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8" r:id="rId4"/>
    <p:sldId id="258" r:id="rId5"/>
    <p:sldId id="262" r:id="rId6"/>
    <p:sldId id="263" r:id="rId7"/>
    <p:sldId id="266" r:id="rId8"/>
    <p:sldId id="265" r:id="rId9"/>
    <p:sldId id="267" r:id="rId10"/>
    <p:sldId id="269" r:id="rId11"/>
    <p:sldId id="259" r:id="rId12"/>
    <p:sldId id="260" r:id="rId13"/>
    <p:sldId id="272" r:id="rId14"/>
    <p:sldId id="261" r:id="rId15"/>
    <p:sldId id="264" r:id="rId16"/>
    <p:sldId id="271" r:id="rId17"/>
    <p:sldId id="270" r:id="rId18"/>
  </p:sldIdLst>
  <p:sldSz cx="9144000" cy="6858000" type="screen4x3"/>
  <p:notesSz cx="6797675" cy="9926638"/>
  <p:defaultTextStyle>
    <a:defPPr>
      <a:defRPr lang="nl-NL"/>
    </a:defPPr>
    <a:lvl1pPr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ts val="2800"/>
      </a:lnSpc>
      <a:spcBef>
        <a:spcPct val="20000"/>
      </a:spcBef>
      <a:spcAft>
        <a:spcPct val="0"/>
      </a:spcAft>
      <a:buClr>
        <a:schemeClr val="tx2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24" autoAdjust="0"/>
  </p:normalViewPr>
  <p:slideViewPr>
    <p:cSldViewPr>
      <p:cViewPr>
        <p:scale>
          <a:sx n="90" d="100"/>
          <a:sy n="9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6" y="314669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332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277" y="9366109"/>
            <a:ext cx="1143654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nl-NL" sz="100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1750" y="9366109"/>
            <a:ext cx="3474331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901" y="9366109"/>
            <a:ext cx="1145260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000">
                <a:latin typeface="Arial" charset="0"/>
              </a:defRPr>
            </a:lvl1pPr>
          </a:lstStyle>
          <a:p>
            <a:pPr>
              <a:defRPr/>
            </a:pPr>
            <a:fld id="{C814AB97-5536-4EA1-9F94-567EEE54312F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41309" y="9311813"/>
            <a:ext cx="57712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0265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6763"/>
            <a:ext cx="4905375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203" y="4752522"/>
            <a:ext cx="4934418" cy="444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915566" y="9489074"/>
            <a:ext cx="1143654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nl-NL" sz="1000" dirty="0"/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81750" y="9489074"/>
            <a:ext cx="3474331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endParaRPr lang="nl-NL" sz="1000" dirty="0"/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789855" y="9489074"/>
            <a:ext cx="1145261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lnSpc>
                <a:spcPct val="100000"/>
              </a:lnSpc>
              <a:spcBef>
                <a:spcPct val="0"/>
              </a:spcBef>
              <a:buClrTx/>
              <a:defRPr/>
            </a:pPr>
            <a:fld id="{B155AC7B-A339-42AD-87F6-5B6AC56034DF}" type="slidenum">
              <a:rPr lang="nl-NL" sz="1000"/>
              <a:pPr algn="r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t>‹N°›</a:t>
            </a:fld>
            <a:endParaRPr lang="nl-NL" sz="1000" dirty="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912354" y="9433181"/>
            <a:ext cx="50275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7013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 dirty="0"/>
          </a:p>
        </p:txBody>
      </p:sp>
      <p:pic>
        <p:nvPicPr>
          <p:cNvPr id="6" name="Picture 1036" descr="logo-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37" descr="103 ibz-FRNL_POS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044"/>
          <p:cNvGrpSpPr>
            <a:grpSpLocks/>
          </p:cNvGrpSpPr>
          <p:nvPr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038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 dirty="0"/>
            </a:p>
          </p:txBody>
        </p:sp>
        <p:sp>
          <p:nvSpPr>
            <p:cNvPr id="10" name="Rectangle 1039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 dirty="0"/>
            </a:p>
          </p:txBody>
        </p:sp>
        <p:sp>
          <p:nvSpPr>
            <p:cNvPr id="11" name="Rectangle 1042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 dirty="0"/>
            </a:p>
          </p:txBody>
        </p:sp>
        <p:sp>
          <p:nvSpPr>
            <p:cNvPr id="12" name="Rectangle 1043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 dirty="0"/>
            </a:p>
          </p:txBody>
        </p:sp>
      </p:grpSp>
      <p:sp>
        <p:nvSpPr>
          <p:cNvPr id="614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1029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NL" dirty="0"/>
              <a:t>10 décembre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7AFA-032C-4113-8980-E92DD28E1FC6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13CBE-836A-40F5-80D3-0B1391848C6C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EFED-B788-40D3-ADBF-F1F275EEE8FB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14ECD-A00B-4A2A-BBEF-19C00E64B697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0123-D9DF-412C-9653-A1EAA7DF01EA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63C3-68F6-4E02-8F61-6DCD21757BA6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474EA-FC6D-4E22-B800-F4C4DD852B52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2B50-97CF-4866-BB5A-E96FC16928DE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C0E7-ED5D-4B61-9709-9B05AA62C249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FFB6E-C5B3-4CFA-BB4B-B527C6658ADE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rgbClr val="6B645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l-NL" dirty="0"/>
              <a:t>21th November 2007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500" b="1">
                <a:solidFill>
                  <a:srgbClr val="6B645E"/>
                </a:solidFill>
                <a:latin typeface="Arial" charset="0"/>
              </a:defRPr>
            </a:lvl1pPr>
          </a:lstStyle>
          <a:p>
            <a:pPr>
              <a:defRPr/>
            </a:pPr>
            <a:fld id="{EC063561-8DFD-4F1E-A520-A2C63B1600D3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ijndossier.rrn.fgov.b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3810000"/>
            <a:ext cx="5727700" cy="762000"/>
          </a:xfrm>
        </p:spPr>
        <p:txBody>
          <a:bodyPr/>
          <a:lstStyle/>
          <a:p>
            <a:pPr eaLnBrk="1" hangingPunct="1"/>
            <a:r>
              <a:rPr lang="fr-BE" sz="2800" noProof="0" dirty="0" smtClean="0">
                <a:latin typeface="Cambria" pitchFamily="18" charset="0"/>
              </a:rPr>
              <a:t>Mon Dossier</a:t>
            </a:r>
            <a:br>
              <a:rPr lang="fr-BE" sz="2800" noProof="0" dirty="0" smtClean="0">
                <a:latin typeface="Cambria" pitchFamily="18" charset="0"/>
              </a:rPr>
            </a:br>
            <a:endParaRPr lang="fr-BE" sz="2800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419600"/>
            <a:ext cx="6858000" cy="1371600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latin typeface="Cambria" pitchFamily="18" charset="0"/>
              </a:rPr>
              <a:t>Peter Grouwels</a:t>
            </a:r>
          </a:p>
          <a:p>
            <a:pPr eaLnBrk="1" hangingPunct="1"/>
            <a:r>
              <a:rPr lang="en-US" dirty="0" smtClean="0">
                <a:latin typeface="Cambria" pitchFamily="18" charset="0"/>
              </a:rPr>
              <a:t>Service de communication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9610" y="2209800"/>
            <a:ext cx="1338828" cy="414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1800" dirty="0" smtClean="0">
                <a:solidFill>
                  <a:schemeClr val="bg1"/>
                </a:solidFill>
              </a:rPr>
              <a:t>26.10.2016</a:t>
            </a:r>
            <a:endParaRPr lang="fr-B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Quels certificats </a:t>
            </a:r>
            <a:br>
              <a:rPr lang="fr-BE" noProof="0" dirty="0" smtClean="0"/>
            </a:br>
            <a:r>
              <a:rPr lang="fr-BE" noProof="0" dirty="0" smtClean="0"/>
              <a:t>(à l’avenir) ?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28800"/>
            <a:ext cx="6781800" cy="4114800"/>
          </a:xfrm>
        </p:spPr>
        <p:txBody>
          <a:bodyPr/>
          <a:lstStyle/>
          <a:p>
            <a:r>
              <a:rPr lang="fr-BE" sz="2000" noProof="0" dirty="0" smtClean="0"/>
              <a:t>1° Un certificat de résidence principale (fusion du certificat d’inscription et du certificat de résidence)</a:t>
            </a:r>
          </a:p>
          <a:p>
            <a:endParaRPr lang="fr-BE" sz="2000" noProof="0" dirty="0" smtClean="0"/>
          </a:p>
          <a:p>
            <a:r>
              <a:rPr lang="fr-BE" sz="2000" noProof="0" dirty="0" smtClean="0"/>
              <a:t>2° Un certificat de résidence principale avec historique</a:t>
            </a:r>
          </a:p>
          <a:p>
            <a:endParaRPr lang="fr-BE" sz="2000" noProof="0" dirty="0" smtClean="0"/>
          </a:p>
          <a:p>
            <a:r>
              <a:rPr lang="fr-BE" sz="2000" noProof="0" dirty="0" smtClean="0"/>
              <a:t>3° Un certificat de vie</a:t>
            </a:r>
          </a:p>
          <a:p>
            <a:endParaRPr lang="fr-BE" sz="2000" noProof="0" dirty="0" smtClean="0"/>
          </a:p>
          <a:p>
            <a:r>
              <a:rPr lang="fr-BE" sz="2000" noProof="0" dirty="0" smtClean="0"/>
              <a:t>4° Un certificat de nationalité </a:t>
            </a:r>
          </a:p>
          <a:p>
            <a:endParaRPr lang="fr-BE" sz="2000" noProof="0" dirty="0" smtClean="0"/>
          </a:p>
          <a:p>
            <a:r>
              <a:rPr lang="fr-BE" sz="2000" noProof="0" dirty="0" smtClean="0"/>
              <a:t>5° Un certificat de composition de ménage </a:t>
            </a:r>
            <a:endParaRPr lang="fr-BE" sz="2000" noProof="0" dirty="0"/>
          </a:p>
        </p:txBody>
      </p:sp>
    </p:spTree>
    <p:extLst>
      <p:ext uri="{BB962C8B-B14F-4D97-AF65-F5344CB8AC3E}">
        <p14:creationId xmlns:p14="http://schemas.microsoft.com/office/powerpoint/2010/main" val="16569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Quels certificats </a:t>
            </a:r>
            <a:br>
              <a:rPr lang="fr-BE" noProof="0" dirty="0" smtClean="0"/>
            </a:br>
            <a:r>
              <a:rPr lang="fr-BE" noProof="0" dirty="0" smtClean="0"/>
              <a:t>(à l’avenir) ?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noProof="0" dirty="0" smtClean="0"/>
              <a:t>6° Un certificat de cohabitation légale</a:t>
            </a:r>
          </a:p>
          <a:p>
            <a:endParaRPr lang="fr-BE" sz="2000" noProof="0" dirty="0" smtClean="0"/>
          </a:p>
          <a:p>
            <a:r>
              <a:rPr lang="fr-BE" sz="2000" noProof="0" dirty="0" smtClean="0"/>
              <a:t>7° Un certificat de mode de sépulture et/ou de rites</a:t>
            </a:r>
          </a:p>
          <a:p>
            <a:endParaRPr lang="fr-BE" sz="2000" noProof="0" dirty="0" smtClean="0"/>
          </a:p>
          <a:p>
            <a:r>
              <a:rPr lang="fr-BE" sz="2000" noProof="0" dirty="0" smtClean="0"/>
              <a:t>8° Un certificat de résidence en vue de contracter mariage</a:t>
            </a:r>
          </a:p>
          <a:p>
            <a:endParaRPr lang="fr-BE" sz="2000" noProof="0" dirty="0" smtClean="0"/>
          </a:p>
          <a:p>
            <a:r>
              <a:rPr lang="fr-BE" sz="2000" noProof="0" dirty="0" smtClean="0"/>
              <a:t>9° Un certificat du registre des électeurs</a:t>
            </a:r>
          </a:p>
          <a:p>
            <a:endParaRPr lang="fr-BE" sz="2000" noProof="0" dirty="0" smtClean="0"/>
          </a:p>
          <a:p>
            <a:r>
              <a:rPr lang="fr-BE" sz="2000" noProof="0" dirty="0" smtClean="0"/>
              <a:t>10° Un extrait des registres </a:t>
            </a:r>
            <a:endParaRPr lang="fr-BE" sz="2000" noProof="0" dirty="0"/>
          </a:p>
        </p:txBody>
      </p:sp>
    </p:spTree>
    <p:extLst>
      <p:ext uri="{BB962C8B-B14F-4D97-AF65-F5344CB8AC3E}">
        <p14:creationId xmlns:p14="http://schemas.microsoft.com/office/powerpoint/2010/main" val="23358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Certificats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752600"/>
            <a:ext cx="6781800" cy="4114800"/>
          </a:xfrm>
        </p:spPr>
        <p:txBody>
          <a:bodyPr/>
          <a:lstStyle/>
          <a:p>
            <a:r>
              <a:rPr lang="fr-BE" noProof="0" dirty="0" smtClean="0"/>
              <a:t>L’offre en ligne de certificats via Mon Dossier vise la </a:t>
            </a:r>
            <a:r>
              <a:rPr lang="fr-BE" u="sng" noProof="0" dirty="0" smtClean="0"/>
              <a:t>simplification administrative </a:t>
            </a:r>
            <a:r>
              <a:rPr lang="fr-BE" noProof="0" dirty="0" smtClean="0"/>
              <a:t>et doit améliorer la </a:t>
            </a:r>
            <a:r>
              <a:rPr lang="fr-BE" u="sng" noProof="0" dirty="0" smtClean="0"/>
              <a:t>convivialité</a:t>
            </a:r>
            <a:r>
              <a:rPr lang="fr-BE" noProof="0" dirty="0" smtClean="0"/>
              <a:t> à l’égard du citoyen</a:t>
            </a:r>
          </a:p>
          <a:p>
            <a:endParaRPr lang="fr-BE" noProof="0" dirty="0" smtClean="0"/>
          </a:p>
          <a:p>
            <a:pPr>
              <a:lnSpc>
                <a:spcPct val="100000"/>
              </a:lnSpc>
            </a:pPr>
            <a:r>
              <a:rPr lang="fr-BE" noProof="0" dirty="0" smtClean="0"/>
              <a:t>Avantage pour le citoyen :</a:t>
            </a:r>
          </a:p>
          <a:p>
            <a:pPr>
              <a:lnSpc>
                <a:spcPct val="100000"/>
              </a:lnSpc>
            </a:pPr>
            <a:endParaRPr lang="fr-BE" sz="1050" noProof="0" dirty="0" smtClean="0"/>
          </a:p>
          <a:p>
            <a:pPr marL="0" indent="0">
              <a:lnSpc>
                <a:spcPct val="100000"/>
              </a:lnSpc>
              <a:buNone/>
            </a:pPr>
            <a:endParaRPr lang="fr-BE" sz="100" noProof="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BE" noProof="0" dirty="0" smtClean="0"/>
              <a:t> Épargne le déplacement à la commune</a:t>
            </a:r>
          </a:p>
          <a:p>
            <a:pPr marL="492125" lvl="2" indent="0">
              <a:buNone/>
            </a:pPr>
            <a:endParaRPr lang="fr-BE" sz="1200" noProof="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BE" noProof="0" dirty="0" smtClean="0"/>
              <a:t> 24/24 et 7/7</a:t>
            </a:r>
          </a:p>
          <a:p>
            <a:pPr marL="492125" lvl="2" indent="0">
              <a:buNone/>
            </a:pPr>
            <a:endParaRPr lang="fr-BE" sz="1100" noProof="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BE" noProof="0" dirty="0" smtClean="0"/>
              <a:t> Épargne le coût du certificat</a:t>
            </a:r>
          </a:p>
          <a:p>
            <a:pPr marL="492125" lvl="2" indent="0">
              <a:buNone/>
            </a:pPr>
            <a:endParaRPr lang="fr-BE" noProof="0" dirty="0" smtClean="0"/>
          </a:p>
          <a:p>
            <a:pPr marL="328613" lvl="1" indent="0">
              <a:buNone/>
            </a:pPr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77772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Certificats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28800"/>
            <a:ext cx="6781800" cy="41148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fr-BE" noProof="0" dirty="0" smtClean="0"/>
              <a:t>  Avantages pour la commune :</a:t>
            </a:r>
          </a:p>
          <a:p>
            <a:pPr marL="0" indent="0">
              <a:lnSpc>
                <a:spcPct val="100000"/>
              </a:lnSpc>
              <a:buNone/>
            </a:pPr>
            <a:endParaRPr lang="fr-BE" noProof="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noProof="0" dirty="0" smtClean="0"/>
              <a:t> Moins de visiteurs au guichet = &gt;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fr-BE" sz="1000" noProof="0" dirty="0" smtClean="0"/>
          </a:p>
          <a:p>
            <a:pPr marL="328613" lvl="1" indent="0">
              <a:lnSpc>
                <a:spcPct val="100000"/>
              </a:lnSpc>
              <a:buNone/>
            </a:pPr>
            <a:r>
              <a:rPr lang="fr-BE" noProof="0" dirty="0" smtClean="0"/>
              <a:t>			Plus de temps pour d’autres 				tâches</a:t>
            </a:r>
          </a:p>
          <a:p>
            <a:pPr marL="328613" lvl="1" indent="0">
              <a:lnSpc>
                <a:spcPct val="100000"/>
              </a:lnSpc>
              <a:buNone/>
            </a:pPr>
            <a:r>
              <a:rPr lang="fr-BE" noProof="0" dirty="0" smtClean="0"/>
              <a:t>			Moins de consommation de 				papier et d’encre (imprimante) 				</a:t>
            </a:r>
          </a:p>
          <a:p>
            <a:pPr marL="328613" lvl="1" indent="0">
              <a:lnSpc>
                <a:spcPct val="100000"/>
              </a:lnSpc>
              <a:buNone/>
            </a:pPr>
            <a:endParaRPr lang="fr-BE" sz="1000" noProof="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noProof="0" dirty="0" smtClean="0"/>
              <a:t> Moins de trafic vers la commune =&gt;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fr-BE" sz="1100" noProof="0" dirty="0" smtClean="0"/>
          </a:p>
          <a:p>
            <a:pPr marL="328613" lvl="1" indent="0">
              <a:lnSpc>
                <a:spcPct val="100000"/>
              </a:lnSpc>
              <a:buNone/>
            </a:pPr>
            <a:r>
              <a:rPr lang="fr-BE" noProof="0" dirty="0" smtClean="0"/>
              <a:t>			Moins d’embouteillages et moins 			de pollution</a:t>
            </a:r>
          </a:p>
          <a:p>
            <a:pPr marL="328613" lvl="1" indent="0">
              <a:lnSpc>
                <a:spcPct val="100000"/>
              </a:lnSpc>
              <a:buNone/>
            </a:pPr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271529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981200" y="4495800"/>
            <a:ext cx="4419600" cy="8382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19088" marR="0" indent="-319088" algn="ctr" defTabSz="914400" rtl="0" eaLnBrk="1" fontAlgn="base" latinLnBrk="0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</a:pPr>
            <a:endParaRPr kumimoji="0" lang="nl-B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En pratique 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 smtClean="0"/>
              <a:t>L’application est accessible au moyen de la carte d’identité électronique et d’un lecteur de carte sur </a:t>
            </a:r>
            <a:r>
              <a:rPr lang="fr-BE" noProof="0" dirty="0" smtClean="0">
                <a:hlinkClick r:id="rId2"/>
              </a:rPr>
              <a:t>https://mondossier.rrn.fgov.be</a:t>
            </a:r>
            <a:endParaRPr lang="fr-BE" noProof="0" dirty="0" smtClean="0"/>
          </a:p>
          <a:p>
            <a:pPr marL="0" indent="0">
              <a:buNone/>
            </a:pPr>
            <a:endParaRPr lang="fr-BE" noProof="0" dirty="0" smtClean="0"/>
          </a:p>
          <a:p>
            <a:r>
              <a:rPr lang="fr-BE" noProof="0" dirty="0" smtClean="0"/>
              <a:t>Pour de plus amples informations sur l’intégration de ce web service à un guichet électronique ou à une borne électronique :</a:t>
            </a:r>
          </a:p>
          <a:p>
            <a:pPr marL="0" indent="0">
              <a:buNone/>
            </a:pPr>
            <a:endParaRPr lang="fr-BE" noProof="0" dirty="0" smtClean="0"/>
          </a:p>
          <a:p>
            <a:pPr marL="0" indent="0">
              <a:buNone/>
            </a:pPr>
            <a:r>
              <a:rPr lang="fr-BE" noProof="0" dirty="0" smtClean="0"/>
              <a:t>	Helpdesk </a:t>
            </a:r>
            <a:r>
              <a:rPr lang="fr-BE" noProof="0" dirty="0" err="1" smtClean="0"/>
              <a:t>Belpic</a:t>
            </a:r>
            <a:r>
              <a:rPr lang="fr-BE" noProof="0" dirty="0" smtClean="0"/>
              <a:t> 02/518 21 16</a:t>
            </a:r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68825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Campagne de communication</a:t>
            </a:r>
            <a:endParaRPr lang="fr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781800" cy="4114800"/>
          </a:xfrm>
        </p:spPr>
        <p:txBody>
          <a:bodyPr/>
          <a:lstStyle/>
          <a:p>
            <a:r>
              <a:rPr lang="fr-BE" noProof="0" dirty="0" smtClean="0"/>
              <a:t>Constatation : les citoyens n’utilisent pas assez Mon Dossier</a:t>
            </a:r>
          </a:p>
          <a:p>
            <a:endParaRPr lang="fr-BE" noProof="0" dirty="0" smtClean="0"/>
          </a:p>
          <a:p>
            <a:r>
              <a:rPr lang="fr-BE" noProof="0" dirty="0" smtClean="0"/>
              <a:t>=&gt; Campagne de communication</a:t>
            </a:r>
          </a:p>
          <a:p>
            <a:pPr marL="0" indent="0">
              <a:buNone/>
            </a:pPr>
            <a:endParaRPr lang="fr-BE" noProof="0" dirty="0" smtClean="0"/>
          </a:p>
          <a:p>
            <a:pPr marL="0" indent="0">
              <a:buNone/>
            </a:pPr>
            <a:r>
              <a:rPr lang="fr-BE" noProof="0" dirty="0" smtClean="0"/>
              <a:t>          Moyens de communication : </a:t>
            </a:r>
            <a:endParaRPr lang="fr-BE" sz="400" noProof="0" dirty="0" smtClean="0"/>
          </a:p>
          <a:p>
            <a:pPr lvl="8">
              <a:buFont typeface="Wingdings" panose="05000000000000000000" pitchFamily="2" charset="2"/>
              <a:buChar char="Ø"/>
            </a:pPr>
            <a:r>
              <a:rPr lang="fr-BE" noProof="0" dirty="0" smtClean="0"/>
              <a:t>Logo, 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fr-BE" noProof="0" dirty="0" smtClean="0"/>
              <a:t>Affiche, 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fr-BE" noProof="0" dirty="0" smtClean="0"/>
              <a:t>Bannière, 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fr-BE" noProof="0" dirty="0" smtClean="0"/>
              <a:t>Film d’animation</a:t>
            </a:r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1334572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Campagne de communication </a:t>
            </a:r>
            <a:endParaRPr lang="fr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086600" cy="4114800"/>
          </a:xfrm>
        </p:spPr>
        <p:txBody>
          <a:bodyPr/>
          <a:lstStyle/>
          <a:p>
            <a:r>
              <a:rPr lang="fr-BE" noProof="0" dirty="0" smtClean="0"/>
              <a:t>La structure et la présentation de l’application sont également adaptées pour une plus grande convivialité</a:t>
            </a:r>
          </a:p>
          <a:p>
            <a:pPr marL="0" indent="0">
              <a:buNone/>
            </a:pPr>
            <a:endParaRPr lang="fr-BE" noProof="0" dirty="0" smtClean="0"/>
          </a:p>
          <a:p>
            <a:r>
              <a:rPr lang="fr-BE" noProof="0" dirty="0" smtClean="0"/>
              <a:t>Timing Campagne : </a:t>
            </a:r>
          </a:p>
          <a:p>
            <a:pPr marL="328613" lvl="1" indent="0">
              <a:buNone/>
            </a:pPr>
            <a:r>
              <a:rPr lang="fr-BE" sz="2300" b="1" noProof="0" dirty="0" smtClean="0">
                <a:ea typeface="+mn-ea"/>
                <a:cs typeface="+mn-cs"/>
              </a:rPr>
              <a:t>       Fin 2016 / début 2017  </a:t>
            </a:r>
          </a:p>
          <a:p>
            <a:pPr marL="0" indent="0">
              <a:buNone/>
            </a:pPr>
            <a:r>
              <a:rPr lang="fr-BE" noProof="0" dirty="0" smtClean="0"/>
              <a:t>	(dès que les nouveaux certificats sont 	fonctionnels)</a:t>
            </a:r>
          </a:p>
          <a:p>
            <a:pPr marL="0" indent="0">
              <a:buNone/>
            </a:pPr>
            <a:endParaRPr lang="fr-BE" noProof="0" dirty="0" smtClean="0"/>
          </a:p>
          <a:p>
            <a:r>
              <a:rPr lang="fr-BE" noProof="0" dirty="0" smtClean="0"/>
              <a:t>Les communes ont un lien direct avec le citoyen =&gt; partenaire idéal pour soutenir la campagne</a:t>
            </a:r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3678056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28800"/>
            <a:ext cx="3705225" cy="3705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3180" y="5841944"/>
            <a:ext cx="3401893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/>
              <a:t>Merci de votre attention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88539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Définition 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676400"/>
            <a:ext cx="6781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fr-BE" noProof="0" dirty="0" smtClean="0"/>
              <a:t>Application en ligne de la DGIP donnant au citoyen l’accès à son dossier de population au Registre national</a:t>
            </a:r>
          </a:p>
          <a:p>
            <a:endParaRPr lang="fr-BE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71800"/>
            <a:ext cx="3733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- Fonctionnalités</a:t>
            </a:r>
            <a:endParaRPr lang="fr-BE" noProof="0" dirty="0"/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6941288" cy="4203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BE" dirty="0" smtClean="0"/>
              <a:t>Grâce à Mon Dossier, le citoyen peut :</a:t>
            </a:r>
          </a:p>
          <a:p>
            <a:pPr algn="l">
              <a:lnSpc>
                <a:spcPct val="100000"/>
              </a:lnSpc>
            </a:pPr>
            <a:endParaRPr lang="fr-BE" sz="1400" dirty="0" smtClean="0"/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300" dirty="0" smtClean="0"/>
              <a:t>vérifier ses données reprises dans le Registre national</a:t>
            </a:r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300" dirty="0" smtClean="0"/>
              <a:t>consulter, télécharger ou imprimer gratuitement certains certificats </a:t>
            </a:r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300" dirty="0" smtClean="0"/>
              <a:t>Signaler des erreurs dans son dossier</a:t>
            </a:r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300" dirty="0" smtClean="0"/>
              <a:t>Déclarer un changement d’adresse</a:t>
            </a:r>
          </a:p>
          <a:p>
            <a:pPr lvl="1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300" dirty="0" smtClean="0"/>
              <a:t>voir qui a consulté ses données au cours des 6 derniers mois </a:t>
            </a:r>
            <a:r>
              <a:rPr lang="fr-BE" sz="2000" dirty="0" smtClean="0"/>
              <a:t>(excepté les services de police et de sécurité)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11644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Nouveautés 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noProof="0" dirty="0" smtClean="0"/>
              <a:t>Adaptations récentes en vue d’optimiser la transparence et de garantir le caractère officiel :</a:t>
            </a:r>
          </a:p>
          <a:p>
            <a:pPr marL="0" indent="0">
              <a:buNone/>
            </a:pPr>
            <a:endParaRPr lang="fr-BE" noProof="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BE" noProof="0" dirty="0" smtClean="0"/>
              <a:t>Présentation et mise en page identiques pour tous les certificats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noProof="0" dirty="0" smtClean="0"/>
              <a:t>Sceau du Royaume de Belgique apposé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noProof="0" dirty="0" smtClean="0"/>
              <a:t>Mention “SPF Intérieur – Registre national”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noProof="0" dirty="0" smtClean="0"/>
              <a:t>Fichiers PDF signés numériquement par le Registre national et pourvus des logos officiels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BE" noProof="0" dirty="0" smtClean="0"/>
              <a:t>Le certificat de composition du ménage complet peut être demandé par chaque membre du ménage</a:t>
            </a:r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16842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Web service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2209800"/>
            <a:ext cx="6781800" cy="4114800"/>
          </a:xfrm>
        </p:spPr>
        <p:txBody>
          <a:bodyPr/>
          <a:lstStyle/>
          <a:p>
            <a:r>
              <a:rPr lang="fr-BE" noProof="0" dirty="0" smtClean="0"/>
              <a:t>Le web service pour les communes s’est également modernisé</a:t>
            </a:r>
          </a:p>
          <a:p>
            <a:pPr marL="0" indent="0">
              <a:buNone/>
            </a:pPr>
            <a:endParaRPr lang="fr-BE" noProof="0" dirty="0" smtClean="0"/>
          </a:p>
          <a:p>
            <a:r>
              <a:rPr lang="fr-BE" noProof="0" dirty="0" smtClean="0"/>
              <a:t>Fichiers PDF signés par le Registre national et pourvus des logos nécessaires</a:t>
            </a:r>
          </a:p>
          <a:p>
            <a:endParaRPr lang="fr-BE" noProof="0" dirty="0" smtClean="0"/>
          </a:p>
          <a:p>
            <a:r>
              <a:rPr lang="fr-BE" noProof="0" dirty="0" smtClean="0"/>
              <a:t>La commune peut intégrer </a:t>
            </a:r>
            <a:r>
              <a:rPr lang="fr-BE" u="sng" noProof="0" dirty="0" smtClean="0"/>
              <a:t>gratuitement</a:t>
            </a:r>
            <a:r>
              <a:rPr lang="fr-BE" noProof="0" dirty="0" smtClean="0"/>
              <a:t> ce web service à un guichet électronique ou à une borne électronique</a:t>
            </a:r>
          </a:p>
          <a:p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45938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Web service  </a:t>
            </a:r>
            <a:br>
              <a:rPr lang="fr-BE" noProof="0" dirty="0" smtClean="0"/>
            </a:br>
            <a:r>
              <a:rPr lang="fr-BE" noProof="0" dirty="0" smtClean="0"/>
              <a:t>Expérience Bruxelles-Capitale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114800"/>
          </a:xfrm>
        </p:spPr>
        <p:txBody>
          <a:bodyPr/>
          <a:lstStyle/>
          <a:p>
            <a:r>
              <a:rPr lang="fr-BE" noProof="0" dirty="0" smtClean="0"/>
              <a:t>Bruxelles-Capitale début 2016 : 3 bornes électroniques et guichet électronique équipés du web service Mon Dossier</a:t>
            </a:r>
          </a:p>
          <a:p>
            <a:endParaRPr lang="fr-BE" noProof="0" dirty="0" smtClean="0"/>
          </a:p>
          <a:p>
            <a:r>
              <a:rPr lang="fr-BE" noProof="0" dirty="0" smtClean="0"/>
              <a:t>Le citoyen s’authentifie au moyen de sa carte d’identité électronique et de son code PIN</a:t>
            </a:r>
          </a:p>
          <a:p>
            <a:endParaRPr lang="fr-BE" noProof="0" dirty="0" smtClean="0"/>
          </a:p>
          <a:p>
            <a:r>
              <a:rPr lang="fr-BE" noProof="0" dirty="0" smtClean="0"/>
              <a:t>Aucune intervention d’un employé communal, le certificat est délivré sur place</a:t>
            </a:r>
          </a:p>
          <a:p>
            <a:endParaRPr lang="fr-BE" noProof="0" dirty="0" smtClean="0"/>
          </a:p>
          <a:p>
            <a:r>
              <a:rPr lang="fr-BE" noProof="0" dirty="0" smtClean="0"/>
              <a:t>Important succès car gain de temps conséquent pour le citoyen et pour le personnel communal </a:t>
            </a:r>
            <a:endParaRPr lang="fr-BE" noProof="0" dirty="0"/>
          </a:p>
        </p:txBody>
      </p:sp>
    </p:spTree>
    <p:extLst>
      <p:ext uri="{BB962C8B-B14F-4D97-AF65-F5344CB8AC3E}">
        <p14:creationId xmlns:p14="http://schemas.microsoft.com/office/powerpoint/2010/main" val="329071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Statistiques utilisation e-guichet Bruxelles</a:t>
            </a:r>
            <a:endParaRPr lang="fr-BE" noProof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808842"/>
              </p:ext>
            </p:extLst>
          </p:nvPr>
        </p:nvGraphicFramePr>
        <p:xfrm>
          <a:off x="914402" y="2667000"/>
          <a:ext cx="7310006" cy="1475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478"/>
                <a:gridCol w="857575"/>
                <a:gridCol w="857575"/>
                <a:gridCol w="857575"/>
                <a:gridCol w="857575"/>
                <a:gridCol w="857575"/>
                <a:gridCol w="977142"/>
                <a:gridCol w="989511"/>
              </a:tblGrid>
              <a:tr h="854393">
                <a:tc>
                  <a:txBody>
                    <a:bodyPr/>
                    <a:lstStyle/>
                    <a:p>
                      <a:pPr algn="ctr" fontAlgn="ctr"/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200" b="1" u="none" strike="noStrike" dirty="0" smtClean="0">
                          <a:effectLst/>
                        </a:rPr>
                        <a:t>38 </a:t>
                      </a:r>
                      <a:r>
                        <a:rPr lang="nl-BE" sz="1200" b="1" u="none" strike="noStrike" dirty="0">
                          <a:effectLst/>
                        </a:rPr>
                        <a:t>Impr.</a:t>
                      </a:r>
                      <a:br>
                        <a:rPr lang="nl-BE" sz="1200" b="1" u="none" strike="noStrike" dirty="0">
                          <a:effectLst/>
                        </a:rPr>
                      </a:b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nl-BE" sz="1200" b="1" u="none" strike="noStrike" dirty="0">
                          <a:effectLst/>
                        </a:rPr>
                        <a:t>.</a:t>
                      </a:r>
                      <a:r>
                        <a:rPr lang="nl-BE" sz="1200" b="1" u="none" strike="noStrike" dirty="0" smtClean="0">
                          <a:effectLst/>
                        </a:rPr>
                        <a:t> </a:t>
                      </a:r>
                      <a:r>
                        <a:rPr lang="nl-BE" sz="1200" b="1" u="none" strike="noStrike" dirty="0" err="1" smtClean="0">
                          <a:effectLst/>
                        </a:rPr>
                        <a:t>inscription</a:t>
                      </a: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nl-B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  <a:p>
                      <a:pPr algn="ctr" fontAlgn="ctr"/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200" b="1" u="none" strike="noStrike" dirty="0" smtClean="0">
                          <a:effectLst/>
                        </a:rPr>
                        <a:t>42 </a:t>
                      </a:r>
                      <a:r>
                        <a:rPr lang="fr-FR" sz="1200" b="1" u="none" strike="noStrike" dirty="0" err="1">
                          <a:effectLst/>
                        </a:rPr>
                        <a:t>Impr</a:t>
                      </a:r>
                      <a:r>
                        <a:rPr lang="fr-FR" sz="1200" b="1" u="none" strike="noStrike" dirty="0">
                          <a:effectLst/>
                        </a:rPr>
                        <a:t>.</a:t>
                      </a:r>
                      <a:br>
                        <a:rPr lang="fr-FR" sz="1200" b="1" u="none" strike="noStrike" dirty="0">
                          <a:effectLst/>
                        </a:rPr>
                      </a:br>
                      <a:endParaRPr lang="fr-FR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fr-FR" sz="1200" b="1" u="none" strike="noStrike" dirty="0" smtClean="0">
                          <a:effectLst/>
                        </a:rPr>
                        <a:t>. </a:t>
                      </a:r>
                      <a:r>
                        <a:rPr lang="fr-FR" sz="1200" b="1" u="none" strike="noStrike" dirty="0" err="1" smtClean="0">
                          <a:effectLst/>
                        </a:rPr>
                        <a:t>comp</a:t>
                      </a:r>
                      <a:r>
                        <a:rPr lang="fr-FR" sz="1200" b="1" u="none" strike="noStrike" dirty="0" smtClean="0">
                          <a:effectLst/>
                        </a:rPr>
                        <a:t>. ménage</a:t>
                      </a:r>
                    </a:p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43 </a:t>
                      </a:r>
                      <a:r>
                        <a:rPr lang="fr-FR" sz="1200" b="1" u="none" strike="noStrike" dirty="0" err="1">
                          <a:effectLst/>
                        </a:rPr>
                        <a:t>Impr</a:t>
                      </a:r>
                      <a:r>
                        <a:rPr lang="fr-FR" sz="1200" b="1" u="none" strike="noStrike" dirty="0">
                          <a:effectLst/>
                        </a:rPr>
                        <a:t>.</a:t>
                      </a:r>
                      <a:br>
                        <a:rPr lang="fr-FR" sz="1200" b="1" u="none" strike="noStrike" dirty="0">
                          <a:effectLst/>
                        </a:rPr>
                      </a:br>
                      <a:endParaRPr lang="fr-FR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fr-FR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fr-FR" sz="1200" b="1" u="none" strike="noStrike" dirty="0" smtClean="0">
                          <a:effectLst/>
                        </a:rPr>
                        <a:t>. vie</a:t>
                      </a:r>
                      <a:r>
                        <a:rPr lang="fr-FR" sz="1200" b="1" u="none" strike="noStrike" dirty="0">
                          <a:effectLst/>
                        </a:rPr>
                        <a:t/>
                      </a:r>
                      <a:br>
                        <a:rPr lang="fr-FR" sz="1200" b="1" u="none" strike="noStrike" dirty="0">
                          <a:effectLst/>
                        </a:rPr>
                      </a:b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1" u="none" strike="noStrike" dirty="0">
                          <a:effectLst/>
                        </a:rPr>
                        <a:t>44 Impr.</a:t>
                      </a:r>
                      <a:br>
                        <a:rPr lang="nl-BE" sz="1200" b="1" u="none" strike="noStrike" dirty="0">
                          <a:effectLst/>
                        </a:rPr>
                      </a:b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nl-BE" sz="1200" b="1" u="none" strike="noStrike" dirty="0" smtClean="0">
                          <a:effectLst/>
                        </a:rPr>
                        <a:t>. </a:t>
                      </a:r>
                      <a:r>
                        <a:rPr lang="nl-BE" sz="1200" b="1" u="none" strike="noStrike" dirty="0" err="1">
                          <a:effectLst/>
                        </a:rPr>
                        <a:t>nationalité</a:t>
                      </a:r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1" u="none" strike="noStrike" dirty="0">
                          <a:effectLst/>
                        </a:rPr>
                        <a:t>46 Impr.</a:t>
                      </a:r>
                      <a:br>
                        <a:rPr lang="nl-BE" sz="1200" b="1" u="none" strike="noStrike" dirty="0">
                          <a:effectLst/>
                        </a:rPr>
                      </a:b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200" b="1" u="none" strike="noStrike" dirty="0" err="1" smtClean="0">
                          <a:effectLst/>
                        </a:rPr>
                        <a:t>Cert</a:t>
                      </a:r>
                      <a:r>
                        <a:rPr lang="nl-BE" sz="1200" b="1" u="none" strike="noStrike" dirty="0" smtClean="0">
                          <a:effectLst/>
                        </a:rPr>
                        <a:t>. </a:t>
                      </a:r>
                      <a:r>
                        <a:rPr lang="nl-BE" sz="1200" b="1" u="none" strike="noStrike" dirty="0" err="1">
                          <a:effectLst/>
                        </a:rPr>
                        <a:t>résidence</a:t>
                      </a:r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1" u="none" strike="noStrike" dirty="0">
                          <a:effectLst/>
                        </a:rPr>
                        <a:t>Tot. Impr</a:t>
                      </a:r>
                      <a:r>
                        <a:rPr lang="nl-BE" sz="1200" b="1" u="none" strike="noStrike" dirty="0" smtClean="0">
                          <a:effectLst/>
                        </a:rPr>
                        <a:t>.</a:t>
                      </a:r>
                    </a:p>
                  </a:txBody>
                  <a:tcPr marL="12383" marR="12383" marT="12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200" b="1" u="none" strike="noStrike" dirty="0">
                          <a:effectLst/>
                        </a:rPr>
                        <a:t>Total </a:t>
                      </a:r>
                      <a:r>
                        <a:rPr lang="nl-BE" sz="1200" b="1" u="none" strike="noStrike" dirty="0" err="1" smtClean="0">
                          <a:effectLst/>
                        </a:rPr>
                        <a:t>demandes</a:t>
                      </a:r>
                      <a:endParaRPr lang="nl-BE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endParaRPr lang="nl-B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3" marR="12383" marT="12383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25212"/>
              </p:ext>
            </p:extLst>
          </p:nvPr>
        </p:nvGraphicFramePr>
        <p:xfrm>
          <a:off x="919595" y="4199574"/>
          <a:ext cx="7310005" cy="1744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478"/>
                <a:gridCol w="857575"/>
                <a:gridCol w="857575"/>
                <a:gridCol w="857575"/>
                <a:gridCol w="857575"/>
                <a:gridCol w="857575"/>
                <a:gridCol w="977141"/>
                <a:gridCol w="989511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u="none" strike="noStrike" dirty="0">
                          <a:effectLst/>
                        </a:rPr>
                        <a:t>e-</a:t>
                      </a:r>
                      <a:r>
                        <a:rPr lang="nl-BE" sz="1400" b="1" u="none" strike="noStrike" dirty="0" err="1">
                          <a:effectLst/>
                        </a:rPr>
                        <a:t>guichet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967</a:t>
                      </a:r>
                    </a:p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3888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296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245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670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5396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u="none" strike="noStrike" dirty="0">
                          <a:effectLst/>
                        </a:rPr>
                        <a:t>9711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>
                    <a:solidFill>
                      <a:srgbClr val="FFFF00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u="none" strike="noStrike" dirty="0" err="1" smtClean="0">
                          <a:effectLst/>
                        </a:rPr>
                        <a:t>guichet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nl-BE" sz="1400" u="none" strike="noStrike" dirty="0" smtClean="0">
                          <a:effectLst/>
                        </a:rPr>
                        <a:t>605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3304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185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60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  <a:p>
                      <a:pPr algn="ctr" fontAlgn="ctr"/>
                      <a:endParaRPr lang="nl-B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u="none" strike="noStrike" dirty="0">
                          <a:effectLst/>
                        </a:rPr>
                        <a:t>ratio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 smtClean="0">
                          <a:effectLst/>
                        </a:rPr>
                        <a:t>61,51</a:t>
                      </a:r>
                      <a:r>
                        <a:rPr lang="nl-BE" sz="1400" u="none" strike="noStrike" dirty="0">
                          <a:effectLst/>
                        </a:rPr>
                        <a:t>%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 smtClean="0">
                          <a:effectLst/>
                        </a:rPr>
                        <a:t>54,06</a:t>
                      </a:r>
                      <a:r>
                        <a:rPr lang="nl-BE" sz="1400" u="none" strike="noStrike" dirty="0">
                          <a:effectLst/>
                        </a:rPr>
                        <a:t>%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61,54%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u="none" strike="noStrike" dirty="0">
                          <a:effectLst/>
                        </a:rPr>
                        <a:t>80,33%</a:t>
                      </a:r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  <a:p>
                      <a:pPr algn="ctr" fontAlgn="ctr"/>
                      <a:endParaRPr lang="nl-BE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382" marR="12382" marT="12382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0569" y="1828800"/>
            <a:ext cx="765763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01/01/2016 (01/02/2016) – 30/09/2016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0826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Statistiques utilisation e-guichet Bruxelles</a:t>
            </a:r>
            <a:endParaRPr lang="fr-BE" noProof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433310" cy="4806430"/>
          </a:xfrm>
        </p:spPr>
      </p:pic>
    </p:spTree>
    <p:extLst>
      <p:ext uri="{BB962C8B-B14F-4D97-AF65-F5344CB8AC3E}">
        <p14:creationId xmlns:p14="http://schemas.microsoft.com/office/powerpoint/2010/main" val="211305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noProof="0" dirty="0" smtClean="0"/>
              <a:t>Mon Dossier – Quels certificats (à l’heure actuelle) ?</a:t>
            </a:r>
            <a:endParaRPr lang="fr-BE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BE" sz="2000" noProof="0" dirty="0" smtClean="0"/>
              <a:t>Certificat de composition du ménage (transaction 42 du Registre national)</a:t>
            </a:r>
          </a:p>
          <a:p>
            <a:pPr marL="0" indent="0">
              <a:lnSpc>
                <a:spcPct val="100000"/>
              </a:lnSpc>
              <a:buNone/>
            </a:pPr>
            <a:endParaRPr lang="fr-BE" sz="1800" noProof="0" dirty="0" smtClean="0"/>
          </a:p>
          <a:p>
            <a:pPr>
              <a:lnSpc>
                <a:spcPct val="100000"/>
              </a:lnSpc>
            </a:pPr>
            <a:r>
              <a:rPr lang="fr-BE" sz="2000" noProof="0" dirty="0" smtClean="0"/>
              <a:t>Certificat d’inscription (transaction 38 du Registre national)</a:t>
            </a:r>
          </a:p>
          <a:p>
            <a:pPr marL="0" indent="0">
              <a:lnSpc>
                <a:spcPct val="100000"/>
              </a:lnSpc>
              <a:buNone/>
            </a:pPr>
            <a:endParaRPr lang="fr-BE" sz="2000" noProof="0" dirty="0" smtClean="0"/>
          </a:p>
          <a:p>
            <a:pPr>
              <a:lnSpc>
                <a:spcPct val="100000"/>
              </a:lnSpc>
            </a:pPr>
            <a:r>
              <a:rPr lang="fr-BE" sz="2000" noProof="0" dirty="0" smtClean="0"/>
              <a:t>Certificat de vie (transaction 43 du Registre national)</a:t>
            </a:r>
          </a:p>
          <a:p>
            <a:pPr marL="0" indent="0">
              <a:lnSpc>
                <a:spcPct val="100000"/>
              </a:lnSpc>
              <a:buNone/>
            </a:pPr>
            <a:endParaRPr lang="fr-BE" sz="2000" noProof="0" dirty="0" smtClean="0"/>
          </a:p>
          <a:p>
            <a:pPr>
              <a:lnSpc>
                <a:spcPct val="100000"/>
              </a:lnSpc>
            </a:pPr>
            <a:r>
              <a:rPr lang="fr-BE" sz="2000" noProof="0" dirty="0" smtClean="0"/>
              <a:t>Certificat de nationalité (transaction 44 du Registre national)</a:t>
            </a:r>
          </a:p>
          <a:p>
            <a:pPr marL="0" indent="0">
              <a:lnSpc>
                <a:spcPct val="100000"/>
              </a:lnSpc>
              <a:buNone/>
            </a:pPr>
            <a:endParaRPr lang="fr-BE" sz="2000" noProof="0" dirty="0" smtClean="0"/>
          </a:p>
          <a:p>
            <a:pPr>
              <a:lnSpc>
                <a:spcPct val="100000"/>
              </a:lnSpc>
            </a:pPr>
            <a:r>
              <a:rPr lang="fr-BE" sz="2000" noProof="0" dirty="0" smtClean="0"/>
              <a:t>Certificat de résidence (transaction 46 du Registre national)</a:t>
            </a:r>
            <a:endParaRPr lang="fr-BE" sz="2000" noProof="0" dirty="0"/>
          </a:p>
        </p:txBody>
      </p:sp>
    </p:spTree>
    <p:extLst>
      <p:ext uri="{BB962C8B-B14F-4D97-AF65-F5344CB8AC3E}">
        <p14:creationId xmlns:p14="http://schemas.microsoft.com/office/powerpoint/2010/main" val="27114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19088" marR="0" indent="-319088" algn="ctr" defTabSz="914400" rtl="0" eaLnBrk="1" fontAlgn="base" latinLnBrk="0" hangingPunct="1">
          <a:lnSpc>
            <a:spcPts val="28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nl-NL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19088" marR="0" indent="-319088" algn="ctr" defTabSz="914400" rtl="0" eaLnBrk="1" fontAlgn="base" latinLnBrk="0" hangingPunct="1">
          <a:lnSpc>
            <a:spcPts val="28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Tx/>
          <a:buNone/>
          <a:tabLst/>
          <a:defRPr kumimoji="0" lang="nl-NL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</TotalTime>
  <Words>656</Words>
  <Application>Microsoft Office PowerPoint</Application>
  <PresentationFormat>Affichage à l'écran (4:3)</PresentationFormat>
  <Paragraphs>153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Standaardontwerp</vt:lpstr>
      <vt:lpstr>Mon Dossier </vt:lpstr>
      <vt:lpstr>Mon Dossier – Définition </vt:lpstr>
      <vt:lpstr>Mon Dossier - Fonctionnalités</vt:lpstr>
      <vt:lpstr>Mon Dossier – Nouveautés </vt:lpstr>
      <vt:lpstr>Mon Dossier – Web service</vt:lpstr>
      <vt:lpstr>Mon Dossier – Web service   Expérience Bruxelles-Capitale</vt:lpstr>
      <vt:lpstr>Statistiques utilisation e-guichet Bruxelles</vt:lpstr>
      <vt:lpstr>Statistiques utilisation e-guichet Bruxelles</vt:lpstr>
      <vt:lpstr>Mon Dossier – Quels certificats (à l’heure actuelle) ?</vt:lpstr>
      <vt:lpstr>Mon Dossier – Quels certificats  (à l’avenir) ?</vt:lpstr>
      <vt:lpstr>Mon Dossier – Quels certificats  (à l’avenir) ?</vt:lpstr>
      <vt:lpstr>Mon Dossier – Certificats</vt:lpstr>
      <vt:lpstr>Mon Dossier – Certificats</vt:lpstr>
      <vt:lpstr>Mon Dossier – En pratique </vt:lpstr>
      <vt:lpstr>Campagne de communication</vt:lpstr>
      <vt:lpstr>Campagne de communication </vt:lpstr>
      <vt:lpstr>Présentation PowerPoint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Christiane Rouma</dc:creator>
  <cp:lastModifiedBy>Vincent Vandenkerckhoven</cp:lastModifiedBy>
  <cp:revision>223</cp:revision>
  <cp:lastPrinted>2015-12-16T06:35:15Z</cp:lastPrinted>
  <dcterms:created xsi:type="dcterms:W3CDTF">2007-07-02T10:03:53Z</dcterms:created>
  <dcterms:modified xsi:type="dcterms:W3CDTF">2016-10-25T14:44:17Z</dcterms:modified>
</cp:coreProperties>
</file>