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61" r:id="rId7"/>
    <p:sldId id="269" r:id="rId8"/>
    <p:sldId id="270" r:id="rId9"/>
    <p:sldId id="273" r:id="rId10"/>
    <p:sldId id="271" r:id="rId11"/>
    <p:sldId id="274" r:id="rId12"/>
    <p:sldId id="268" r:id="rId13"/>
  </p:sldIdLst>
  <p:sldSz cx="9144000" cy="6858000" type="screen4x3"/>
  <p:notesSz cx="6797675" cy="9856788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FD12D51-7F11-41B3-97FE-1C5BD45FF100}">
          <p14:sldIdLst>
            <p14:sldId id="260"/>
            <p14:sldId id="261"/>
            <p14:sldId id="269"/>
          </p14:sldIdLst>
        </p14:section>
        <p14:section name="Section sans titre" id="{A9514205-D680-4B18-AE80-C2824AD918E3}">
          <p14:sldIdLst>
            <p14:sldId id="270"/>
            <p14:sldId id="273"/>
            <p14:sldId id="271"/>
            <p14:sldId id="274"/>
          </p14:sldIdLst>
        </p14:section>
        <p14:section name="Section sans titre" id="{C2F9C93D-0C12-445A-A429-B7056DA10A7B}">
          <p14:sldIdLst/>
        </p14:section>
        <p14:section name="Section sans titre" id="{C896095D-2406-4AFE-9CBB-0C2CC2D7A323}">
          <p14:sldIdLst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2C6"/>
    <a:srgbClr val="6B645E"/>
    <a:srgbClr val="B2A9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24" autoAdjust="0"/>
  </p:normalViewPr>
  <p:slideViewPr>
    <p:cSldViewPr>
      <p:cViewPr>
        <p:scale>
          <a:sx n="59" d="100"/>
          <a:sy n="59" d="100"/>
        </p:scale>
        <p:origin x="-2076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926" y="-84"/>
      </p:cViewPr>
      <p:guideLst>
        <p:guide orient="horz" pos="3105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533277" y="9300203"/>
            <a:ext cx="1143654" cy="2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r>
              <a:rPr lang="nl-NL" sz="1000"/>
              <a:t>25 september 2005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681750" y="9300203"/>
            <a:ext cx="3474331" cy="2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nl-NL"/>
              <a:t>Via Beeld &gt; Koptekst en voettekst kan je de voettekst ingeven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60901" y="9300203"/>
            <a:ext cx="1145260" cy="24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E0F6920-ADB2-4DEA-A4EF-208D916F468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541309" y="9246289"/>
            <a:ext cx="577127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93439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5675" y="760413"/>
            <a:ext cx="4873625" cy="3654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203" y="4719080"/>
            <a:ext cx="4934418" cy="4414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128" name="Rectangle 1032"/>
          <p:cNvSpPr>
            <a:spLocks noChangeArrowheads="1"/>
          </p:cNvSpPr>
          <p:nvPr/>
        </p:nvSpPr>
        <p:spPr bwMode="auto">
          <a:xfrm>
            <a:off x="915566" y="9422303"/>
            <a:ext cx="1143654" cy="24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>
              <a:defRPr/>
            </a:pPr>
            <a:r>
              <a:rPr lang="nl-NL" sz="1000"/>
              <a:t>25 september 2005</a:t>
            </a:r>
          </a:p>
        </p:txBody>
      </p:sp>
      <p:sp>
        <p:nvSpPr>
          <p:cNvPr id="5129" name="Rectangle 1033"/>
          <p:cNvSpPr>
            <a:spLocks noChangeArrowheads="1"/>
          </p:cNvSpPr>
          <p:nvPr/>
        </p:nvSpPr>
        <p:spPr bwMode="auto">
          <a:xfrm>
            <a:off x="1681750" y="9422303"/>
            <a:ext cx="3474331" cy="24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>
              <a:defRPr/>
            </a:pPr>
            <a:r>
              <a:rPr lang="nl-NL" sz="1000"/>
              <a:t>Via Beeld &gt; Koptekst en voettekst kan je de voettekst ingeven</a:t>
            </a:r>
          </a:p>
        </p:txBody>
      </p:sp>
      <p:sp>
        <p:nvSpPr>
          <p:cNvPr id="5130" name="Rectangle 1034"/>
          <p:cNvSpPr>
            <a:spLocks noChangeArrowheads="1"/>
          </p:cNvSpPr>
          <p:nvPr/>
        </p:nvSpPr>
        <p:spPr bwMode="auto">
          <a:xfrm>
            <a:off x="4789855" y="9422303"/>
            <a:ext cx="1145261" cy="245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r">
              <a:defRPr/>
            </a:pPr>
            <a:fld id="{A4ED2ED6-7DF7-4014-A01C-0C9C19C6B38D}" type="slidenum">
              <a:rPr lang="nl-NL" sz="1000"/>
              <a:pPr algn="r">
                <a:defRPr/>
              </a:pPr>
              <a:t>‹N°›</a:t>
            </a:fld>
            <a:endParaRPr lang="nl-NL" sz="1000"/>
          </a:p>
        </p:txBody>
      </p:sp>
      <p:sp>
        <p:nvSpPr>
          <p:cNvPr id="5131" name="Line 1035"/>
          <p:cNvSpPr>
            <a:spLocks noChangeShapeType="1"/>
          </p:cNvSpPr>
          <p:nvPr/>
        </p:nvSpPr>
        <p:spPr bwMode="auto">
          <a:xfrm>
            <a:off x="912354" y="9366803"/>
            <a:ext cx="50275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28496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Tijdelijke aanduiding voor notiti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l-BE" altLang="nl-B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793750" y="2260600"/>
            <a:ext cx="1800225" cy="431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0"/>
            <a:ext cx="9140825" cy="1462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pic>
        <p:nvPicPr>
          <p:cNvPr id="6" name="Picture 12" descr="logo-b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86725" y="6299200"/>
            <a:ext cx="2921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3" descr="103 ibz-FRNL_POS_RGB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2188" y="420688"/>
            <a:ext cx="23780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20"/>
          <p:cNvGrpSpPr>
            <a:grpSpLocks/>
          </p:cNvGrpSpPr>
          <p:nvPr userDrawn="1"/>
        </p:nvGrpSpPr>
        <p:grpSpPr bwMode="auto">
          <a:xfrm>
            <a:off x="793750" y="2692400"/>
            <a:ext cx="7626350" cy="3171825"/>
            <a:chOff x="500" y="1696"/>
            <a:chExt cx="4804" cy="1998"/>
          </a:xfrm>
        </p:grpSpPr>
        <p:sp>
          <p:nvSpPr>
            <p:cNvPr id="9" name="Rectangle 14"/>
            <p:cNvSpPr>
              <a:spLocks noChangeArrowheads="1"/>
            </p:cNvSpPr>
            <p:nvPr userDrawn="1"/>
          </p:nvSpPr>
          <p:spPr bwMode="auto">
            <a:xfrm>
              <a:off x="500" y="1696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0" name="Rectangle 15"/>
            <p:cNvSpPr>
              <a:spLocks noChangeArrowheads="1"/>
            </p:cNvSpPr>
            <p:nvPr userDrawn="1"/>
          </p:nvSpPr>
          <p:spPr bwMode="auto">
            <a:xfrm>
              <a:off x="5088" y="1696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1" name="Rectangle 18"/>
            <p:cNvSpPr>
              <a:spLocks noChangeArrowheads="1"/>
            </p:cNvSpPr>
            <p:nvPr userDrawn="1"/>
          </p:nvSpPr>
          <p:spPr bwMode="auto">
            <a:xfrm>
              <a:off x="716" y="3478"/>
              <a:ext cx="4588" cy="216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  <p:sp>
          <p:nvSpPr>
            <p:cNvPr id="12" name="Rectangle 19"/>
            <p:cNvSpPr>
              <a:spLocks noChangeArrowheads="1"/>
            </p:cNvSpPr>
            <p:nvPr userDrawn="1"/>
          </p:nvSpPr>
          <p:spPr bwMode="auto">
            <a:xfrm>
              <a:off x="500" y="1912"/>
              <a:ext cx="216" cy="1782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nl-BE"/>
            </a:p>
          </p:txBody>
        </p:sp>
      </p:grp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738313" y="3702050"/>
            <a:ext cx="5727700" cy="990600"/>
          </a:xfrm>
        </p:spPr>
        <p:txBody>
          <a:bodyPr anchor="b"/>
          <a:lstStyle>
            <a:lvl1pPr marL="0" indent="0" algn="r">
              <a:lnSpc>
                <a:spcPts val="3500"/>
              </a:lnSpc>
              <a:buFontTx/>
              <a:buNone/>
              <a:defRPr sz="3100"/>
            </a:lvl1pPr>
          </a:lstStyle>
          <a:p>
            <a:r>
              <a:rPr lang="nl-NL"/>
              <a:t>Klik om het opmaakprofiel van de modeltitel te bewerken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736725" y="4718050"/>
            <a:ext cx="5729288" cy="728663"/>
          </a:xfrm>
          <a:noFill/>
        </p:spPr>
        <p:txBody>
          <a:bodyPr/>
          <a:lstStyle>
            <a:lvl1pPr marL="0" indent="0" algn="r">
              <a:lnSpc>
                <a:spcPts val="2600"/>
              </a:lnSpc>
              <a:spcBef>
                <a:spcPct val="0"/>
              </a:spcBef>
              <a:buFontTx/>
              <a:buNone/>
              <a:defRPr sz="2200" b="0">
                <a:solidFill>
                  <a:schemeClr val="tx2"/>
                </a:solidFill>
                <a:latin typeface="Arial Narrow" pitchFamily="34" charset="0"/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790575" y="2371725"/>
            <a:ext cx="1800225" cy="276225"/>
          </a:xfrm>
        </p:spPr>
        <p:txBody>
          <a:bodyPr/>
          <a:lstStyle>
            <a:lvl1pPr algn="ctr">
              <a:defRPr sz="14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418B4-30DF-4E31-BB0A-9E326C46940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35738" y="241300"/>
            <a:ext cx="1887537" cy="57499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68363" y="241300"/>
            <a:ext cx="5514975" cy="57499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A8925-1E7F-4D83-B546-97C4956D9528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D8724-D529-4BF6-9894-040CC972A496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B8CEC-E190-4B42-88A6-F7E327B41F2B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192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86300" y="1876425"/>
            <a:ext cx="3314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D88C7-7749-426A-AB34-2FF9B9F25231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A1F91-C36F-40BA-9BDE-0C8AEB7C6813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DD8EC9-463E-4E33-BA72-1D5D6CEFDF9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911B9-EBDC-4637-BD14-FA4618D89484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A6285-1CFC-414D-986D-033CA7AF40E2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2F46A-16C8-43F5-A468-4797CA3CCF79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62000" y="1463675"/>
            <a:ext cx="7664450" cy="5394325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68363" y="241300"/>
            <a:ext cx="7554912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876425"/>
            <a:ext cx="6781800" cy="4114800"/>
          </a:xfrm>
          <a:prstGeom prst="rect">
            <a:avLst/>
          </a:prstGeom>
          <a:solidFill>
            <a:srgbClr val="D2D2C6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4750" y="6567488"/>
            <a:ext cx="19050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r>
              <a:rPr lang="nl-NL"/>
              <a:t>25 september 2005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0925" y="6530975"/>
            <a:ext cx="762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500" b="1" smtClean="0">
                <a:solidFill>
                  <a:srgbClr val="6B645E"/>
                </a:solidFill>
              </a:defRPr>
            </a:lvl1pPr>
          </a:lstStyle>
          <a:p>
            <a:pPr>
              <a:defRPr/>
            </a:pPr>
            <a:fld id="{D174DF2F-9F32-41E2-BC6A-5076C1F6862F}" type="slidenum">
              <a:rPr lang="nl-NL"/>
              <a:pPr>
                <a:defRPr/>
              </a:pPr>
              <a:t>‹N°›</a:t>
            </a:fld>
            <a:endParaRPr lang="nl-NL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463675"/>
            <a:ext cx="317500" cy="1303338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+mj-lt"/>
          <a:ea typeface="+mj-ea"/>
          <a:cs typeface="+mj-cs"/>
        </a:defRPr>
      </a:lvl1pPr>
      <a:lvl2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2pPr>
      <a:lvl3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3pPr>
      <a:lvl4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4pPr>
      <a:lvl5pPr marL="398463" indent="-398463" algn="l" rtl="0" eaLnBrk="0" fontAlgn="base" hangingPunct="0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5pPr>
      <a:lvl6pPr marL="8556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6pPr>
      <a:lvl7pPr marL="13128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7pPr>
      <a:lvl8pPr marL="17700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8pPr>
      <a:lvl9pPr marL="2227263" indent="-398463" algn="l" rtl="0" fontAlgn="base">
        <a:spcBef>
          <a:spcPct val="0"/>
        </a:spcBef>
        <a:spcAft>
          <a:spcPct val="0"/>
        </a:spcAft>
        <a:buSzPct val="81000"/>
        <a:buBlip>
          <a:blip r:embed="rId13"/>
        </a:buBlip>
        <a:defRPr sz="3300" b="1">
          <a:solidFill>
            <a:schemeClr val="tx2"/>
          </a:solidFill>
          <a:latin typeface="Arial Narrow" pitchFamily="34" charset="0"/>
        </a:defRPr>
      </a:lvl9pPr>
    </p:titleStyle>
    <p:bodyStyle>
      <a:lvl1pPr marL="319088" indent="-319088" algn="l" rtl="0" eaLnBrk="0" fontAlgn="base" hangingPunct="0">
        <a:lnSpc>
          <a:spcPts val="2800"/>
        </a:lnSpc>
        <a:spcBef>
          <a:spcPct val="20000"/>
        </a:spcBef>
        <a:spcAft>
          <a:spcPct val="0"/>
        </a:spcAft>
        <a:buClr>
          <a:schemeClr val="tx2"/>
        </a:buClr>
        <a:buChar char="•"/>
        <a:defRPr sz="2300" b="1">
          <a:solidFill>
            <a:schemeClr val="tx1"/>
          </a:solidFill>
          <a:latin typeface="+mn-lt"/>
          <a:ea typeface="+mn-ea"/>
          <a:cs typeface="+mn-cs"/>
        </a:defRPr>
      </a:lvl1pPr>
      <a:lvl2pPr marL="474663" indent="-146050" algn="l" rtl="0" eaLnBrk="0" fontAlgn="base" hangingPunct="0">
        <a:lnSpc>
          <a:spcPts val="2500"/>
        </a:lnSpc>
        <a:spcBef>
          <a:spcPct val="20000"/>
        </a:spcBef>
        <a:spcAft>
          <a:spcPct val="0"/>
        </a:spcAft>
        <a:buChar char="-"/>
        <a:defRPr sz="2100">
          <a:solidFill>
            <a:schemeClr val="tx1"/>
          </a:solidFill>
          <a:latin typeface="+mn-lt"/>
        </a:defRPr>
      </a:lvl2pPr>
      <a:lvl3pPr marL="638175" indent="-147638" algn="l" rtl="0" eaLnBrk="0" fontAlgn="base" hangingPunct="0">
        <a:spcBef>
          <a:spcPct val="20000"/>
        </a:spcBef>
        <a:spcAft>
          <a:spcPct val="0"/>
        </a:spcAft>
        <a:buSzPct val="70000"/>
        <a:buChar char="•"/>
        <a:defRPr sz="2100">
          <a:solidFill>
            <a:schemeClr val="tx1"/>
          </a:solidFill>
          <a:latin typeface="+mn-lt"/>
        </a:defRPr>
      </a:lvl3pPr>
      <a:lvl4pPr marL="16954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14550" indent="-228600" algn="l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5717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289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4861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43350" indent="-228600" algn="l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3048000"/>
            <a:ext cx="7010400" cy="1447800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fr-BE" altLang="nl-BE" sz="3600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Nouveau mode de concertation avec les utilisateurs du RN</a:t>
            </a:r>
            <a:endParaRPr lang="en-US" altLang="fr-FR" sz="3600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495800"/>
            <a:ext cx="7010400" cy="10668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algn="ctr"/>
            <a:endParaRPr lang="en-US" altLang="fr-FR" sz="2400" b="1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/>
            <a:endParaRPr lang="en-US" altLang="fr-FR" sz="24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  <a:ea typeface="+mj-ea"/>
              <a:cs typeface="+mj-cs"/>
            </a:endParaRPr>
          </a:p>
          <a:p>
            <a:pPr algn="ctr"/>
            <a:r>
              <a:rPr lang="en-US" altLang="fr-FR" sz="24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				</a:t>
            </a:r>
            <a:r>
              <a:rPr lang="en-US" altLang="fr-FR" sz="28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Isabelle Delhez</a:t>
            </a:r>
            <a:endParaRPr lang="en-US" altLang="fr-FR" sz="2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286000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600" dirty="0" smtClean="0">
                <a:solidFill>
                  <a:schemeClr val="bg1"/>
                </a:solidFill>
              </a:rPr>
              <a:t>21-10-2015</a:t>
            </a:r>
            <a:endParaRPr lang="nl-BE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Le comité des utilisateurs du Registre national </a:t>
            </a:r>
            <a:r>
              <a:rPr lang="fr-BE" altLang="fr-FR" sz="280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– Situation actuelle</a:t>
            </a:r>
          </a:p>
        </p:txBody>
      </p:sp>
      <p:sp useBgFill="1">
        <p:nvSpPr>
          <p:cNvPr id="409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62000" y="1371600"/>
            <a:ext cx="7696200" cy="5486400"/>
          </a:xfrm>
        </p:spPr>
        <p:txBody>
          <a:bodyPr>
            <a:normAutofit/>
          </a:bodyPr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nl-BE" altLang="fr-FR" sz="3000" dirty="0" err="1" smtClean="0">
                <a:solidFill>
                  <a:schemeClr val="accent2">
                    <a:lumMod val="75000"/>
                  </a:schemeClr>
                </a:solidFill>
              </a:rPr>
              <a:t>Constats</a:t>
            </a:r>
            <a:r>
              <a:rPr lang="nl-BE" altLang="fr-FR" sz="3000" dirty="0" smtClean="0"/>
              <a:t>: </a:t>
            </a:r>
            <a:endParaRPr lang="fr-BE" altLang="fr-FR" sz="3000" dirty="0" smtClean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BE" altLang="fr-FR" sz="2400" dirty="0">
              <a:latin typeface="Cambria" panose="020405030504060302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fr-BE" altLang="fr-FR" sz="2400" dirty="0" smtClean="0">
                <a:latin typeface="Cambria" panose="02040503050406030204" pitchFamily="18" charset="0"/>
              </a:rPr>
              <a:t>1. un cadre réglementaire qui date de 20 ans</a:t>
            </a:r>
            <a:r>
              <a:rPr lang="fr-BE" altLang="fr-FR" sz="2400" b="0" dirty="0" smtClean="0">
                <a:latin typeface="Cambria" panose="02040503050406030204" pitchFamily="18" charset="0"/>
              </a:rPr>
              <a:t>: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fr-BE" altLang="fr-FR" sz="2400" b="0" dirty="0" smtClean="0">
                <a:latin typeface="Cambria" panose="02040503050406030204" pitchFamily="18" charset="0"/>
              </a:rPr>
              <a:t>	« l’arrêté royal du 12/8/1994 instituant un Comité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fr-BE" altLang="fr-FR" sz="2400" b="0" dirty="0" smtClean="0">
                <a:latin typeface="Cambria" panose="02040503050406030204" pitchFamily="18" charset="0"/>
              </a:rPr>
              <a:t>	des utilisateurs du Registre national des personnes physiques. »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fr-BE" altLang="fr-FR" sz="2400" b="0" dirty="0" smtClean="0">
              <a:latin typeface="Cambria" panose="02040503050406030204" pitchFamily="18" charset="0"/>
            </a:endParaRPr>
          </a:p>
          <a:p>
            <a:pPr marL="360363" indent="-360363" fontAlgn="auto">
              <a:spcAft>
                <a:spcPts val="0"/>
              </a:spcAft>
              <a:buNone/>
              <a:defRPr/>
            </a:pPr>
            <a:r>
              <a:rPr lang="fr-BE" altLang="fr-FR" sz="2400" dirty="0" smtClean="0">
                <a:latin typeface="Cambria" panose="02040503050406030204" pitchFamily="18" charset="0"/>
              </a:rPr>
              <a:t>2.  un Comité qui ne répond plus vraiment aux attentes des utilisateurs, ni du RN, tant en termes d’échanges d’idées et que de concertation</a:t>
            </a:r>
            <a:endParaRPr lang="fr-BE" altLang="fr-FR" sz="2400" dirty="0" smtClean="0"/>
          </a:p>
        </p:txBody>
      </p:sp>
      <p:sp>
        <p:nvSpPr>
          <p:cNvPr id="9220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 smtClean="0">
                <a:solidFill>
                  <a:srgbClr val="6B645E"/>
                </a:solidFill>
              </a:rPr>
              <a:t>21.10.2015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 bwMode="auto">
          <a:xfrm>
            <a:off x="4038600" y="2362200"/>
            <a:ext cx="1066800" cy="304800"/>
          </a:xfrm>
          <a:prstGeom prst="roundRect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68363" y="241300"/>
            <a:ext cx="7437437" cy="11303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fr-BE" altLang="fr-FR" sz="2800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Réflexion et pistes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54102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nl-BE" altLang="fr-FR" dirty="0" smtClean="0">
                <a:latin typeface="Cambria" panose="02040503050406030204" pitchFamily="18" charset="0"/>
              </a:rPr>
              <a:t>Cf. </a:t>
            </a:r>
            <a:r>
              <a:rPr lang="nl-BE" altLang="fr-FR" dirty="0" err="1" smtClean="0">
                <a:latin typeface="Cambria" panose="02040503050406030204" pitchFamily="18" charset="0"/>
              </a:rPr>
              <a:t>Cté</a:t>
            </a:r>
            <a:r>
              <a:rPr lang="nl-BE" altLang="fr-FR" dirty="0" smtClean="0">
                <a:latin typeface="Cambria" panose="02040503050406030204" pitchFamily="18" charset="0"/>
              </a:rPr>
              <a:t> des </a:t>
            </a:r>
            <a:r>
              <a:rPr lang="nl-BE" altLang="fr-FR" dirty="0" err="1" smtClean="0">
                <a:latin typeface="Cambria" panose="02040503050406030204" pitchFamily="18" charset="0"/>
              </a:rPr>
              <a:t>utilisateurs</a:t>
            </a:r>
            <a:r>
              <a:rPr lang="nl-BE" altLang="fr-FR" dirty="0" smtClean="0">
                <a:latin typeface="Cambria" panose="02040503050406030204" pitchFamily="18" charset="0"/>
              </a:rPr>
              <a:t> du 22 </a:t>
            </a:r>
            <a:r>
              <a:rPr lang="nl-BE" altLang="fr-FR" dirty="0" err="1" smtClean="0">
                <a:latin typeface="Cambria" panose="02040503050406030204" pitchFamily="18" charset="0"/>
              </a:rPr>
              <a:t>octobre</a:t>
            </a:r>
            <a:r>
              <a:rPr lang="nl-BE" altLang="fr-FR" dirty="0" smtClean="0">
                <a:latin typeface="Cambria" panose="02040503050406030204" pitchFamily="18" charset="0"/>
              </a:rPr>
              <a:t> 2014: </a:t>
            </a:r>
          </a:p>
          <a:p>
            <a:pPr marL="0" indent="0" algn="ctr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nl-BE" altLang="fr-FR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Idée 1</a:t>
            </a:r>
            <a:endParaRPr lang="fr-BE" altLang="fr-FR" dirty="0" smtClean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fr-BE" altLang="fr-FR" b="0" dirty="0" smtClean="0">
                <a:latin typeface="Cambria" panose="02040503050406030204" pitchFamily="18" charset="0"/>
              </a:rPr>
              <a:t>3 </a:t>
            </a:r>
            <a:r>
              <a:rPr lang="fr-BE" altLang="fr-FR" b="0" dirty="0">
                <a:latin typeface="Cambria" panose="02040503050406030204" pitchFamily="18" charset="0"/>
              </a:rPr>
              <a:t>plateformes de concertation multilatérale </a:t>
            </a:r>
            <a:r>
              <a:rPr lang="fr-BE" altLang="fr-FR" b="0" dirty="0" smtClean="0">
                <a:latin typeface="Cambria" panose="02040503050406030204" pitchFamily="18" charset="0"/>
              </a:rPr>
              <a:t> avec des objectifs </a:t>
            </a:r>
            <a:r>
              <a:rPr lang="fr-BE" altLang="fr-FR" b="0" dirty="0">
                <a:latin typeface="Cambria" panose="02040503050406030204" pitchFamily="18" charset="0"/>
              </a:rPr>
              <a:t>et missions </a:t>
            </a:r>
            <a:r>
              <a:rPr lang="fr-BE" altLang="fr-FR" b="0" dirty="0" smtClean="0">
                <a:latin typeface="Cambria" panose="02040503050406030204" pitchFamily="18" charset="0"/>
              </a:rPr>
              <a:t>spécifiques:</a:t>
            </a:r>
          </a:p>
          <a:p>
            <a:pPr marL="0" indent="0" fontAlgn="auto"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endParaRPr lang="fr-BE" altLang="fr-FR" b="0" dirty="0">
              <a:latin typeface="Cambria" panose="02040503050406030204" pitchFamily="18" charset="0"/>
            </a:endParaRP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BE" altLang="fr-FR" b="0" dirty="0" smtClean="0">
                <a:latin typeface="Cambria" panose="02040503050406030204" pitchFamily="18" charset="0"/>
              </a:rPr>
              <a:t>Un Comité de </a:t>
            </a:r>
            <a:r>
              <a:rPr lang="fr-BE" altLang="fr-FR" b="0" dirty="0">
                <a:latin typeface="Cambria" panose="02040503050406030204" pitchFamily="18" charset="0"/>
              </a:rPr>
              <a:t>C</a:t>
            </a:r>
            <a:r>
              <a:rPr lang="fr-BE" altLang="fr-FR" b="0" dirty="0" smtClean="0">
                <a:latin typeface="Cambria" panose="02040503050406030204" pitchFamily="18" charset="0"/>
              </a:rPr>
              <a:t>oncertation restreint des utilisateurs</a:t>
            </a: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fr-BE" altLang="fr-FR" b="0" dirty="0" smtClean="0">
              <a:latin typeface="Cambria" panose="02040503050406030204" pitchFamily="18" charset="0"/>
            </a:endParaRP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fr-BE" altLang="fr-FR" b="0" dirty="0" smtClean="0">
                <a:latin typeface="Cambria" panose="02040503050406030204" pitchFamily="18" charset="0"/>
              </a:rPr>
              <a:t>Un Comité </a:t>
            </a:r>
            <a:r>
              <a:rPr lang="fr-BE" altLang="fr-FR" b="0" dirty="0">
                <a:latin typeface="Cambria" panose="02040503050406030204" pitchFamily="18" charset="0"/>
              </a:rPr>
              <a:t>des partenaires du Registre </a:t>
            </a:r>
            <a:r>
              <a:rPr lang="fr-BE" altLang="fr-FR" b="0" dirty="0" smtClean="0">
                <a:latin typeface="Cambria" panose="02040503050406030204" pitchFamily="18" charset="0"/>
              </a:rPr>
              <a:t>national</a:t>
            </a:r>
          </a:p>
          <a:p>
            <a:pPr mar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fr-BE" altLang="fr-FR" b="0" dirty="0">
                <a:latin typeface="Cambria" panose="02040503050406030204" pitchFamily="18" charset="0"/>
                <a:sym typeface="Wingdings" panose="05000000000000000000" pitchFamily="2" charset="2"/>
              </a:rPr>
              <a:t>	</a:t>
            </a:r>
            <a:r>
              <a:rPr lang="fr-BE" altLang="fr-FR" b="0" dirty="0" smtClean="0">
                <a:latin typeface="Cambria" panose="02040503050406030204" pitchFamily="18" charset="0"/>
                <a:sym typeface="Wingdings" panose="05000000000000000000" pitchFamily="2" charset="2"/>
              </a:rPr>
              <a:t>+ des </a:t>
            </a:r>
            <a:r>
              <a:rPr lang="fr-BE" altLang="fr-FR" b="0" dirty="0" smtClean="0">
                <a:latin typeface="Cambria" panose="02040503050406030204" pitchFamily="18" charset="0"/>
              </a:rPr>
              <a:t>groupes </a:t>
            </a:r>
            <a:r>
              <a:rPr lang="fr-BE" altLang="fr-FR" b="0" dirty="0">
                <a:latin typeface="Cambria" panose="02040503050406030204" pitchFamily="18" charset="0"/>
              </a:rPr>
              <a:t>de travail </a:t>
            </a:r>
            <a:r>
              <a:rPr lang="fr-BE" altLang="fr-FR" b="0" dirty="0" smtClean="0">
                <a:latin typeface="Cambria" panose="02040503050406030204" pitchFamily="18" charset="0"/>
              </a:rPr>
              <a:t>permanents </a:t>
            </a: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endParaRPr lang="fr-BE" altLang="fr-FR" b="0" dirty="0" smtClean="0">
              <a:latin typeface="Cambria" panose="02040503050406030204" pitchFamily="18" charset="0"/>
            </a:endParaRPr>
          </a:p>
          <a:p>
            <a:pPr marL="457200" indent="-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fr-BE" altLang="fr-FR" b="0" dirty="0" smtClean="0">
                <a:latin typeface="Cambria" panose="02040503050406030204" pitchFamily="18" charset="0"/>
              </a:rPr>
              <a:t>Des Comités de Concertation provinciaux</a:t>
            </a:r>
          </a:p>
        </p:txBody>
      </p:sp>
      <p:sp>
        <p:nvSpPr>
          <p:cNvPr id="11268" name="Espace réservé de la date 3"/>
          <p:cNvSpPr>
            <a:spLocks noGrp="1"/>
          </p:cNvSpPr>
          <p:nvPr>
            <p:ph type="dt" sz="quarter" idx="10"/>
          </p:nvPr>
        </p:nvSpPr>
        <p:spPr bwMode="auto">
          <a:xfrm>
            <a:off x="7239000" y="6477000"/>
            <a:ext cx="1905000" cy="233362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 dirty="0" smtClean="0">
                <a:solidFill>
                  <a:srgbClr val="6B645E"/>
                </a:solidFill>
              </a:rPr>
              <a:t>21.10.2015</a:t>
            </a:r>
            <a:endParaRPr lang="nl-NL" altLang="fr-FR" dirty="0">
              <a:solidFill>
                <a:srgbClr val="6B64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346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5257800"/>
          </a:xfrm>
        </p:spPr>
        <p:txBody>
          <a:bodyPr/>
          <a:lstStyle/>
          <a:p>
            <a:pPr marL="0" indent="0" algn="ctr">
              <a:buNone/>
            </a:pP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Idée 2</a:t>
            </a:r>
            <a:endParaRPr lang="fr-B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7391400" y="6553200"/>
            <a:ext cx="990600" cy="234950"/>
          </a:xfrm>
        </p:spPr>
        <p:txBody>
          <a:bodyPr/>
          <a:lstStyle/>
          <a:p>
            <a:pPr>
              <a:defRPr/>
            </a:pPr>
            <a:r>
              <a:rPr lang="nl-NL" sz="1100" b="0" dirty="0" smtClean="0"/>
              <a:t>21.10.2015</a:t>
            </a:r>
            <a:endParaRPr lang="nl-NL" sz="1100" b="0" dirty="0"/>
          </a:p>
        </p:txBody>
      </p:sp>
      <p:sp>
        <p:nvSpPr>
          <p:cNvPr id="7" name="Ellipse 6"/>
          <p:cNvSpPr/>
          <p:nvPr/>
        </p:nvSpPr>
        <p:spPr bwMode="auto">
          <a:xfrm>
            <a:off x="1219200" y="1905000"/>
            <a:ext cx="2895600" cy="1084847"/>
          </a:xfrm>
          <a:prstGeom prst="ellipse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800" b="1" dirty="0" smtClean="0"/>
              <a:t>Comité de </a:t>
            </a:r>
            <a:r>
              <a:rPr lang="nl-BE" sz="1800" b="1" dirty="0" err="1" smtClean="0"/>
              <a:t>concertation</a:t>
            </a:r>
            <a:r>
              <a:rPr lang="nl-BE" sz="1800" b="1" dirty="0" smtClean="0"/>
              <a:t>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800" b="1" dirty="0" err="1" smtClean="0"/>
              <a:t>restreint</a:t>
            </a:r>
            <a:endParaRPr kumimoji="0" lang="fr-BE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4511841" y="1981200"/>
            <a:ext cx="3565359" cy="1143000"/>
          </a:xfrm>
          <a:prstGeom prst="ellipse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800" b="1" dirty="0" smtClean="0"/>
              <a:t>Comité des </a:t>
            </a:r>
            <a:r>
              <a:rPr lang="nl-BE" sz="1800" b="1" dirty="0" err="1" smtClean="0"/>
              <a:t>partenaires</a:t>
            </a:r>
            <a:endParaRPr kumimoji="0" lang="fr-BE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Flèche vers le bas 10"/>
          <p:cNvSpPr/>
          <p:nvPr/>
        </p:nvSpPr>
        <p:spPr bwMode="auto">
          <a:xfrm>
            <a:off x="2604837" y="3212432"/>
            <a:ext cx="533400" cy="838200"/>
          </a:xfrm>
          <a:prstGeom prst="downArrow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lèche vers le bas 11"/>
          <p:cNvSpPr/>
          <p:nvPr/>
        </p:nvSpPr>
        <p:spPr bwMode="auto">
          <a:xfrm>
            <a:off x="5947611" y="3212432"/>
            <a:ext cx="457200" cy="838200"/>
          </a:xfrm>
          <a:prstGeom prst="downArrow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BE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3657600" y="4038600"/>
            <a:ext cx="4572000" cy="1905000"/>
          </a:xfrm>
          <a:prstGeom prst="ellipse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800" b="1" dirty="0" smtClean="0"/>
              <a:t>Assemblée générale</a:t>
            </a:r>
            <a:endParaRPr kumimoji="0" lang="fr-BE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Ellipse 13"/>
          <p:cNvSpPr/>
          <p:nvPr/>
        </p:nvSpPr>
        <p:spPr bwMode="auto">
          <a:xfrm>
            <a:off x="1311442" y="4267200"/>
            <a:ext cx="3200399" cy="1066800"/>
          </a:xfrm>
          <a:prstGeom prst="ellipse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800" b="1" dirty="0" smtClean="0"/>
              <a:t>Groupe de pilotage</a:t>
            </a:r>
            <a:endParaRPr kumimoji="0" lang="fr-BE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" name="Titre 14"/>
          <p:cNvSpPr>
            <a:spLocks noGrp="1"/>
          </p:cNvSpPr>
          <p:nvPr>
            <p:ph type="title"/>
          </p:nvPr>
        </p:nvSpPr>
        <p:spPr bwMode="auto">
          <a:prstGeom prst="cloud">
            <a:avLst/>
          </a:prstGeom>
          <a:solidFill>
            <a:srgbClr val="D2D2C6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nl-BE" dirty="0"/>
              <a:t>???!!??</a:t>
            </a:r>
            <a:endParaRPr kumimoji="0" lang="fr-B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9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 Assemblée générale</a:t>
            </a:r>
            <a:endParaRPr lang="fr-B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371600"/>
            <a:ext cx="7239000" cy="5334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nl-BE" sz="2400" dirty="0"/>
              <a:t>=“</a:t>
            </a:r>
            <a:r>
              <a:rPr lang="nl-BE" sz="2400" dirty="0" err="1">
                <a:solidFill>
                  <a:schemeClr val="accent2">
                    <a:lumMod val="75000"/>
                  </a:schemeClr>
                </a:solidFill>
              </a:rPr>
              <a:t>organe</a:t>
            </a:r>
            <a:r>
              <a:rPr lang="nl-BE" sz="2400" dirty="0">
                <a:solidFill>
                  <a:schemeClr val="accent2">
                    <a:lumMod val="75000"/>
                  </a:schemeClr>
                </a:solidFill>
              </a:rPr>
              <a:t> de </a:t>
            </a:r>
            <a:r>
              <a:rPr lang="nl-BE" sz="2400" dirty="0" err="1">
                <a:solidFill>
                  <a:schemeClr val="accent2">
                    <a:lumMod val="75000"/>
                  </a:schemeClr>
                </a:solidFill>
              </a:rPr>
              <a:t>réflexion</a:t>
            </a:r>
            <a:r>
              <a:rPr lang="nl-BE" sz="2400" dirty="0" smtClean="0"/>
              <a:t>”</a:t>
            </a:r>
          </a:p>
          <a:p>
            <a:pPr marL="0" indent="0" algn="ctr">
              <a:buNone/>
            </a:pPr>
            <a:endParaRPr lang="nl-BE" sz="2400" dirty="0"/>
          </a:p>
          <a:p>
            <a:pPr marL="0" indent="0" algn="ctr">
              <a:buNone/>
            </a:pPr>
            <a:r>
              <a:rPr lang="nl-BE" sz="2400" dirty="0"/>
              <a:t>Assemblée </a:t>
            </a:r>
            <a:r>
              <a:rPr lang="nl-BE" sz="2400" dirty="0" err="1"/>
              <a:t>représentative</a:t>
            </a:r>
            <a:r>
              <a:rPr lang="nl-BE" sz="2400" dirty="0"/>
              <a:t> des </a:t>
            </a:r>
            <a:r>
              <a:rPr lang="nl-BE" sz="2400" dirty="0" err="1"/>
              <a:t>utilisateurs</a:t>
            </a:r>
            <a:r>
              <a:rPr lang="nl-BE" sz="2400" dirty="0"/>
              <a:t> du RN </a:t>
            </a:r>
            <a:endParaRPr lang="nl-BE" sz="2400" dirty="0" smtClean="0"/>
          </a:p>
          <a:p>
            <a:pPr marL="0" indent="0" algn="ctr">
              <a:buNone/>
            </a:pPr>
            <a:endParaRPr lang="nl-BE" sz="2400" dirty="0"/>
          </a:p>
          <a:p>
            <a:pPr marL="0" indent="0" algn="ctr">
              <a:buNone/>
            </a:pPr>
            <a:r>
              <a:rPr lang="nl-BE" sz="2400" dirty="0" err="1" smtClean="0"/>
              <a:t>Chargée</a:t>
            </a:r>
            <a:r>
              <a:rPr lang="nl-BE" sz="2400" dirty="0" smtClean="0"/>
              <a:t> de </a:t>
            </a:r>
            <a:r>
              <a:rPr lang="nl-BE" sz="2400" dirty="0" err="1" smtClean="0"/>
              <a:t>communiquer</a:t>
            </a:r>
            <a:r>
              <a:rPr lang="nl-BE" sz="2400" dirty="0" smtClean="0"/>
              <a:t> au </a:t>
            </a:r>
            <a:r>
              <a:rPr lang="nl-BE" sz="2400" dirty="0" err="1" smtClean="0"/>
              <a:t>Ministre</a:t>
            </a:r>
            <a:r>
              <a:rPr lang="nl-BE" sz="2400" dirty="0" smtClean="0"/>
              <a:t> des avis  et </a:t>
            </a:r>
            <a:r>
              <a:rPr lang="nl-BE" sz="2400" dirty="0" err="1" smtClean="0"/>
              <a:t>propositions</a:t>
            </a:r>
            <a:endParaRPr lang="fr-BE" sz="2400" dirty="0" smtClean="0"/>
          </a:p>
          <a:p>
            <a:pPr marL="0" indent="0" algn="ctr">
              <a:buNone/>
            </a:pPr>
            <a:endParaRPr lang="nl-BE" dirty="0"/>
          </a:p>
          <a:p>
            <a:pPr marL="0" indent="0" algn="ctr">
              <a:buNone/>
            </a:pP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21.10.2015</a:t>
            </a:r>
            <a:endParaRPr lang="nl-N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70137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Groupe de pilotage</a:t>
            </a:r>
            <a:endParaRPr lang="fr-B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447800"/>
            <a:ext cx="7696200" cy="5410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nl-BE" dirty="0">
                <a:solidFill>
                  <a:schemeClr val="accent2">
                    <a:lumMod val="75000"/>
                  </a:schemeClr>
                </a:solidFill>
              </a:rPr>
              <a:t>= “</a:t>
            </a:r>
            <a:r>
              <a:rPr lang="nl-BE" dirty="0" err="1">
                <a:solidFill>
                  <a:schemeClr val="accent2">
                    <a:lumMod val="75000"/>
                  </a:schemeClr>
                </a:solidFill>
              </a:rPr>
              <a:t>organe</a:t>
            </a:r>
            <a:r>
              <a:rPr lang="nl-BE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l-BE" dirty="0" err="1">
                <a:solidFill>
                  <a:schemeClr val="accent2">
                    <a:lumMod val="75000"/>
                  </a:schemeClr>
                </a:solidFill>
              </a:rPr>
              <a:t>exécutif</a:t>
            </a:r>
            <a:r>
              <a:rPr lang="nl-BE" dirty="0">
                <a:solidFill>
                  <a:schemeClr val="accent2">
                    <a:lumMod val="75000"/>
                  </a:schemeClr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b="0" dirty="0" err="1" smtClean="0"/>
              <a:t>Secrétariat</a:t>
            </a:r>
            <a:r>
              <a:rPr lang="nl-BE" sz="2400" b="0" dirty="0" smtClean="0"/>
              <a:t>,</a:t>
            </a:r>
            <a:endParaRPr lang="nl-BE" sz="24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b="0" dirty="0"/>
              <a:t>Agenda et </a:t>
            </a:r>
            <a:r>
              <a:rPr lang="nl-BE" sz="2400" b="0" dirty="0" err="1"/>
              <a:t>ordre</a:t>
            </a:r>
            <a:r>
              <a:rPr lang="nl-BE" sz="2400" b="0" dirty="0"/>
              <a:t> du </a:t>
            </a:r>
            <a:r>
              <a:rPr lang="nl-BE" sz="2400" b="0" dirty="0" smtClean="0"/>
              <a:t>jour,</a:t>
            </a:r>
            <a:endParaRPr lang="nl-BE" sz="24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b="0" dirty="0"/>
              <a:t>Rédaction des </a:t>
            </a:r>
            <a:r>
              <a:rPr lang="nl-BE" sz="2400" b="0" dirty="0" err="1"/>
              <a:t>rapports</a:t>
            </a:r>
            <a:r>
              <a:rPr lang="nl-BE" sz="2400" b="0" dirty="0"/>
              <a:t>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BE" sz="2400" b="0" dirty="0" err="1"/>
              <a:t>Direction</a:t>
            </a:r>
            <a:r>
              <a:rPr lang="nl-BE" sz="2400" b="0" dirty="0"/>
              <a:t> des </a:t>
            </a:r>
            <a:r>
              <a:rPr lang="nl-BE" sz="2400" b="0" dirty="0" err="1"/>
              <a:t>débats</a:t>
            </a:r>
            <a:r>
              <a:rPr lang="nl-BE" sz="2400" b="0" dirty="0"/>
              <a:t> et des </a:t>
            </a:r>
            <a:r>
              <a:rPr lang="nl-BE" sz="2400" b="0" dirty="0" err="1" smtClean="0"/>
              <a:t>travaux</a:t>
            </a:r>
            <a:r>
              <a:rPr lang="nl-BE" sz="2400" b="0" dirty="0" smtClean="0"/>
              <a:t>,</a:t>
            </a:r>
            <a:endParaRPr lang="nl-BE" sz="2400" b="0" dirty="0"/>
          </a:p>
          <a:p>
            <a:pPr>
              <a:buFont typeface="Wingdings" panose="05000000000000000000" pitchFamily="2" charset="2"/>
              <a:buChar char="Ø"/>
            </a:pPr>
            <a:r>
              <a:rPr lang="nl-BE" sz="2400" b="0" dirty="0" err="1"/>
              <a:t>Création</a:t>
            </a:r>
            <a:r>
              <a:rPr lang="nl-BE" sz="2400" b="0" dirty="0"/>
              <a:t> de </a:t>
            </a:r>
            <a:r>
              <a:rPr lang="nl-BE" sz="2400" b="0" dirty="0" err="1"/>
              <a:t>groupes</a:t>
            </a:r>
            <a:r>
              <a:rPr lang="nl-BE" sz="2400" b="0" dirty="0"/>
              <a:t> de </a:t>
            </a:r>
            <a:r>
              <a:rPr lang="nl-BE" sz="2400" b="0" dirty="0" err="1"/>
              <a:t>travail</a:t>
            </a:r>
            <a:r>
              <a:rPr lang="nl-BE" sz="2400" b="0" dirty="0"/>
              <a:t>…</a:t>
            </a:r>
          </a:p>
          <a:p>
            <a:pPr marL="0" indent="714375">
              <a:buNone/>
            </a:pPr>
            <a:endParaRPr lang="nl-BE" sz="2400" b="0" dirty="0"/>
          </a:p>
          <a:p>
            <a:pPr marL="0" indent="0">
              <a:buNone/>
            </a:pPr>
            <a:r>
              <a:rPr lang="nl-BE" sz="2400" u="sng" dirty="0" err="1">
                <a:solidFill>
                  <a:schemeClr val="accent2">
                    <a:lumMod val="75000"/>
                  </a:schemeClr>
                </a:solidFill>
              </a:rPr>
              <a:t>Composition</a:t>
            </a:r>
            <a:r>
              <a:rPr lang="nl-BE" sz="2400" u="sng" dirty="0">
                <a:solidFill>
                  <a:schemeClr val="accent2">
                    <a:lumMod val="75000"/>
                  </a:schemeClr>
                </a:solidFill>
              </a:rPr>
              <a:t>? </a:t>
            </a:r>
          </a:p>
          <a:p>
            <a:pPr marL="0" indent="0">
              <a:buNone/>
            </a:pPr>
            <a:r>
              <a:rPr lang="nl-BE" sz="2400" b="0" dirty="0" smtClean="0"/>
              <a:t>“</a:t>
            </a:r>
            <a:r>
              <a:rPr lang="nl-BE" sz="2400" b="0" dirty="0"/>
              <a:t>Acteurs” du RN: SPF importants, </a:t>
            </a:r>
            <a:r>
              <a:rPr lang="nl-BE" sz="2400" b="0" dirty="0" err="1"/>
              <a:t>représentants</a:t>
            </a:r>
            <a:r>
              <a:rPr lang="nl-BE" sz="2400" b="0" dirty="0"/>
              <a:t> des </a:t>
            </a:r>
            <a:r>
              <a:rPr lang="nl-BE" sz="2400" b="0" dirty="0" err="1"/>
              <a:t>Villes</a:t>
            </a:r>
            <a:r>
              <a:rPr lang="nl-BE" sz="2400" b="0" dirty="0"/>
              <a:t> et Communes, </a:t>
            </a:r>
            <a:r>
              <a:rPr lang="nl-BE" sz="2400" b="0" dirty="0" err="1"/>
              <a:t>le</a:t>
            </a:r>
            <a:r>
              <a:rPr lang="nl-BE" sz="2400" b="0" dirty="0"/>
              <a:t> Comité sectoriel,…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21.10.2015</a:t>
            </a:r>
            <a:endParaRPr lang="nl-N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77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Et </a:t>
            </a:r>
            <a:r>
              <a:rPr lang="nl-BE" dirty="0" err="1" smtClean="0">
                <a:solidFill>
                  <a:schemeClr val="accent2">
                    <a:lumMod val="75000"/>
                  </a:schemeClr>
                </a:solidFill>
              </a:rPr>
              <a:t>maintenant</a:t>
            </a:r>
            <a:r>
              <a:rPr lang="nl-BE" dirty="0" smtClean="0">
                <a:solidFill>
                  <a:schemeClr val="accent2">
                    <a:lumMod val="75000"/>
                  </a:schemeClr>
                </a:solidFill>
              </a:rPr>
              <a:t>?</a:t>
            </a:r>
            <a:endParaRPr lang="fr-BE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62000" y="1447801"/>
            <a:ext cx="7772400" cy="54102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nl-BE" sz="2400" b="0" dirty="0" smtClean="0"/>
              <a:t>La </a:t>
            </a:r>
            <a:r>
              <a:rPr lang="nl-BE" sz="2400" b="0" dirty="0" err="1" smtClean="0"/>
              <a:t>réflexion</a:t>
            </a:r>
            <a:r>
              <a:rPr lang="nl-BE" sz="2400" b="0" dirty="0" smtClean="0"/>
              <a:t> se </a:t>
            </a:r>
            <a:r>
              <a:rPr lang="nl-BE" sz="2400" b="0" dirty="0" err="1" smtClean="0"/>
              <a:t>poursuit</a:t>
            </a:r>
            <a:r>
              <a:rPr lang="nl-BE" sz="2400" b="0" dirty="0" smtClean="0"/>
              <a:t>, au sein de </a:t>
            </a:r>
            <a:r>
              <a:rPr lang="nl-BE" sz="2400" b="0" dirty="0" err="1" smtClean="0"/>
              <a:t>l’administration</a:t>
            </a:r>
            <a:r>
              <a:rPr lang="nl-BE" sz="2400" b="0" dirty="0" smtClean="0"/>
              <a:t>, en </a:t>
            </a:r>
            <a:r>
              <a:rPr lang="nl-BE" sz="2400" b="0" dirty="0" err="1" smtClean="0"/>
              <a:t>collaboration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avec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le</a:t>
            </a:r>
            <a:r>
              <a:rPr lang="nl-BE" sz="2400" b="0" dirty="0" smtClean="0"/>
              <a:t> Cabinet, </a:t>
            </a:r>
            <a:r>
              <a:rPr lang="nl-BE" sz="2400" b="0" dirty="0" err="1" smtClean="0"/>
              <a:t>sur</a:t>
            </a:r>
            <a:r>
              <a:rPr lang="nl-BE" sz="2400" b="0" dirty="0" smtClean="0"/>
              <a:t> la base de vos </a:t>
            </a:r>
            <a:r>
              <a:rPr lang="nl-BE" sz="2400" b="0" dirty="0" err="1" smtClean="0"/>
              <a:t>propositions</a:t>
            </a:r>
            <a:r>
              <a:rPr lang="nl-BE" sz="2400" b="0" dirty="0" smtClean="0"/>
              <a:t>,…</a:t>
            </a:r>
          </a:p>
          <a:p>
            <a:pPr marL="0" indent="0">
              <a:buNone/>
            </a:pPr>
            <a:endParaRPr lang="nl-BE" sz="2400" b="0" dirty="0"/>
          </a:p>
          <a:p>
            <a:pPr marL="0" indent="0">
              <a:buNone/>
            </a:pPr>
            <a:r>
              <a:rPr lang="nl-BE" sz="2400" b="0" dirty="0" err="1" smtClean="0"/>
              <a:t>Un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projet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d’arrêté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devrait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être</a:t>
            </a:r>
            <a:r>
              <a:rPr lang="nl-BE" sz="2400" b="0" dirty="0" smtClean="0"/>
              <a:t> </a:t>
            </a:r>
            <a:r>
              <a:rPr lang="nl-BE" sz="2400" b="0" dirty="0" err="1" smtClean="0"/>
              <a:t>proposé</a:t>
            </a:r>
            <a:r>
              <a:rPr lang="nl-BE" sz="2400" b="0" dirty="0" smtClean="0"/>
              <a:t> au </a:t>
            </a:r>
            <a:r>
              <a:rPr lang="nl-BE" sz="2400" b="0" dirty="0" err="1" smtClean="0"/>
              <a:t>Conseil</a:t>
            </a:r>
            <a:r>
              <a:rPr lang="nl-BE" sz="2400" b="0" dirty="0" smtClean="0"/>
              <a:t> des </a:t>
            </a:r>
            <a:r>
              <a:rPr lang="nl-BE" sz="2400" b="0" dirty="0" err="1" smtClean="0"/>
              <a:t>Ministres</a:t>
            </a:r>
            <a:r>
              <a:rPr lang="nl-BE" sz="2400" b="0" dirty="0" smtClean="0"/>
              <a:t>.</a:t>
            </a:r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nl-BE" dirty="0" smtClean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21.10.2015</a:t>
            </a:r>
            <a:endParaRPr lang="nl-NL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8CD8724-D529-4BF6-9894-040CC972A496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4822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ce réservé de la date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pPr algn="l"/>
            <a:r>
              <a:rPr lang="nl-BE" altLang="fr-FR">
                <a:solidFill>
                  <a:srgbClr val="6B645E"/>
                </a:solidFill>
              </a:rPr>
              <a:t>22.10.2014</a:t>
            </a:r>
            <a:endParaRPr lang="nl-NL" altLang="fr-FR">
              <a:solidFill>
                <a:srgbClr val="6B645E"/>
              </a:solidFill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60400" y="2767013"/>
            <a:ext cx="7864475" cy="40909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BE" altLang="fr-FR" dirty="0"/>
          </a:p>
        </p:txBody>
      </p:sp>
      <p:pic>
        <p:nvPicPr>
          <p:cNvPr id="16388" name="Picture 5" descr="103 ibz-url_POS_RG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4812506"/>
            <a:ext cx="1087437" cy="1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667000" y="29718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8463" indent="-398463" eaLnBrk="0" fontAlgn="auto" hangingPunct="0">
              <a:spcAft>
                <a:spcPts val="0"/>
              </a:spcAft>
              <a:buSzPct val="81000"/>
              <a:buBlip>
                <a:blip r:embed="rId4"/>
              </a:buBlip>
              <a:defRPr/>
            </a:pPr>
            <a:r>
              <a:rPr lang="nl-BE" altLang="fr-FR" sz="4800" b="1" dirty="0" err="1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Questions</a:t>
            </a:r>
            <a:r>
              <a:rPr lang="nl-BE" altLang="fr-FR" sz="4800" b="1" dirty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  <a:ea typeface="+mj-ea"/>
                <a:cs typeface="+mj-cs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435607"/>
      </a:dk2>
      <a:lt2>
        <a:srgbClr val="8F001C"/>
      </a:lt2>
      <a:accent1>
        <a:srgbClr val="F0AC00"/>
      </a:accent1>
      <a:accent2>
        <a:srgbClr val="063869"/>
      </a:accent2>
      <a:accent3>
        <a:srgbClr val="FFFFFF"/>
      </a:accent3>
      <a:accent4>
        <a:srgbClr val="000000"/>
      </a:accent4>
      <a:accent5>
        <a:srgbClr val="F6D2AA"/>
      </a:accent5>
      <a:accent6>
        <a:srgbClr val="05325E"/>
      </a:accent6>
      <a:hlink>
        <a:srgbClr val="D47300"/>
      </a:hlink>
      <a:folHlink>
        <a:srgbClr val="157F7D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2D2C6"/>
        </a:solidFill>
        <a:ln w="127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435607"/>
        </a:dk2>
        <a:lt2>
          <a:srgbClr val="8F001C"/>
        </a:lt2>
        <a:accent1>
          <a:srgbClr val="F0AC00"/>
        </a:accent1>
        <a:accent2>
          <a:srgbClr val="063869"/>
        </a:accent2>
        <a:accent3>
          <a:srgbClr val="FFFFFF"/>
        </a:accent3>
        <a:accent4>
          <a:srgbClr val="000000"/>
        </a:accent4>
        <a:accent5>
          <a:srgbClr val="F6D2AA"/>
        </a:accent5>
        <a:accent6>
          <a:srgbClr val="05325E"/>
        </a:accent6>
        <a:hlink>
          <a:srgbClr val="D47300"/>
        </a:hlink>
        <a:folHlink>
          <a:srgbClr val="157F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BZ_Document" ma:contentTypeID="0x0101004B3EE5D0A9C1CB46B5F7B658172020E7004056D99077DF9248B26AF2112750324F" ma:contentTypeVersion="79" ma:contentTypeDescription="" ma:contentTypeScope="" ma:versionID="a3696f33bb24333a389d06ca28c542eb">
  <xsd:schema xmlns:xsd="http://www.w3.org/2001/XMLSchema" xmlns:p="http://schemas.microsoft.com/office/2006/metadata/properties" xmlns:ns1="d6e05fb4-4ff7-45e7-9d0d-b9f3e278ffe2" xmlns:ns2="ff756884-51f2-4913-b8dd-ae814adc4cd8" xmlns:ns4="http://schemas.microsoft.com/sharepoint/v3/fields" targetNamespace="http://schemas.microsoft.com/office/2006/metadata/properties" ma:root="true" ma:fieldsID="70761c5bc98dde63156568c477449ce7" ns1:_="" ns2:_="" ns4:_="">
    <xsd:import namespace="d6e05fb4-4ff7-45e7-9d0d-b9f3e278ffe2"/>
    <xsd:import namespace="ff756884-51f2-4913-b8dd-ae814adc4cd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Titre" minOccurs="0"/>
                <xsd:element ref="ns1:Titel" minOccurs="0"/>
                <xsd:element ref="ns2:Language" minOccurs="0"/>
                <xsd:element ref="ns1:DocDate" minOccurs="0"/>
                <xsd:element ref="ns1:Direction" minOccurs="0"/>
                <xsd:element ref="ns1:Theme_x0020_Niveau_x0020_1" minOccurs="0"/>
                <xsd:element ref="ns1:Theme_x0020_Niveau_x0020_2" minOccurs="0"/>
                <xsd:element ref="ns1:Directie1" minOccurs="0"/>
                <xsd:element ref="ns1:Thema_x0020_Niveau_x0020_11" minOccurs="0"/>
                <xsd:element ref="ns1:Thema_x0020_Niveau_x0020_21" minOccurs="0"/>
                <xsd:element ref="ns4:_EndDate"/>
                <xsd:element ref="ns1:Thema_x0020_Niveau_x0020_31" minOccurs="0"/>
                <xsd:element ref="ns1:Publication_x0020_News" minOccurs="0"/>
                <xsd:element ref="ns1:themes_concat" minOccurs="0"/>
                <xsd:element ref="ns1:mot-cle" minOccurs="0"/>
                <xsd:element ref="ns1:sleutelwoord" minOccurs="0"/>
                <xsd:element ref="ns2:Theme_x0020_Niveau_x0020_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d6e05fb4-4ff7-45e7-9d0d-b9f3e278ffe2" elementFormDefault="qualified">
    <xsd:import namespace="http://schemas.microsoft.com/office/2006/documentManagement/types"/>
    <xsd:element name="Titre" ma:index="0" nillable="true" ma:displayName="Titre" ma:internalName="Titre" ma:readOnly="false">
      <xsd:simpleType>
        <xsd:restriction base="dms:Text">
          <xsd:maxLength value="255"/>
        </xsd:restriction>
      </xsd:simpleType>
    </xsd:element>
    <xsd:element name="Titel" ma:index="1" nillable="true" ma:displayName="Titel" ma:internalName="Titel">
      <xsd:simpleType>
        <xsd:restriction base="dms:Text">
          <xsd:maxLength value="255"/>
        </xsd:restriction>
      </xsd:simpleType>
    </xsd:element>
    <xsd:element name="DocDate" ma:index="3" nillable="true" ma:displayName="DocDate" ma:default="" ma:format="DateOnly" ma:internalName="DocDate">
      <xsd:simpleType>
        <xsd:restriction base="dms:DateTime"/>
      </xsd:simpleType>
    </xsd:element>
    <xsd:element name="Direction" ma:index="6" nillable="true" ma:displayName="Direction" ma:hidden="true" ma:internalName="Direction" ma:readOnly="false">
      <xsd:simpleType>
        <xsd:restriction base="dms:Unknown"/>
      </xsd:simpleType>
    </xsd:element>
    <xsd:element name="Theme_x0020_Niveau_x0020_1" ma:index="7" nillable="true" ma:displayName="Theme Niveau 1" ma:hidden="true" ma:internalName="Theme_x0020_Niveau_x0020_1" ma:readOnly="false">
      <xsd:simpleType>
        <xsd:restriction base="dms:Unknown"/>
      </xsd:simpleType>
    </xsd:element>
    <xsd:element name="Theme_x0020_Niveau_x0020_2" ma:index="8" nillable="true" ma:displayName="Theme Niveau 2" ma:hidden="true" ma:internalName="Theme_x0020_Niveau_x0020_2" ma:readOnly="false">
      <xsd:simpleType>
        <xsd:restriction base="dms:Unknown"/>
      </xsd:simpleType>
    </xsd:element>
    <xsd:element name="Directie1" ma:index="9" nillable="true" ma:displayName="Directie" ma:hidden="true" ma:internalName="Directie1" ma:readOnly="false">
      <xsd:simpleType>
        <xsd:restriction base="dms:Unknown"/>
      </xsd:simpleType>
    </xsd:element>
    <xsd:element name="Thema_x0020_Niveau_x0020_11" ma:index="10" nillable="true" ma:displayName="Thema Niveau 1" ma:hidden="true" ma:internalName="Thema_x0020_Niveau_x0020_11" ma:readOnly="false">
      <xsd:simpleType>
        <xsd:restriction base="dms:Unknown"/>
      </xsd:simpleType>
    </xsd:element>
    <xsd:element name="Thema_x0020_Niveau_x0020_21" ma:index="11" nillable="true" ma:displayName="Thema Niveau 2" ma:hidden="true" ma:internalName="Thema_x0020_Niveau_x0020_21" ma:readOnly="false">
      <xsd:simpleType>
        <xsd:restriction base="dms:Unknown"/>
      </xsd:simpleType>
    </xsd:element>
    <xsd:element name="Thema_x0020_Niveau_x0020_31" ma:index="13" nillable="true" ma:displayName="Thema Niveau 3" ma:hidden="true" ma:internalName="Thema_x0020_Niveau_x0020_31" ma:readOnly="false">
      <xsd:simpleType>
        <xsd:restriction base="dms:Unknown"/>
      </xsd:simpleType>
    </xsd:element>
    <xsd:element name="Publication_x0020_News" ma:index="14" nillable="true" ma:displayName="Publication News" ma:default="None" ma:format="Dropdown" ma:hidden="true" ma:internalName="Publication_x0020_News" ma:readOnly="false">
      <xsd:simpleType>
        <xsd:restriction base="dms:Choice">
          <xsd:enumeration value="None"/>
          <xsd:enumeration value="My Direction"/>
          <xsd:enumeration value="All IBZ"/>
        </xsd:restriction>
      </xsd:simpleType>
    </xsd:element>
    <xsd:element name="themes_concat" ma:index="16" nillable="true" ma:displayName="themes_concat" ma:internalName="themes_concat" ma:readOnly="false">
      <xsd:simpleType>
        <xsd:restriction base="dms:Text">
          <xsd:maxLength value="255"/>
        </xsd:restriction>
      </xsd:simpleType>
    </xsd:element>
    <xsd:element name="mot-cle" ma:index="17" nillable="true" ma:displayName="mot-cle" ma:description="introduisez ici un ou plusieurs mot-clés si nécessaire" ma:internalName="mot_x002d_cl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arrière"/>
                  </xsd:restriction>
                </xsd:simpleType>
              </xsd:element>
            </xsd:sequence>
          </xsd:extension>
        </xsd:complexContent>
      </xsd:complexType>
    </xsd:element>
    <xsd:element name="sleutelwoord" ma:index="18" nillable="true" ma:displayName="sleutelwoord" ma:description="hier een sleutelwoord invullen als de titel of de thema van het document niet voldoend duidelijk is" ma:internalName="sleutelwoord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selecti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ff756884-51f2-4913-b8dd-ae814adc4cd8" elementFormDefault="qualified">
    <xsd:import namespace="http://schemas.microsoft.com/office/2006/documentManagement/types"/>
    <xsd:element name="Language" ma:index="2" nillable="true" ma:displayName="Language" ma:default="Nederlands" ma:description="Langue du document - Taal van het document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ederlands"/>
                    <xsd:enumeration value="Français"/>
                    <xsd:enumeration value="English"/>
                    <xsd:enumeration value="German"/>
                  </xsd:restriction>
                </xsd:simpleType>
              </xsd:element>
            </xsd:sequence>
          </xsd:extension>
        </xsd:complexContent>
      </xsd:complexType>
    </xsd:element>
    <xsd:element name="Theme_x0020_Niveau_x0020_3" ma:index="25" nillable="true" ma:displayName="Theme Niveau 3" ma:hidden="true" ma:internalName="Theme_x0020_Niveau_x0020_30" ma:readOnly="false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EndDate" ma:index="12" ma:displayName="End Date" ma:default="2060-01-01T00:00:00Z" ma:format="DateOnly" ma:internalName="_End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6" ma:displayName="Author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5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irectie1 xmlns="d6e05fb4-4ff7-45e7-9d0d-b9f3e278ffe2">Horizontale</Directie1>
    <Language xmlns="ff756884-51f2-4913-b8dd-ae814adc4cd8">
      <Value xmlns="ff756884-51f2-4913-b8dd-ae814adc4cd8">Nederlands</Value>
      <Value xmlns="ff756884-51f2-4913-b8dd-ae814adc4cd8">Français</Value>
    </Language>
    <sleutelwoord xmlns="d6e05fb4-4ff7-45e7-9d0d-b9f3e278ffe2"/>
    <Direction xmlns="d6e05fb4-4ff7-45e7-9d0d-b9f3e278ffe2">Horizontaux</Direction>
    <_EndDate xmlns="http://schemas.microsoft.com/sharepoint/v3/fields">2059-12-31T23:00:00+00:00</_EndDate>
    <Titel xmlns="d6e05fb4-4ff7-45e7-9d0d-b9f3e278ffe2">PowerPoint-presentatie</Titel>
    <Theme_x0020_Niveau_x0020_1 xmlns="d6e05fb4-4ff7-45e7-9d0d-b9f3e278ffe2">Communication</Theme_x0020_Niveau_x0020_1>
    <themes_concat xmlns="d6e05fb4-4ff7-45e7-9d0d-b9f3e278ffe2">Communication / Style maison / Institutions et Population - Communicatie / Huisstijl / Instellingen en Bevolking</themes_concat>
    <Theme_x0020_Niveau_x0020_3 xmlns="ff756884-51f2-4913-b8dd-ae814adc4cd8" xsi:nil="true"/>
    <Thema_x0020_Niveau_x0020_11 xmlns="d6e05fb4-4ff7-45e7-9d0d-b9f3e278ffe2">Communicatie</Thema_x0020_Niveau_x0020_11>
    <Titre xmlns="d6e05fb4-4ff7-45e7-9d0d-b9f3e278ffe2" xsi:nil="true"/>
    <Publication_x0020_News xmlns="d6e05fb4-4ff7-45e7-9d0d-b9f3e278ffe2">None</Publication_x0020_News>
    <DocDate xmlns="d6e05fb4-4ff7-45e7-9d0d-b9f3e278ffe2">1999-11-29T23:00:00+00:00</DocDate>
    <Theme_x0020_Niveau_x0020_2 xmlns="d6e05fb4-4ff7-45e7-9d0d-b9f3e278ffe2">Style maison</Theme_x0020_Niveau_x0020_2>
    <Thema_x0020_Niveau_x0020_21 xmlns="d6e05fb4-4ff7-45e7-9d0d-b9f3e278ffe2">Huisstijl</Thema_x0020_Niveau_x0020_21>
    <mot-cle xmlns="d6e05fb4-4ff7-45e7-9d0d-b9f3e278ffe2"/>
    <Thema_x0020_Niveau_x0020_31 xmlns="d6e05fb4-4ff7-45e7-9d0d-b9f3e278ffe2">Instellingen en Bevolking</Thema_x0020_Niveau_x0020_31>
  </documentManagement>
</p:properties>
</file>

<file path=customXml/itemProps1.xml><?xml version="1.0" encoding="utf-8"?>
<ds:datastoreItem xmlns:ds="http://schemas.openxmlformats.org/officeDocument/2006/customXml" ds:itemID="{7C5B28D9-E629-4587-AE6D-2C5C937CDE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e05fb4-4ff7-45e7-9d0d-b9f3e278ffe2"/>
    <ds:schemaRef ds:uri="ff756884-51f2-4913-b8dd-ae814adc4cd8"/>
    <ds:schemaRef ds:uri="http://schemas.microsoft.com/sharepoint/v3/field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01800FAB-5C07-4686-8FAE-45EE86312FB5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6AFDB97-66D1-496F-ADF9-051271DA8DA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D01B868-26CA-45B6-B067-C3CDCB51036A}">
  <ds:schemaRefs>
    <ds:schemaRef ds:uri="http://www.w3.org/XML/1998/namespace"/>
    <ds:schemaRef ds:uri="http://purl.org/dc/elements/1.1/"/>
    <ds:schemaRef ds:uri="d6e05fb4-4ff7-45e7-9d0d-b9f3e278ffe2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sharepoint/v3/fields"/>
    <ds:schemaRef ds:uri="ff756884-51f2-4913-b8dd-ae814adc4cd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215</Words>
  <Application>Microsoft Office PowerPoint</Application>
  <PresentationFormat>Affichage à l'écran (4:3)</PresentationFormat>
  <Paragraphs>66</Paragraphs>
  <Slides>8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Standaardontwerp</vt:lpstr>
      <vt:lpstr>Nouveau mode de concertation avec les utilisateurs du RN</vt:lpstr>
      <vt:lpstr>Le comité des utilisateurs du Registre national – Situation actuelle</vt:lpstr>
      <vt:lpstr>Réflexion et pistes</vt:lpstr>
      <vt:lpstr>???!!??</vt:lpstr>
      <vt:lpstr> Assemblée générale</vt:lpstr>
      <vt:lpstr>Groupe de pilotage</vt:lpstr>
      <vt:lpstr>Et maintenant?</vt:lpstr>
      <vt:lpstr>Présentation PowerPoint</vt:lpstr>
    </vt:vector>
  </TitlesOfParts>
  <Company>FOD Binnenlandse Zaken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Peter Grouwels</dc:creator>
  <cp:lastModifiedBy>Administrateur</cp:lastModifiedBy>
  <cp:revision>81</cp:revision>
  <cp:lastPrinted>2014-10-17T13:37:13Z</cp:lastPrinted>
  <dcterms:created xsi:type="dcterms:W3CDTF">2007-07-02T10:03:53Z</dcterms:created>
  <dcterms:modified xsi:type="dcterms:W3CDTF">2015-10-20T14:56:51Z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heme Niveau 3">
    <vt:lpwstr>Institutions et Population</vt:lpwstr>
  </property>
  <property fmtid="{D5CDD505-2E9C-101B-9397-08002B2CF9AE}" pid="3" name="ContentType">
    <vt:lpwstr>IBZ_Document</vt:lpwstr>
  </property>
  <property fmtid="{D5CDD505-2E9C-101B-9397-08002B2CF9AE}" pid="4" name="Order">
    <vt:lpwstr>49800.0000000000</vt:lpwstr>
  </property>
  <property fmtid="{D5CDD505-2E9C-101B-9397-08002B2CF9AE}" pid="5" name="WorkflowCreationPath">
    <vt:lpwstr>f7e1b858-fb73-4ae2-b540-e2b7e8052cbe,3;89948025-4081-4f5e-a424-2864ba34d0a4,3;</vt:lpwstr>
  </property>
</Properties>
</file>