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9" r:id="rId3"/>
    <p:sldId id="316" r:id="rId4"/>
    <p:sldId id="309" r:id="rId5"/>
    <p:sldId id="310" r:id="rId6"/>
    <p:sldId id="311" r:id="rId7"/>
    <p:sldId id="317" r:id="rId8"/>
    <p:sldId id="312" r:id="rId9"/>
    <p:sldId id="313" r:id="rId10"/>
    <p:sldId id="314" r:id="rId11"/>
    <p:sldId id="318" r:id="rId12"/>
  </p:sldIdLst>
  <p:sldSz cx="9144000" cy="6858000" type="screen4x3"/>
  <p:notesSz cx="6797675" cy="9926638"/>
  <p:defaultTextStyle>
    <a:defPPr>
      <a:defRPr lang="nl-NL"/>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D2D2C6"/>
    <a:srgbClr val="6B645E"/>
    <a:srgbClr val="B2A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0" autoAdjust="0"/>
    <p:restoredTop sz="94624" autoAdjust="0"/>
  </p:normalViewPr>
  <p:slideViewPr>
    <p:cSldViewPr>
      <p:cViewPr varScale="1">
        <p:scale>
          <a:sx n="66" d="100"/>
          <a:sy n="66" d="100"/>
        </p:scale>
        <p:origin x="-1260" y="-5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26" y="-84"/>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2" name="Rectangle 1030"/>
          <p:cNvSpPr>
            <a:spLocks noChangeArrowheads="1"/>
          </p:cNvSpPr>
          <p:nvPr/>
        </p:nvSpPr>
        <p:spPr bwMode="auto">
          <a:xfrm>
            <a:off x="533401" y="9366250"/>
            <a:ext cx="1143000" cy="247650"/>
          </a:xfrm>
          <a:prstGeom prst="rect">
            <a:avLst/>
          </a:prstGeom>
          <a:noFill/>
          <a:ln w="9525">
            <a:noFill/>
            <a:miter lim="800000"/>
            <a:headEnd/>
            <a:tailEnd/>
          </a:ln>
          <a:effectLst/>
        </p:spPr>
        <p:txBody>
          <a:bodyPr lIns="0" tIns="0" rIns="0" bIns="0"/>
          <a:lstStyle/>
          <a:p>
            <a:pPr algn="l" defTabSz="922338">
              <a:defRPr/>
            </a:pPr>
            <a:r>
              <a:rPr lang="nl-NL" sz="1000"/>
              <a:t>22 février 2008</a:t>
            </a:r>
          </a:p>
        </p:txBody>
      </p:sp>
      <p:sp>
        <p:nvSpPr>
          <p:cNvPr id="4103" name="Rectangle 1031"/>
          <p:cNvSpPr>
            <a:spLocks noGrp="1" noChangeArrowheads="1"/>
          </p:cNvSpPr>
          <p:nvPr>
            <p:ph type="ftr" sz="quarter" idx="2"/>
          </p:nvPr>
        </p:nvSpPr>
        <p:spPr bwMode="auto">
          <a:xfrm>
            <a:off x="1681164" y="9366250"/>
            <a:ext cx="3475037" cy="2476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22338">
              <a:defRPr sz="1000"/>
            </a:lvl1pPr>
          </a:lstStyle>
          <a:p>
            <a:pPr>
              <a:defRPr/>
            </a:pPr>
            <a:r>
              <a:rPr lang="nl-NL"/>
              <a:t>Via Beeld &gt; Koptekst en voettekst kan je de voettekst ingeven</a:t>
            </a:r>
          </a:p>
        </p:txBody>
      </p:sp>
      <p:sp>
        <p:nvSpPr>
          <p:cNvPr id="4104" name="Rectangle 1032"/>
          <p:cNvSpPr>
            <a:spLocks noGrp="1" noChangeArrowheads="1"/>
          </p:cNvSpPr>
          <p:nvPr>
            <p:ph type="sldNum" sz="quarter" idx="3"/>
          </p:nvPr>
        </p:nvSpPr>
        <p:spPr bwMode="auto">
          <a:xfrm>
            <a:off x="5160964" y="9366250"/>
            <a:ext cx="1144587" cy="2476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defTabSz="922338">
              <a:defRPr sz="1000"/>
            </a:lvl1pPr>
          </a:lstStyle>
          <a:p>
            <a:pPr>
              <a:defRPr/>
            </a:pPr>
            <a:fld id="{C66ECF82-3476-49DE-9DB3-AFD41317AB9D}" type="slidenum">
              <a:rPr lang="nl-NL"/>
              <a:pPr>
                <a:defRPr/>
              </a:pPr>
              <a:t>‹N°›</a:t>
            </a:fld>
            <a:endParaRPr lang="nl-NL"/>
          </a:p>
        </p:txBody>
      </p:sp>
      <p:sp>
        <p:nvSpPr>
          <p:cNvPr id="4105" name="Line 1033"/>
          <p:cNvSpPr>
            <a:spLocks noChangeShapeType="1"/>
          </p:cNvSpPr>
          <p:nvPr/>
        </p:nvSpPr>
        <p:spPr bwMode="auto">
          <a:xfrm>
            <a:off x="541338" y="9312275"/>
            <a:ext cx="5770562" cy="0"/>
          </a:xfrm>
          <a:prstGeom prst="line">
            <a:avLst/>
          </a:prstGeom>
          <a:noFill/>
          <a:ln w="9525">
            <a:solidFill>
              <a:schemeClr val="tx1"/>
            </a:solidFill>
            <a:round/>
            <a:headEnd/>
            <a:tailEnd/>
          </a:ln>
          <a:effectLst/>
        </p:spPr>
        <p:txBody>
          <a:bodyPr lIns="0" tIns="0" rIns="0" bIns="0">
            <a:spAutoFit/>
          </a:bodyPr>
          <a:lstStyle/>
          <a:p>
            <a:pPr>
              <a:defRPr/>
            </a:pPr>
            <a:endParaRPr lang="fr-BE"/>
          </a:p>
        </p:txBody>
      </p:sp>
    </p:spTree>
    <p:extLst>
      <p:ext uri="{BB962C8B-B14F-4D97-AF65-F5344CB8AC3E}">
        <p14:creationId xmlns:p14="http://schemas.microsoft.com/office/powerpoint/2010/main" val="2128591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4"/>
          <p:cNvSpPr>
            <a:spLocks noGrp="1" noRot="1" noChangeAspect="1" noChangeArrowheads="1" noTextEdit="1"/>
          </p:cNvSpPr>
          <p:nvPr>
            <p:ph type="sldImg" idx="2"/>
          </p:nvPr>
        </p:nvSpPr>
        <p:spPr bwMode="auto">
          <a:xfrm>
            <a:off x="939800" y="766763"/>
            <a:ext cx="4905375" cy="367982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25513" y="4752975"/>
            <a:ext cx="4933950" cy="4445000"/>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5128" name="Rectangle 8"/>
          <p:cNvSpPr>
            <a:spLocks noChangeArrowheads="1"/>
          </p:cNvSpPr>
          <p:nvPr/>
        </p:nvSpPr>
        <p:spPr bwMode="auto">
          <a:xfrm>
            <a:off x="915988" y="9488488"/>
            <a:ext cx="1143000" cy="247650"/>
          </a:xfrm>
          <a:prstGeom prst="rect">
            <a:avLst/>
          </a:prstGeom>
          <a:noFill/>
          <a:ln w="9525">
            <a:noFill/>
            <a:miter lim="800000"/>
            <a:headEnd/>
            <a:tailEnd/>
          </a:ln>
          <a:effectLst/>
        </p:spPr>
        <p:txBody>
          <a:bodyPr lIns="0" tIns="0" rIns="0" bIns="0"/>
          <a:lstStyle/>
          <a:p>
            <a:pPr algn="l" defTabSz="922338">
              <a:defRPr/>
            </a:pPr>
            <a:r>
              <a:rPr lang="nl-NL" sz="1000"/>
              <a:t>22 février 2008</a:t>
            </a:r>
          </a:p>
        </p:txBody>
      </p:sp>
      <p:sp>
        <p:nvSpPr>
          <p:cNvPr id="5129" name="Rectangle 9"/>
          <p:cNvSpPr>
            <a:spLocks noChangeArrowheads="1"/>
          </p:cNvSpPr>
          <p:nvPr/>
        </p:nvSpPr>
        <p:spPr bwMode="auto">
          <a:xfrm>
            <a:off x="1681164" y="9488488"/>
            <a:ext cx="3475037" cy="247650"/>
          </a:xfrm>
          <a:prstGeom prst="rect">
            <a:avLst/>
          </a:prstGeom>
          <a:noFill/>
          <a:ln w="9525">
            <a:noFill/>
            <a:miter lim="800000"/>
            <a:headEnd/>
            <a:tailEnd/>
          </a:ln>
          <a:effectLst/>
        </p:spPr>
        <p:txBody>
          <a:bodyPr lIns="0" tIns="0" rIns="0" bIns="0"/>
          <a:lstStyle/>
          <a:p>
            <a:pPr defTabSz="922338">
              <a:defRPr/>
            </a:pPr>
            <a:r>
              <a:rPr lang="nl-NL" sz="1000"/>
              <a:t>Via Beeld &gt; Koptekst en voettekst kan je de voettekst ingeven</a:t>
            </a:r>
          </a:p>
        </p:txBody>
      </p:sp>
      <p:sp>
        <p:nvSpPr>
          <p:cNvPr id="5130" name="Rectangle 10"/>
          <p:cNvSpPr>
            <a:spLocks noChangeArrowheads="1"/>
          </p:cNvSpPr>
          <p:nvPr/>
        </p:nvSpPr>
        <p:spPr bwMode="auto">
          <a:xfrm>
            <a:off x="4789489" y="9488488"/>
            <a:ext cx="1146175" cy="247650"/>
          </a:xfrm>
          <a:prstGeom prst="rect">
            <a:avLst/>
          </a:prstGeom>
          <a:noFill/>
          <a:ln w="9525">
            <a:noFill/>
            <a:miter lim="800000"/>
            <a:headEnd/>
            <a:tailEnd/>
          </a:ln>
          <a:effectLst/>
        </p:spPr>
        <p:txBody>
          <a:bodyPr lIns="0" tIns="0" rIns="0" bIns="0"/>
          <a:lstStyle/>
          <a:p>
            <a:pPr algn="r" defTabSz="922338">
              <a:defRPr/>
            </a:pPr>
            <a:fld id="{BBBEAAA6-5A5E-4AA9-8094-49E97F1C1721}" type="slidenum">
              <a:rPr lang="nl-NL" sz="1000"/>
              <a:pPr algn="r" defTabSz="922338">
                <a:defRPr/>
              </a:pPr>
              <a:t>‹N°›</a:t>
            </a:fld>
            <a:endParaRPr lang="nl-NL" sz="1000"/>
          </a:p>
        </p:txBody>
      </p:sp>
      <p:sp>
        <p:nvSpPr>
          <p:cNvPr id="5131" name="Line 11"/>
          <p:cNvSpPr>
            <a:spLocks noChangeShapeType="1"/>
          </p:cNvSpPr>
          <p:nvPr/>
        </p:nvSpPr>
        <p:spPr bwMode="auto">
          <a:xfrm>
            <a:off x="912814" y="9432925"/>
            <a:ext cx="5027612" cy="0"/>
          </a:xfrm>
          <a:prstGeom prst="line">
            <a:avLst/>
          </a:prstGeom>
          <a:noFill/>
          <a:ln w="9525">
            <a:solidFill>
              <a:schemeClr val="tx1"/>
            </a:solidFill>
            <a:round/>
            <a:headEnd/>
            <a:tailEnd/>
          </a:ln>
          <a:effectLst/>
        </p:spPr>
        <p:txBody>
          <a:bodyPr lIns="0" tIns="0" rIns="0" bIns="0">
            <a:spAutoFit/>
          </a:bodyPr>
          <a:lstStyle/>
          <a:p>
            <a:pPr>
              <a:defRPr/>
            </a:pPr>
            <a:endParaRPr lang="fr-BE"/>
          </a:p>
        </p:txBody>
      </p:sp>
    </p:spTree>
    <p:extLst>
      <p:ext uri="{BB962C8B-B14F-4D97-AF65-F5344CB8AC3E}">
        <p14:creationId xmlns:p14="http://schemas.microsoft.com/office/powerpoint/2010/main" val="2053389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939800" y="766763"/>
            <a:ext cx="4905375" cy="3679825"/>
          </a:xfrm>
          <a:ln/>
        </p:spPr>
      </p:sp>
      <p:sp>
        <p:nvSpPr>
          <p:cNvPr id="29699"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939800" y="766763"/>
            <a:ext cx="4905375" cy="3679825"/>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939800" y="766763"/>
            <a:ext cx="4905375" cy="3679825"/>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939800" y="766763"/>
            <a:ext cx="4905375" cy="3679825"/>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939800" y="766763"/>
            <a:ext cx="4905375" cy="3679825"/>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939800" y="766763"/>
            <a:ext cx="4905375" cy="3679825"/>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939800" y="766763"/>
            <a:ext cx="4905375" cy="3679825"/>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939800" y="766763"/>
            <a:ext cx="4905375" cy="3679825"/>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939800" y="766763"/>
            <a:ext cx="4905375" cy="3679825"/>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939800" y="766763"/>
            <a:ext cx="4905375" cy="3679825"/>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939800" y="766763"/>
            <a:ext cx="4905375" cy="3679825"/>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3"/>
          <p:cNvSpPr>
            <a:spLocks noChangeArrowheads="1"/>
          </p:cNvSpPr>
          <p:nvPr/>
        </p:nvSpPr>
        <p:spPr bwMode="auto">
          <a:xfrm>
            <a:off x="793750" y="2260600"/>
            <a:ext cx="1800225" cy="431800"/>
          </a:xfrm>
          <a:prstGeom prst="rect">
            <a:avLst/>
          </a:prstGeom>
          <a:solidFill>
            <a:schemeClr val="tx2"/>
          </a:solidFill>
          <a:ln w="9525">
            <a:noFill/>
            <a:miter lim="800000"/>
            <a:headEnd/>
            <a:tailEnd/>
          </a:ln>
          <a:effectLst/>
        </p:spPr>
        <p:txBody>
          <a:bodyPr wrap="none" anchor="ctr"/>
          <a:lstStyle/>
          <a:p>
            <a:pPr>
              <a:defRPr/>
            </a:pPr>
            <a:endParaRPr lang="fr-BE"/>
          </a:p>
        </p:txBody>
      </p:sp>
      <p:sp>
        <p:nvSpPr>
          <p:cNvPr id="5" name="Rectangle 4"/>
          <p:cNvSpPr>
            <a:spLocks noChangeArrowheads="1"/>
          </p:cNvSpPr>
          <p:nvPr userDrawn="1"/>
        </p:nvSpPr>
        <p:spPr bwMode="auto">
          <a:xfrm>
            <a:off x="0" y="0"/>
            <a:ext cx="9140825" cy="1462088"/>
          </a:xfrm>
          <a:prstGeom prst="rect">
            <a:avLst/>
          </a:prstGeom>
          <a:solidFill>
            <a:schemeClr val="bg1"/>
          </a:solidFill>
          <a:ln w="9525">
            <a:noFill/>
            <a:miter lim="800000"/>
            <a:headEnd/>
            <a:tailEnd/>
          </a:ln>
          <a:effectLst/>
        </p:spPr>
        <p:txBody>
          <a:bodyPr wrap="none" anchor="ctr"/>
          <a:lstStyle/>
          <a:p>
            <a:pPr>
              <a:defRPr/>
            </a:pPr>
            <a:endParaRPr lang="fr-BE"/>
          </a:p>
        </p:txBody>
      </p:sp>
      <p:pic>
        <p:nvPicPr>
          <p:cNvPr id="6" name="Picture 12" descr="logo-be"/>
          <p:cNvPicPr>
            <a:picLocks noChangeAspect="1" noChangeArrowheads="1"/>
          </p:cNvPicPr>
          <p:nvPr userDrawn="1"/>
        </p:nvPicPr>
        <p:blipFill>
          <a:blip r:embed="rId2" cstate="print"/>
          <a:srcRect/>
          <a:stretch>
            <a:fillRect/>
          </a:stretch>
        </p:blipFill>
        <p:spPr bwMode="auto">
          <a:xfrm>
            <a:off x="8086725" y="6299200"/>
            <a:ext cx="292100" cy="214313"/>
          </a:xfrm>
          <a:prstGeom prst="rect">
            <a:avLst/>
          </a:prstGeom>
          <a:noFill/>
          <a:ln w="9525">
            <a:noFill/>
            <a:miter lim="800000"/>
            <a:headEnd/>
            <a:tailEnd/>
          </a:ln>
        </p:spPr>
      </p:pic>
      <p:pic>
        <p:nvPicPr>
          <p:cNvPr id="7" name="Picture 13" descr="103 ibz-FRNL_POS_RGB"/>
          <p:cNvPicPr>
            <a:picLocks noChangeAspect="1" noChangeArrowheads="1"/>
          </p:cNvPicPr>
          <p:nvPr userDrawn="1"/>
        </p:nvPicPr>
        <p:blipFill>
          <a:blip r:embed="rId3" cstate="print"/>
          <a:srcRect/>
          <a:stretch>
            <a:fillRect/>
          </a:stretch>
        </p:blipFill>
        <p:spPr bwMode="auto">
          <a:xfrm>
            <a:off x="992188" y="420688"/>
            <a:ext cx="2378075" cy="650875"/>
          </a:xfrm>
          <a:prstGeom prst="rect">
            <a:avLst/>
          </a:prstGeom>
          <a:noFill/>
          <a:ln w="9525">
            <a:noFill/>
            <a:miter lim="800000"/>
            <a:headEnd/>
            <a:tailEnd/>
          </a:ln>
        </p:spPr>
      </p:pic>
      <p:grpSp>
        <p:nvGrpSpPr>
          <p:cNvPr id="8" name="Group 20"/>
          <p:cNvGrpSpPr>
            <a:grpSpLocks/>
          </p:cNvGrpSpPr>
          <p:nvPr userDrawn="1"/>
        </p:nvGrpSpPr>
        <p:grpSpPr bwMode="auto">
          <a:xfrm>
            <a:off x="793750" y="2692400"/>
            <a:ext cx="7626350" cy="3171825"/>
            <a:chOff x="500" y="1696"/>
            <a:chExt cx="4804" cy="1998"/>
          </a:xfrm>
        </p:grpSpPr>
        <p:sp>
          <p:nvSpPr>
            <p:cNvPr id="9" name="Rectangle 14"/>
            <p:cNvSpPr>
              <a:spLocks noChangeArrowheads="1"/>
            </p:cNvSpPr>
            <p:nvPr userDrawn="1"/>
          </p:nvSpPr>
          <p:spPr bwMode="auto">
            <a:xfrm>
              <a:off x="500" y="1696"/>
              <a:ext cx="4588" cy="216"/>
            </a:xfrm>
            <a:prstGeom prst="rect">
              <a:avLst/>
            </a:prstGeom>
            <a:solidFill>
              <a:schemeClr val="bg1">
                <a:alpha val="70000"/>
              </a:schemeClr>
            </a:solidFill>
            <a:ln w="12700" algn="ctr">
              <a:noFill/>
              <a:miter lim="800000"/>
              <a:headEnd/>
              <a:tailEnd/>
            </a:ln>
            <a:effectLst/>
          </p:spPr>
          <p:txBody>
            <a:bodyPr wrap="none" anchor="ctr"/>
            <a:lstStyle/>
            <a:p>
              <a:pPr>
                <a:defRPr/>
              </a:pPr>
              <a:endParaRPr lang="fr-BE"/>
            </a:p>
          </p:txBody>
        </p:sp>
        <p:sp>
          <p:nvSpPr>
            <p:cNvPr id="10" name="Rectangle 15"/>
            <p:cNvSpPr>
              <a:spLocks noChangeArrowheads="1"/>
            </p:cNvSpPr>
            <p:nvPr userDrawn="1"/>
          </p:nvSpPr>
          <p:spPr bwMode="auto">
            <a:xfrm>
              <a:off x="5088" y="1696"/>
              <a:ext cx="216" cy="1782"/>
            </a:xfrm>
            <a:prstGeom prst="rect">
              <a:avLst/>
            </a:prstGeom>
            <a:solidFill>
              <a:schemeClr val="bg1">
                <a:alpha val="70000"/>
              </a:schemeClr>
            </a:solidFill>
            <a:ln w="12700" algn="ctr">
              <a:noFill/>
              <a:miter lim="800000"/>
              <a:headEnd/>
              <a:tailEnd/>
            </a:ln>
            <a:effectLst/>
          </p:spPr>
          <p:txBody>
            <a:bodyPr wrap="none" anchor="ctr"/>
            <a:lstStyle/>
            <a:p>
              <a:pPr>
                <a:defRPr/>
              </a:pPr>
              <a:endParaRPr lang="fr-BE"/>
            </a:p>
          </p:txBody>
        </p:sp>
        <p:sp>
          <p:nvSpPr>
            <p:cNvPr id="11" name="Rectangle 18"/>
            <p:cNvSpPr>
              <a:spLocks noChangeArrowheads="1"/>
            </p:cNvSpPr>
            <p:nvPr userDrawn="1"/>
          </p:nvSpPr>
          <p:spPr bwMode="auto">
            <a:xfrm>
              <a:off x="716" y="3478"/>
              <a:ext cx="4588" cy="216"/>
            </a:xfrm>
            <a:prstGeom prst="rect">
              <a:avLst/>
            </a:prstGeom>
            <a:solidFill>
              <a:schemeClr val="bg1">
                <a:alpha val="70000"/>
              </a:schemeClr>
            </a:solidFill>
            <a:ln w="12700" algn="ctr">
              <a:noFill/>
              <a:miter lim="800000"/>
              <a:headEnd/>
              <a:tailEnd/>
            </a:ln>
            <a:effectLst/>
          </p:spPr>
          <p:txBody>
            <a:bodyPr wrap="none" anchor="ctr"/>
            <a:lstStyle/>
            <a:p>
              <a:pPr>
                <a:defRPr/>
              </a:pPr>
              <a:endParaRPr lang="fr-BE"/>
            </a:p>
          </p:txBody>
        </p:sp>
        <p:sp>
          <p:nvSpPr>
            <p:cNvPr id="12" name="Rectangle 19"/>
            <p:cNvSpPr>
              <a:spLocks noChangeArrowheads="1"/>
            </p:cNvSpPr>
            <p:nvPr userDrawn="1"/>
          </p:nvSpPr>
          <p:spPr bwMode="auto">
            <a:xfrm>
              <a:off x="500" y="1912"/>
              <a:ext cx="216" cy="1782"/>
            </a:xfrm>
            <a:prstGeom prst="rect">
              <a:avLst/>
            </a:prstGeom>
            <a:solidFill>
              <a:schemeClr val="bg1">
                <a:alpha val="70000"/>
              </a:schemeClr>
            </a:solidFill>
            <a:ln w="12700" algn="ctr">
              <a:noFill/>
              <a:miter lim="800000"/>
              <a:headEnd/>
              <a:tailEnd/>
            </a:ln>
            <a:effectLst/>
          </p:spPr>
          <p:txBody>
            <a:bodyPr wrap="none" anchor="ctr"/>
            <a:lstStyle/>
            <a:p>
              <a:pPr>
                <a:defRPr/>
              </a:pPr>
              <a:endParaRPr lang="fr-BE"/>
            </a:p>
          </p:txBody>
        </p:sp>
      </p:grpSp>
      <p:sp>
        <p:nvSpPr>
          <p:cNvPr id="6147" name="Rectangle 3"/>
          <p:cNvSpPr>
            <a:spLocks noGrp="1" noChangeArrowheads="1"/>
          </p:cNvSpPr>
          <p:nvPr>
            <p:ph type="ctrTitle"/>
          </p:nvPr>
        </p:nvSpPr>
        <p:spPr>
          <a:xfrm>
            <a:off x="1738313" y="3702050"/>
            <a:ext cx="5727700" cy="990600"/>
          </a:xfrm>
        </p:spPr>
        <p:txBody>
          <a:bodyPr anchor="b"/>
          <a:lstStyle>
            <a:lvl1pPr marL="0" indent="0" algn="r">
              <a:lnSpc>
                <a:spcPts val="3500"/>
              </a:lnSpc>
              <a:buFontTx/>
              <a:buNone/>
              <a:defRPr sz="3100"/>
            </a:lvl1pPr>
          </a:lstStyle>
          <a:p>
            <a:r>
              <a:rPr lang="nl-NL"/>
              <a:t>Klik om het opmaakprofiel van de modeltitel te bewerken</a:t>
            </a:r>
          </a:p>
        </p:txBody>
      </p:sp>
      <p:sp>
        <p:nvSpPr>
          <p:cNvPr id="6148" name="Rectangle 4"/>
          <p:cNvSpPr>
            <a:spLocks noGrp="1" noChangeArrowheads="1"/>
          </p:cNvSpPr>
          <p:nvPr>
            <p:ph type="subTitle" idx="1"/>
          </p:nvPr>
        </p:nvSpPr>
        <p:spPr>
          <a:xfrm>
            <a:off x="1736725" y="4718050"/>
            <a:ext cx="5729288" cy="728663"/>
          </a:xfrm>
          <a:noFill/>
        </p:spPr>
        <p:txBody>
          <a:bodyPr/>
          <a:lstStyle>
            <a:lvl1pPr marL="0" indent="0" algn="r">
              <a:lnSpc>
                <a:spcPts val="2600"/>
              </a:lnSpc>
              <a:spcBef>
                <a:spcPct val="0"/>
              </a:spcBef>
              <a:buFontTx/>
              <a:buNone/>
              <a:defRPr sz="2200" b="0">
                <a:solidFill>
                  <a:schemeClr val="tx2"/>
                </a:solidFill>
                <a:latin typeface="Arial Narrow" pitchFamily="34" charset="0"/>
              </a:defRPr>
            </a:lvl1pPr>
          </a:lstStyle>
          <a:p>
            <a:r>
              <a:rPr lang="nl-NL"/>
              <a:t>Klik om het opmaakprofiel van de modelondertitel te bewerken</a:t>
            </a:r>
          </a:p>
        </p:txBody>
      </p:sp>
      <p:sp>
        <p:nvSpPr>
          <p:cNvPr id="13" name="Rectangle 5"/>
          <p:cNvSpPr>
            <a:spLocks noGrp="1" noChangeArrowheads="1"/>
          </p:cNvSpPr>
          <p:nvPr>
            <p:ph type="dt" sz="half" idx="10"/>
          </p:nvPr>
        </p:nvSpPr>
        <p:spPr>
          <a:xfrm>
            <a:off x="790575" y="2371725"/>
            <a:ext cx="1800225" cy="276225"/>
          </a:xfrm>
        </p:spPr>
        <p:txBody>
          <a:bodyPr/>
          <a:lstStyle>
            <a:lvl1pPr algn="ctr">
              <a:defRPr sz="1400">
                <a:solidFill>
                  <a:schemeClr val="bg1"/>
                </a:solidFill>
              </a:defRPr>
            </a:lvl1pPr>
          </a:lstStyle>
          <a:p>
            <a:pPr>
              <a:defRPr/>
            </a:pPr>
            <a:r>
              <a:rPr lang="nl-BE" smtClean="0"/>
              <a:t>21 octobre 2015</a:t>
            </a: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fld id="{08B89709-B51A-4FEF-8B5D-AAD7947FCB69}" type="slidenum">
              <a:rPr lang="nl-NL"/>
              <a:pPr>
                <a:defRPr/>
              </a:pPr>
              <a:t>‹N°›</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35738" y="241300"/>
            <a:ext cx="1887537" cy="57499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868363" y="241300"/>
            <a:ext cx="5514975" cy="57499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fld id="{BB03244B-8791-4309-BF84-F8D76182D968}" type="slidenum">
              <a:rPr lang="nl-NL"/>
              <a:pPr>
                <a:defRPr/>
              </a:pPr>
              <a:t>‹N°›</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868363" y="241300"/>
            <a:ext cx="7554912" cy="974725"/>
          </a:xfrm>
        </p:spPr>
        <p:txBody>
          <a:bodyPr/>
          <a:lstStyle/>
          <a:p>
            <a:r>
              <a:rPr lang="fr-FR" smtClean="0"/>
              <a:t>Cliquez pour modifier le style du titre</a:t>
            </a:r>
            <a:endParaRPr lang="fr-BE"/>
          </a:p>
        </p:txBody>
      </p:sp>
      <p:sp>
        <p:nvSpPr>
          <p:cNvPr id="3" name="Espace réservé du tableau 2"/>
          <p:cNvSpPr>
            <a:spLocks noGrp="1"/>
          </p:cNvSpPr>
          <p:nvPr>
            <p:ph type="tbl" idx="1"/>
          </p:nvPr>
        </p:nvSpPr>
        <p:spPr>
          <a:xfrm>
            <a:off x="1219200" y="1876425"/>
            <a:ext cx="6781800" cy="4114800"/>
          </a:xfrm>
        </p:spPr>
        <p:txBody>
          <a:bodyPr/>
          <a:lstStyle/>
          <a:p>
            <a:pPr lvl="0"/>
            <a:endParaRPr lang="fr-BE"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fld id="{766B6C4C-49E5-4E6C-A853-FF6E42F1CCC2}" type="slidenum">
              <a:rPr lang="nl-NL"/>
              <a:pPr>
                <a:defRPr/>
              </a:pPr>
              <a:t>‹N°›</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fld id="{40B5C536-33DD-40B8-A119-E7F9FC1256DB}" type="slidenum">
              <a:rPr lang="nl-NL"/>
              <a:pPr>
                <a:defRPr/>
              </a:pPr>
              <a:t>‹N°›</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fld id="{C5F3EF84-C9A2-4EC7-9409-2E84D2343634}" type="slidenum">
              <a:rPr lang="nl-NL"/>
              <a:pPr>
                <a:defRPr/>
              </a:pPr>
              <a:t>‹N°›</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12192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863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6" name="Rectangle 6"/>
          <p:cNvSpPr>
            <a:spLocks noGrp="1" noChangeArrowheads="1"/>
          </p:cNvSpPr>
          <p:nvPr>
            <p:ph type="sldNum" sz="quarter" idx="11"/>
          </p:nvPr>
        </p:nvSpPr>
        <p:spPr>
          <a:ln/>
        </p:spPr>
        <p:txBody>
          <a:bodyPr/>
          <a:lstStyle>
            <a:lvl1pPr>
              <a:defRPr/>
            </a:lvl1pPr>
          </a:lstStyle>
          <a:p>
            <a:pPr>
              <a:defRPr/>
            </a:pPr>
            <a:fld id="{F7D8A4DA-9746-4E86-AE9A-B8CDA1869536}" type="slidenum">
              <a:rPr lang="nl-NL"/>
              <a:pPr>
                <a:defRPr/>
              </a:pPr>
              <a:t>‹N°›</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8" name="Rectangle 6"/>
          <p:cNvSpPr>
            <a:spLocks noGrp="1" noChangeArrowheads="1"/>
          </p:cNvSpPr>
          <p:nvPr>
            <p:ph type="sldNum" sz="quarter" idx="11"/>
          </p:nvPr>
        </p:nvSpPr>
        <p:spPr>
          <a:ln/>
        </p:spPr>
        <p:txBody>
          <a:bodyPr/>
          <a:lstStyle>
            <a:lvl1pPr>
              <a:defRPr/>
            </a:lvl1pPr>
          </a:lstStyle>
          <a:p>
            <a:pPr>
              <a:defRPr/>
            </a:pPr>
            <a:fld id="{14563632-817E-4242-A988-959C14899EA8}" type="slidenum">
              <a:rPr lang="nl-NL"/>
              <a:pPr>
                <a:defRPr/>
              </a:pPr>
              <a:t>‹N°›</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4" name="Rectangle 6"/>
          <p:cNvSpPr>
            <a:spLocks noGrp="1" noChangeArrowheads="1"/>
          </p:cNvSpPr>
          <p:nvPr>
            <p:ph type="sldNum" sz="quarter" idx="11"/>
          </p:nvPr>
        </p:nvSpPr>
        <p:spPr>
          <a:ln/>
        </p:spPr>
        <p:txBody>
          <a:bodyPr/>
          <a:lstStyle>
            <a:lvl1pPr>
              <a:defRPr/>
            </a:lvl1pPr>
          </a:lstStyle>
          <a:p>
            <a:pPr>
              <a:defRPr/>
            </a:pPr>
            <a:fld id="{0814D3A3-5D1B-432A-886B-977810299A20}" type="slidenum">
              <a:rPr lang="nl-NL"/>
              <a:pPr>
                <a:defRPr/>
              </a:pPr>
              <a:t>‹N°›</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3" name="Rectangle 6"/>
          <p:cNvSpPr>
            <a:spLocks noGrp="1" noChangeArrowheads="1"/>
          </p:cNvSpPr>
          <p:nvPr>
            <p:ph type="sldNum" sz="quarter" idx="11"/>
          </p:nvPr>
        </p:nvSpPr>
        <p:spPr>
          <a:ln/>
        </p:spPr>
        <p:txBody>
          <a:bodyPr/>
          <a:lstStyle>
            <a:lvl1pPr>
              <a:defRPr/>
            </a:lvl1pPr>
          </a:lstStyle>
          <a:p>
            <a:pPr>
              <a:defRPr/>
            </a:pPr>
            <a:fld id="{B558087A-C8E9-48D4-9060-6D48C1121545}" type="slidenum">
              <a:rPr lang="nl-NL"/>
              <a:pPr>
                <a:defRPr/>
              </a:pPr>
              <a:t>‹N°›</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6" name="Rectangle 6"/>
          <p:cNvSpPr>
            <a:spLocks noGrp="1" noChangeArrowheads="1"/>
          </p:cNvSpPr>
          <p:nvPr>
            <p:ph type="sldNum" sz="quarter" idx="11"/>
          </p:nvPr>
        </p:nvSpPr>
        <p:spPr>
          <a:ln/>
        </p:spPr>
        <p:txBody>
          <a:bodyPr/>
          <a:lstStyle>
            <a:lvl1pPr>
              <a:defRPr/>
            </a:lvl1pPr>
          </a:lstStyle>
          <a:p>
            <a:pPr>
              <a:defRPr/>
            </a:pPr>
            <a:fld id="{88911C92-C946-42A1-9455-53158EB77424}" type="slidenum">
              <a:rPr lang="nl-NL"/>
              <a:pPr>
                <a:defRPr/>
              </a:pPr>
              <a:t>‹N°›</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nl-BE" smtClean="0"/>
              <a:t>21 octobre 2015</a:t>
            </a:r>
            <a:endParaRPr lang="nl-NL"/>
          </a:p>
        </p:txBody>
      </p:sp>
      <p:sp>
        <p:nvSpPr>
          <p:cNvPr id="6" name="Rectangle 6"/>
          <p:cNvSpPr>
            <a:spLocks noGrp="1" noChangeArrowheads="1"/>
          </p:cNvSpPr>
          <p:nvPr>
            <p:ph type="sldNum" sz="quarter" idx="11"/>
          </p:nvPr>
        </p:nvSpPr>
        <p:spPr>
          <a:ln/>
        </p:spPr>
        <p:txBody>
          <a:bodyPr/>
          <a:lstStyle>
            <a:lvl1pPr>
              <a:defRPr/>
            </a:lvl1pPr>
          </a:lstStyle>
          <a:p>
            <a:pPr>
              <a:defRPr/>
            </a:pPr>
            <a:fld id="{B09CD973-E837-474D-B176-816C8F96282B}" type="slidenum">
              <a:rPr lang="nl-NL"/>
              <a:pPr>
                <a:defRPr/>
              </a:pPr>
              <a:t>‹N°›</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762000" y="1463675"/>
            <a:ext cx="7664450" cy="5394325"/>
          </a:xfrm>
          <a:prstGeom prst="rect">
            <a:avLst/>
          </a:prstGeom>
          <a:solidFill>
            <a:srgbClr val="D2D2C6"/>
          </a:solidFill>
          <a:ln w="9525">
            <a:noFill/>
            <a:miter lim="800000"/>
            <a:headEnd/>
            <a:tailEnd/>
          </a:ln>
          <a:effectLst/>
        </p:spPr>
        <p:txBody>
          <a:bodyPr wrap="none" anchor="ctr"/>
          <a:lstStyle/>
          <a:p>
            <a:pPr>
              <a:defRPr/>
            </a:pPr>
            <a:endParaRPr lang="fr-BE"/>
          </a:p>
        </p:txBody>
      </p:sp>
      <p:sp>
        <p:nvSpPr>
          <p:cNvPr id="1027" name="Rectangle 2"/>
          <p:cNvSpPr>
            <a:spLocks noGrp="1" noChangeArrowheads="1"/>
          </p:cNvSpPr>
          <p:nvPr>
            <p:ph type="title"/>
          </p:nvPr>
        </p:nvSpPr>
        <p:spPr bwMode="auto">
          <a:xfrm>
            <a:off x="868363" y="241300"/>
            <a:ext cx="7554912" cy="9747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nl-NL" smtClean="0"/>
              <a:t>Klik om het opmaakprofiel van de modeltitel te bewerken</a:t>
            </a:r>
          </a:p>
        </p:txBody>
      </p:sp>
      <p:sp>
        <p:nvSpPr>
          <p:cNvPr id="1028" name="Rectangle 3"/>
          <p:cNvSpPr>
            <a:spLocks noGrp="1" noChangeArrowheads="1"/>
          </p:cNvSpPr>
          <p:nvPr>
            <p:ph type="body" idx="1"/>
          </p:nvPr>
        </p:nvSpPr>
        <p:spPr bwMode="auto">
          <a:xfrm>
            <a:off x="1219200" y="1876425"/>
            <a:ext cx="6781800" cy="4114800"/>
          </a:xfrm>
          <a:prstGeom prst="rect">
            <a:avLst/>
          </a:prstGeom>
          <a:solidFill>
            <a:srgbClr val="D2D2C6"/>
          </a:solidFill>
          <a:ln w="9525">
            <a:noFill/>
            <a:miter lim="800000"/>
            <a:headEnd/>
            <a:tailEnd/>
          </a:ln>
        </p:spPr>
        <p:txBody>
          <a:bodyPr vert="horz" wrap="square" lIns="0" tIns="0" rIns="0" bIns="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2" name="Rectangle 4"/>
          <p:cNvSpPr>
            <a:spLocks noGrp="1" noChangeArrowheads="1"/>
          </p:cNvSpPr>
          <p:nvPr>
            <p:ph type="dt" sz="half" idx="2"/>
          </p:nvPr>
        </p:nvSpPr>
        <p:spPr bwMode="auto">
          <a:xfrm>
            <a:off x="1174750" y="6567488"/>
            <a:ext cx="1905000" cy="2333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6B645E"/>
                </a:solidFill>
              </a:defRPr>
            </a:lvl1pPr>
          </a:lstStyle>
          <a:p>
            <a:pPr>
              <a:defRPr/>
            </a:pPr>
            <a:r>
              <a:rPr lang="nl-BE" smtClean="0"/>
              <a:t>21 octobre 2015</a:t>
            </a:r>
            <a:endParaRPr lang="nl-NL"/>
          </a:p>
        </p:txBody>
      </p:sp>
      <p:sp>
        <p:nvSpPr>
          <p:cNvPr id="1030" name="Rectangle 6"/>
          <p:cNvSpPr>
            <a:spLocks noGrp="1" noChangeArrowheads="1"/>
          </p:cNvSpPr>
          <p:nvPr>
            <p:ph type="sldNum" sz="quarter" idx="4"/>
          </p:nvPr>
        </p:nvSpPr>
        <p:spPr bwMode="auto">
          <a:xfrm>
            <a:off x="7400925" y="6530975"/>
            <a:ext cx="762000" cy="234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500" b="1">
                <a:solidFill>
                  <a:srgbClr val="6B645E"/>
                </a:solidFill>
              </a:defRPr>
            </a:lvl1pPr>
          </a:lstStyle>
          <a:p>
            <a:pPr>
              <a:defRPr/>
            </a:pPr>
            <a:fld id="{81EFEF9F-D890-46E3-BF83-2CE9373F5DD1}" type="slidenum">
              <a:rPr lang="nl-NL"/>
              <a:pPr>
                <a:defRPr/>
              </a:pPr>
              <a:t>‹N°›</a:t>
            </a:fld>
            <a:endParaRPr lang="nl-NL"/>
          </a:p>
        </p:txBody>
      </p:sp>
      <p:sp>
        <p:nvSpPr>
          <p:cNvPr id="1031" name="Rectangle 7"/>
          <p:cNvSpPr>
            <a:spLocks noChangeArrowheads="1"/>
          </p:cNvSpPr>
          <p:nvPr/>
        </p:nvSpPr>
        <p:spPr bwMode="auto">
          <a:xfrm>
            <a:off x="0" y="1463675"/>
            <a:ext cx="317500" cy="1303338"/>
          </a:xfrm>
          <a:prstGeom prst="rect">
            <a:avLst/>
          </a:prstGeom>
          <a:solidFill>
            <a:schemeClr val="tx2"/>
          </a:solidFill>
          <a:ln w="9525">
            <a:noFill/>
            <a:miter lim="800000"/>
            <a:headEnd/>
            <a:tailEnd/>
          </a:ln>
          <a:effectLst/>
        </p:spPr>
        <p:txBody>
          <a:bodyPr wrap="none" anchor="ctr"/>
          <a:lstStyle/>
          <a:p>
            <a:pPr>
              <a:defRPr/>
            </a:pPr>
            <a:endParaRPr lang="fr-BE"/>
          </a:p>
        </p:txBody>
      </p:sp>
    </p:spTree>
  </p:cSld>
  <p:clrMap bg1="lt1" tx1="dk1" bg2="lt2" tx2="dk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sldNum="0" hdr="0" ftr="0"/>
  <p:txStyles>
    <p:titleStyle>
      <a:lvl1pPr marL="398463" indent="-398463" algn="l" rtl="0" eaLnBrk="0" fontAlgn="base" hangingPunct="0">
        <a:spcBef>
          <a:spcPct val="0"/>
        </a:spcBef>
        <a:spcAft>
          <a:spcPct val="0"/>
        </a:spcAft>
        <a:buSzPct val="81000"/>
        <a:buBlip>
          <a:blip r:embed="rId14"/>
        </a:buBlip>
        <a:defRPr sz="3300" b="1">
          <a:solidFill>
            <a:schemeClr val="tx2"/>
          </a:solidFill>
          <a:latin typeface="+mj-lt"/>
          <a:ea typeface="+mj-ea"/>
          <a:cs typeface="+mj-cs"/>
        </a:defRPr>
      </a:lvl1pPr>
      <a:lvl2pPr marL="398463" indent="-398463" algn="l" rtl="0" eaLnBrk="0" fontAlgn="base" hangingPunct="0">
        <a:spcBef>
          <a:spcPct val="0"/>
        </a:spcBef>
        <a:spcAft>
          <a:spcPct val="0"/>
        </a:spcAft>
        <a:buSzPct val="81000"/>
        <a:buBlip>
          <a:blip r:embed="rId14"/>
        </a:buBlip>
        <a:defRPr sz="3300" b="1">
          <a:solidFill>
            <a:schemeClr val="tx2"/>
          </a:solidFill>
          <a:latin typeface="Arial Narrow" pitchFamily="34" charset="0"/>
        </a:defRPr>
      </a:lvl2pPr>
      <a:lvl3pPr marL="398463" indent="-398463" algn="l" rtl="0" eaLnBrk="0" fontAlgn="base" hangingPunct="0">
        <a:spcBef>
          <a:spcPct val="0"/>
        </a:spcBef>
        <a:spcAft>
          <a:spcPct val="0"/>
        </a:spcAft>
        <a:buSzPct val="81000"/>
        <a:buBlip>
          <a:blip r:embed="rId14"/>
        </a:buBlip>
        <a:defRPr sz="3300" b="1">
          <a:solidFill>
            <a:schemeClr val="tx2"/>
          </a:solidFill>
          <a:latin typeface="Arial Narrow" pitchFamily="34" charset="0"/>
        </a:defRPr>
      </a:lvl3pPr>
      <a:lvl4pPr marL="398463" indent="-398463" algn="l" rtl="0" eaLnBrk="0" fontAlgn="base" hangingPunct="0">
        <a:spcBef>
          <a:spcPct val="0"/>
        </a:spcBef>
        <a:spcAft>
          <a:spcPct val="0"/>
        </a:spcAft>
        <a:buSzPct val="81000"/>
        <a:buBlip>
          <a:blip r:embed="rId14"/>
        </a:buBlip>
        <a:defRPr sz="3300" b="1">
          <a:solidFill>
            <a:schemeClr val="tx2"/>
          </a:solidFill>
          <a:latin typeface="Arial Narrow" pitchFamily="34" charset="0"/>
        </a:defRPr>
      </a:lvl4pPr>
      <a:lvl5pPr marL="398463" indent="-398463" algn="l" rtl="0" eaLnBrk="0" fontAlgn="base" hangingPunct="0">
        <a:spcBef>
          <a:spcPct val="0"/>
        </a:spcBef>
        <a:spcAft>
          <a:spcPct val="0"/>
        </a:spcAft>
        <a:buSzPct val="81000"/>
        <a:buBlip>
          <a:blip r:embed="rId14"/>
        </a:buBlip>
        <a:defRPr sz="3300" b="1">
          <a:solidFill>
            <a:schemeClr val="tx2"/>
          </a:solidFill>
          <a:latin typeface="Arial Narrow" pitchFamily="34" charset="0"/>
        </a:defRPr>
      </a:lvl5pPr>
      <a:lvl6pPr marL="855663" indent="-398463" algn="l" rtl="0" fontAlgn="base">
        <a:spcBef>
          <a:spcPct val="0"/>
        </a:spcBef>
        <a:spcAft>
          <a:spcPct val="0"/>
        </a:spcAft>
        <a:buSzPct val="81000"/>
        <a:buBlip>
          <a:blip r:embed="rId14"/>
        </a:buBlip>
        <a:defRPr sz="3300" b="1">
          <a:solidFill>
            <a:schemeClr val="tx2"/>
          </a:solidFill>
          <a:latin typeface="Arial Narrow" pitchFamily="34" charset="0"/>
        </a:defRPr>
      </a:lvl6pPr>
      <a:lvl7pPr marL="1312863" indent="-398463" algn="l" rtl="0" fontAlgn="base">
        <a:spcBef>
          <a:spcPct val="0"/>
        </a:spcBef>
        <a:spcAft>
          <a:spcPct val="0"/>
        </a:spcAft>
        <a:buSzPct val="81000"/>
        <a:buBlip>
          <a:blip r:embed="rId14"/>
        </a:buBlip>
        <a:defRPr sz="3300" b="1">
          <a:solidFill>
            <a:schemeClr val="tx2"/>
          </a:solidFill>
          <a:latin typeface="Arial Narrow" pitchFamily="34" charset="0"/>
        </a:defRPr>
      </a:lvl7pPr>
      <a:lvl8pPr marL="1770063" indent="-398463" algn="l" rtl="0" fontAlgn="base">
        <a:spcBef>
          <a:spcPct val="0"/>
        </a:spcBef>
        <a:spcAft>
          <a:spcPct val="0"/>
        </a:spcAft>
        <a:buSzPct val="81000"/>
        <a:buBlip>
          <a:blip r:embed="rId14"/>
        </a:buBlip>
        <a:defRPr sz="3300" b="1">
          <a:solidFill>
            <a:schemeClr val="tx2"/>
          </a:solidFill>
          <a:latin typeface="Arial Narrow" pitchFamily="34" charset="0"/>
        </a:defRPr>
      </a:lvl8pPr>
      <a:lvl9pPr marL="2227263" indent="-398463" algn="l" rtl="0" fontAlgn="base">
        <a:spcBef>
          <a:spcPct val="0"/>
        </a:spcBef>
        <a:spcAft>
          <a:spcPct val="0"/>
        </a:spcAft>
        <a:buSzPct val="81000"/>
        <a:buBlip>
          <a:blip r:embed="rId14"/>
        </a:buBlip>
        <a:defRPr sz="3300" b="1">
          <a:solidFill>
            <a:schemeClr val="tx2"/>
          </a:solidFill>
          <a:latin typeface="Arial Narrow" pitchFamily="34" charset="0"/>
        </a:defRPr>
      </a:lvl9pPr>
    </p:titleStyle>
    <p:bodyStyle>
      <a:lvl1pPr marL="319088" indent="-319088" algn="l" rtl="0" eaLnBrk="0" fontAlgn="base" hangingPunct="0">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eaLnBrk="0" fontAlgn="base" hangingPunct="0">
        <a:lnSpc>
          <a:spcPts val="2500"/>
        </a:lnSpc>
        <a:spcBef>
          <a:spcPct val="20000"/>
        </a:spcBef>
        <a:spcAft>
          <a:spcPct val="0"/>
        </a:spcAft>
        <a:buChar char="-"/>
        <a:defRPr sz="2100">
          <a:solidFill>
            <a:schemeClr val="tx1"/>
          </a:solidFill>
          <a:latin typeface="+mn-lt"/>
        </a:defRPr>
      </a:lvl2pPr>
      <a:lvl3pPr marL="638175" indent="-147638" algn="l" rtl="0" eaLnBrk="0" fontAlgn="base" hangingPunct="0">
        <a:spcBef>
          <a:spcPct val="20000"/>
        </a:spcBef>
        <a:spcAft>
          <a:spcPct val="0"/>
        </a:spcAft>
        <a:buSzPct val="70000"/>
        <a:buChar char="•"/>
        <a:defRPr sz="2100">
          <a:solidFill>
            <a:schemeClr val="tx1"/>
          </a:solidFill>
          <a:latin typeface="+mn-lt"/>
        </a:defRPr>
      </a:lvl3pPr>
      <a:lvl4pPr marL="1695450" indent="-228600" algn="l" rtl="0" eaLnBrk="0" fontAlgn="base" hangingPunct="0">
        <a:spcBef>
          <a:spcPct val="20000"/>
        </a:spcBef>
        <a:spcAft>
          <a:spcPct val="0"/>
        </a:spcAft>
        <a:buChar char="–"/>
        <a:defRPr sz="2100">
          <a:solidFill>
            <a:schemeClr val="tx1"/>
          </a:solidFill>
          <a:latin typeface="+mn-lt"/>
        </a:defRPr>
      </a:lvl4pPr>
      <a:lvl5pPr marL="2114550" indent="-228600" algn="l" rtl="0" eaLnBrk="0" fontAlgn="base" hangingPunct="0">
        <a:spcBef>
          <a:spcPct val="20000"/>
        </a:spcBef>
        <a:spcAft>
          <a:spcPct val="0"/>
        </a:spcAft>
        <a:buChar char="»"/>
        <a:defRPr sz="2100">
          <a:solidFill>
            <a:schemeClr val="tx1"/>
          </a:solidFill>
          <a:latin typeface="+mn-lt"/>
        </a:defRPr>
      </a:lvl5pPr>
      <a:lvl6pPr marL="2571750" indent="-228600" algn="l" rtl="0" fontAlgn="base">
        <a:spcBef>
          <a:spcPct val="20000"/>
        </a:spcBef>
        <a:spcAft>
          <a:spcPct val="0"/>
        </a:spcAft>
        <a:buChar char="»"/>
        <a:defRPr sz="2100">
          <a:solidFill>
            <a:schemeClr val="tx1"/>
          </a:solidFill>
          <a:latin typeface="+mn-lt"/>
        </a:defRPr>
      </a:lvl6pPr>
      <a:lvl7pPr marL="3028950" indent="-228600" algn="l" rtl="0" fontAlgn="base">
        <a:spcBef>
          <a:spcPct val="20000"/>
        </a:spcBef>
        <a:spcAft>
          <a:spcPct val="0"/>
        </a:spcAft>
        <a:buChar char="»"/>
        <a:defRPr sz="2100">
          <a:solidFill>
            <a:schemeClr val="tx1"/>
          </a:solidFill>
          <a:latin typeface="+mn-lt"/>
        </a:defRPr>
      </a:lvl7pPr>
      <a:lvl8pPr marL="3486150" indent="-228600" algn="l" rtl="0" fontAlgn="base">
        <a:spcBef>
          <a:spcPct val="20000"/>
        </a:spcBef>
        <a:spcAft>
          <a:spcPct val="0"/>
        </a:spcAft>
        <a:buChar char="»"/>
        <a:defRPr sz="2100">
          <a:solidFill>
            <a:schemeClr val="tx1"/>
          </a:solidFill>
          <a:latin typeface="+mn-lt"/>
        </a:defRPr>
      </a:lvl8pPr>
      <a:lvl9pPr marL="3943350" indent="-228600" algn="l" rtl="0" fontAlgn="base">
        <a:spcBef>
          <a:spcPct val="20000"/>
        </a:spcBef>
        <a:spcAft>
          <a:spcPct val="0"/>
        </a:spcAft>
        <a:buChar char="»"/>
        <a:defRPr sz="21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dt" sz="quarter" idx="10"/>
          </p:nvPr>
        </p:nvSpPr>
        <p:spPr>
          <a:noFill/>
        </p:spPr>
        <p:txBody>
          <a:bodyPr/>
          <a:lstStyle/>
          <a:p>
            <a:r>
              <a:rPr lang="nl-BE" smtClean="0"/>
              <a:t>21 octobre 2015</a:t>
            </a:r>
            <a:endParaRPr lang="nl-NL" dirty="0" smtClean="0"/>
          </a:p>
        </p:txBody>
      </p:sp>
      <p:sp useBgFill="1">
        <p:nvSpPr>
          <p:cNvPr id="3075" name="Rectangle 2"/>
          <p:cNvSpPr>
            <a:spLocks noGrp="1" noChangeArrowheads="1"/>
          </p:cNvSpPr>
          <p:nvPr>
            <p:ph type="ctrTitle"/>
          </p:nvPr>
        </p:nvSpPr>
        <p:spPr>
          <a:xfrm>
            <a:off x="1143000" y="2743200"/>
            <a:ext cx="7086600" cy="3048000"/>
          </a:xfrm>
        </p:spPr>
        <p:txBody>
          <a:bodyPr/>
          <a:lstStyle/>
          <a:p>
            <a:pPr algn="ctr" eaLnBrk="1" hangingPunct="1"/>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3600" dirty="0" smtClean="0">
                <a:solidFill>
                  <a:srgbClr val="003399"/>
                </a:solidFill>
              </a:rPr>
              <a:t/>
            </a:r>
            <a:br>
              <a:rPr lang="en-GB" sz="3600" dirty="0" smtClean="0">
                <a:solidFill>
                  <a:srgbClr val="003399"/>
                </a:solidFill>
              </a:rPr>
            </a:br>
            <a:r>
              <a:rPr lang="en-GB" sz="3600" dirty="0" smtClean="0">
                <a:solidFill>
                  <a:srgbClr val="003399"/>
                </a:solidFill>
              </a:rPr>
              <a:t>Modernisation du </a:t>
            </a:r>
            <a:r>
              <a:rPr lang="en-GB" sz="3600" dirty="0" err="1" smtClean="0">
                <a:solidFill>
                  <a:srgbClr val="003399"/>
                </a:solidFill>
              </a:rPr>
              <a:t>Registre</a:t>
            </a:r>
            <a:r>
              <a:rPr lang="en-GB" sz="3600" dirty="0" smtClean="0">
                <a:solidFill>
                  <a:srgbClr val="003399"/>
                </a:solidFill>
              </a:rPr>
              <a:t> national</a:t>
            </a:r>
            <a:r>
              <a:rPr lang="en-GB" sz="3200" dirty="0" smtClean="0">
                <a:solidFill>
                  <a:srgbClr val="003399"/>
                </a:solidFill>
              </a:rPr>
              <a:t/>
            </a:r>
            <a:br>
              <a:rPr lang="en-GB" sz="3200" dirty="0" smtClean="0">
                <a:solidFill>
                  <a:srgbClr val="003399"/>
                </a:solidFill>
              </a:rPr>
            </a:br>
            <a:r>
              <a:rPr lang="en-GB" sz="3200" dirty="0" smtClean="0">
                <a:solidFill>
                  <a:srgbClr val="003399"/>
                </a:solidFill>
              </a:rPr>
              <a:t/>
            </a:r>
            <a:br>
              <a:rPr lang="en-GB" sz="3200" dirty="0" smtClean="0">
                <a:solidFill>
                  <a:srgbClr val="003399"/>
                </a:solidFill>
              </a:rPr>
            </a:br>
            <a:r>
              <a:rPr lang="en-GB" sz="3200" dirty="0" err="1" smtClean="0">
                <a:solidFill>
                  <a:srgbClr val="003399"/>
                </a:solidFill>
              </a:rPr>
              <a:t>Remplacement</a:t>
            </a:r>
            <a:r>
              <a:rPr lang="en-GB" sz="3200" dirty="0" smtClean="0">
                <a:solidFill>
                  <a:srgbClr val="003399"/>
                </a:solidFill>
              </a:rPr>
              <a:t> du </a:t>
            </a:r>
            <a:r>
              <a:rPr lang="en-GB" sz="3200" dirty="0" err="1" smtClean="0">
                <a:solidFill>
                  <a:srgbClr val="003399"/>
                </a:solidFill>
              </a:rPr>
              <a:t>système</a:t>
            </a:r>
            <a:r>
              <a:rPr lang="en-GB" sz="3200" dirty="0" smtClean="0">
                <a:solidFill>
                  <a:srgbClr val="003399"/>
                </a:solidFill>
              </a:rPr>
              <a:t> central</a:t>
            </a:r>
            <a:r>
              <a:rPr lang="en-GB" sz="2800" dirty="0" smtClean="0">
                <a:solidFill>
                  <a:srgbClr val="003399"/>
                </a:solidFill>
              </a:rPr>
              <a:t/>
            </a:r>
            <a:br>
              <a:rPr lang="en-GB" sz="2800" dirty="0" smtClean="0">
                <a:solidFill>
                  <a:srgbClr val="003399"/>
                </a:solidFill>
              </a:rPr>
            </a:br>
            <a:r>
              <a:rPr lang="en-GB" sz="2400" dirty="0" smtClean="0">
                <a:solidFill>
                  <a:srgbClr val="003399"/>
                </a:solidFill>
              </a:rPr>
              <a:t/>
            </a:r>
            <a:br>
              <a:rPr lang="en-GB" sz="2400" dirty="0" smtClean="0">
                <a:solidFill>
                  <a:srgbClr val="003399"/>
                </a:solidFill>
              </a:rPr>
            </a:br>
            <a:r>
              <a:rPr lang="en-GB" sz="2800" dirty="0" err="1" smtClean="0">
                <a:solidFill>
                  <a:srgbClr val="003399"/>
                </a:solidFill>
              </a:rPr>
              <a:t>Comité</a:t>
            </a:r>
            <a:r>
              <a:rPr lang="en-GB" sz="2800" dirty="0" smtClean="0">
                <a:solidFill>
                  <a:srgbClr val="003399"/>
                </a:solidFill>
              </a:rPr>
              <a:t> des </a:t>
            </a:r>
            <a:r>
              <a:rPr lang="en-GB" sz="2800" dirty="0" err="1" smtClean="0">
                <a:solidFill>
                  <a:srgbClr val="003399"/>
                </a:solidFill>
              </a:rPr>
              <a:t>utilisateurs</a:t>
            </a:r>
            <a:r>
              <a:rPr lang="nl-BE" sz="1400" dirty="0" smtClean="0">
                <a:solidFill>
                  <a:srgbClr val="003399"/>
                </a:solidFill>
                <a:latin typeface="Arial" charset="0"/>
              </a:rPr>
              <a:t/>
            </a:r>
            <a:br>
              <a:rPr lang="nl-BE" sz="1400" dirty="0" smtClean="0">
                <a:solidFill>
                  <a:srgbClr val="003399"/>
                </a:solidFill>
                <a:latin typeface="Arial" charset="0"/>
              </a:rPr>
            </a:br>
            <a:r>
              <a:rPr lang="nl-BE" sz="1400" dirty="0" smtClean="0">
                <a:solidFill>
                  <a:srgbClr val="003399"/>
                </a:solidFill>
                <a:latin typeface="Arial" charset="0"/>
              </a:rPr>
              <a:t>					</a:t>
            </a:r>
            <a:r>
              <a:rPr lang="en-GB" sz="2800" dirty="0" smtClean="0">
                <a:solidFill>
                  <a:srgbClr val="003399"/>
                </a:solidFill>
              </a:rPr>
              <a:t>Eric Roelandt</a:t>
            </a:r>
            <a:endParaRPr lang="en-US" sz="2800" dirty="0" smtClean="0">
              <a:solidFill>
                <a:srgbClr val="003399"/>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r>
              <a:rPr lang="nl-BE" smtClean="0"/>
              <a:t>21 octobre 2015</a:t>
            </a:r>
            <a:endParaRPr lang="nl-NL" dirty="0" smtClean="0"/>
          </a:p>
        </p:txBody>
      </p:sp>
      <p:sp>
        <p:nvSpPr>
          <p:cNvPr id="4099" name="Rectangle 2"/>
          <p:cNvSpPr>
            <a:spLocks noGrp="1" noChangeArrowheads="1"/>
          </p:cNvSpPr>
          <p:nvPr>
            <p:ph type="title"/>
          </p:nvPr>
        </p:nvSpPr>
        <p:spPr>
          <a:xfrm>
            <a:off x="306000" y="75600"/>
            <a:ext cx="8460000" cy="532800"/>
          </a:xfrm>
        </p:spPr>
        <p:txBody>
          <a:bodyPr/>
          <a:lstStyle/>
          <a:p>
            <a:pPr eaLnBrk="1" hangingPunct="1"/>
            <a:r>
              <a:rPr lang="fr-FR" sz="2600" dirty="0" smtClean="0">
                <a:solidFill>
                  <a:srgbClr val="003399"/>
                </a:solidFill>
              </a:rPr>
              <a:t>Le calendrier des projets et les impacts pour les utilisateurs</a:t>
            </a:r>
            <a:endParaRPr lang="en-US" sz="2600" dirty="0" smtClean="0">
              <a:solidFill>
                <a:srgbClr val="003399"/>
              </a:solidFill>
              <a:latin typeface="Arial"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163952794"/>
              </p:ext>
            </p:extLst>
          </p:nvPr>
        </p:nvGraphicFramePr>
        <p:xfrm>
          <a:off x="228600" y="1219200"/>
          <a:ext cx="8610600" cy="5638800"/>
        </p:xfrm>
        <a:graphic>
          <a:graphicData uri="http://schemas.openxmlformats.org/drawingml/2006/table">
            <a:tbl>
              <a:tblPr firstRow="1" firstCol="1" bandRow="1">
                <a:tableStyleId>{5C22544A-7EE6-4342-B048-85BDC9FD1C3A}</a:tableStyleId>
              </a:tblPr>
              <a:tblGrid>
                <a:gridCol w="1600200"/>
                <a:gridCol w="2971800"/>
                <a:gridCol w="1600200"/>
                <a:gridCol w="2438400"/>
              </a:tblGrid>
              <a:tr h="836732">
                <a:tc>
                  <a:txBody>
                    <a:bodyPr/>
                    <a:lstStyle/>
                    <a:p>
                      <a:pPr marR="340995" algn="ctr">
                        <a:lnSpc>
                          <a:spcPct val="115000"/>
                        </a:lnSpc>
                        <a:spcAft>
                          <a:spcPts val="1000"/>
                        </a:spcAft>
                      </a:pPr>
                      <a:r>
                        <a:rPr lang="fr-FR" sz="1800" dirty="0">
                          <a:effectLst/>
                        </a:rPr>
                        <a:t>Contrat</a:t>
                      </a:r>
                      <a:endParaRPr lang="nl-BE" sz="1800" dirty="0">
                        <a:effectLst/>
                        <a:latin typeface="Calibri"/>
                        <a:ea typeface="Calibri"/>
                        <a:cs typeface="Times New Roman"/>
                      </a:endParaRPr>
                    </a:p>
                  </a:txBody>
                  <a:tcPr marL="68580" marR="68580" marT="0" marB="0"/>
                </a:tc>
                <a:tc>
                  <a:txBody>
                    <a:bodyPr/>
                    <a:lstStyle/>
                    <a:p>
                      <a:pPr marR="340995" algn="ctr">
                        <a:lnSpc>
                          <a:spcPct val="115000"/>
                        </a:lnSpc>
                        <a:spcAft>
                          <a:spcPts val="1000"/>
                        </a:spcAft>
                      </a:pPr>
                      <a:r>
                        <a:rPr lang="fr-FR" sz="1800" dirty="0">
                          <a:effectLst/>
                        </a:rPr>
                        <a:t>Objet</a:t>
                      </a:r>
                      <a:endParaRPr lang="nl-BE" sz="1800" dirty="0">
                        <a:effectLst/>
                        <a:latin typeface="Calibri"/>
                        <a:ea typeface="Calibri"/>
                        <a:cs typeface="Times New Roman"/>
                      </a:endParaRPr>
                    </a:p>
                  </a:txBody>
                  <a:tcPr marL="68580" marR="68580" marT="0" marB="0"/>
                </a:tc>
                <a:tc>
                  <a:txBody>
                    <a:bodyPr/>
                    <a:lstStyle/>
                    <a:p>
                      <a:pPr marR="340995" algn="ctr">
                        <a:lnSpc>
                          <a:spcPct val="115000"/>
                        </a:lnSpc>
                        <a:spcAft>
                          <a:spcPts val="1000"/>
                        </a:spcAft>
                      </a:pPr>
                      <a:r>
                        <a:rPr lang="fr-FR" sz="1800" dirty="0">
                          <a:effectLst/>
                        </a:rPr>
                        <a:t>Echéance </a:t>
                      </a:r>
                      <a:endParaRPr lang="nl-BE" sz="1800" dirty="0">
                        <a:effectLst/>
                        <a:latin typeface="Calibri"/>
                        <a:ea typeface="Calibri"/>
                        <a:cs typeface="Times New Roman"/>
                      </a:endParaRPr>
                    </a:p>
                  </a:txBody>
                  <a:tcPr marL="68580" marR="68580" marT="0" marB="0"/>
                </a:tc>
                <a:tc>
                  <a:txBody>
                    <a:bodyPr/>
                    <a:lstStyle/>
                    <a:p>
                      <a:pPr marR="340995" algn="ctr">
                        <a:lnSpc>
                          <a:spcPct val="115000"/>
                        </a:lnSpc>
                        <a:spcAft>
                          <a:spcPts val="1000"/>
                        </a:spcAft>
                      </a:pPr>
                      <a:r>
                        <a:rPr lang="fr-FR" sz="1800" dirty="0">
                          <a:effectLst/>
                        </a:rPr>
                        <a:t>Impact utilisateur</a:t>
                      </a:r>
                      <a:endParaRPr lang="nl-BE" sz="1800" dirty="0">
                        <a:effectLst/>
                        <a:latin typeface="Calibri"/>
                        <a:ea typeface="Calibri"/>
                        <a:cs typeface="Times New Roman"/>
                      </a:endParaRPr>
                    </a:p>
                  </a:txBody>
                  <a:tcPr marL="68580" marR="68580" marT="0" marB="0"/>
                </a:tc>
              </a:tr>
              <a:tr h="836732">
                <a:tc>
                  <a:txBody>
                    <a:bodyPr/>
                    <a:lstStyle/>
                    <a:p>
                      <a:pPr marR="340995" algn="just">
                        <a:lnSpc>
                          <a:spcPct val="115000"/>
                        </a:lnSpc>
                        <a:spcAft>
                          <a:spcPts val="1000"/>
                        </a:spcAft>
                      </a:pPr>
                      <a:r>
                        <a:rPr lang="fr-FR" sz="1600" dirty="0">
                          <a:effectLst/>
                        </a:rPr>
                        <a:t>RRN3/2001</a:t>
                      </a:r>
                      <a:endParaRPr lang="nl-BE" sz="2000" dirty="0">
                        <a:effectLst/>
                        <a:latin typeface="Calibri"/>
                        <a:ea typeface="Calibri"/>
                        <a:cs typeface="Times New Roman"/>
                      </a:endParaRPr>
                    </a:p>
                  </a:txBody>
                  <a:tcPr marL="68580" marR="68580" marT="0" marB="0"/>
                </a:tc>
                <a:tc>
                  <a:txBody>
                    <a:bodyPr/>
                    <a:lstStyle/>
                    <a:p>
                      <a:pPr marR="340995" algn="l">
                        <a:lnSpc>
                          <a:spcPct val="115000"/>
                        </a:lnSpc>
                        <a:spcAft>
                          <a:spcPts val="1000"/>
                        </a:spcAft>
                      </a:pPr>
                      <a:r>
                        <a:rPr lang="fr-FR" sz="1400" dirty="0">
                          <a:effectLst/>
                        </a:rPr>
                        <a:t>Remplacement des serveurs </a:t>
                      </a:r>
                      <a:r>
                        <a:rPr lang="fr-FR" sz="1400" dirty="0" err="1">
                          <a:effectLst/>
                        </a:rPr>
                        <a:t>Belpic</a:t>
                      </a:r>
                      <a:endParaRPr lang="nl-BE" sz="1800" dirty="0">
                        <a:effectLst/>
                        <a:latin typeface="Calibri"/>
                        <a:ea typeface="Calibri"/>
                        <a:cs typeface="Times New Roman"/>
                      </a:endParaRPr>
                    </a:p>
                  </a:txBody>
                  <a:tcPr marL="68580" marR="68580" marT="0" marB="0"/>
                </a:tc>
                <a:tc>
                  <a:txBody>
                    <a:bodyPr/>
                    <a:lstStyle/>
                    <a:p>
                      <a:pPr marR="340995" algn="just">
                        <a:lnSpc>
                          <a:spcPct val="115000"/>
                        </a:lnSpc>
                        <a:spcAft>
                          <a:spcPts val="1000"/>
                        </a:spcAft>
                      </a:pPr>
                      <a:r>
                        <a:rPr lang="fr-FR" sz="1600">
                          <a:effectLst/>
                        </a:rPr>
                        <a:t>31/1/2016</a:t>
                      </a:r>
                      <a:endParaRPr lang="nl-BE" sz="2000">
                        <a:effectLst/>
                        <a:latin typeface="Calibri"/>
                        <a:ea typeface="Calibri"/>
                        <a:cs typeface="Times New Roman"/>
                      </a:endParaRPr>
                    </a:p>
                  </a:txBody>
                  <a:tcPr marL="68580" marR="68580" marT="0" marB="0"/>
                </a:tc>
                <a:tc>
                  <a:txBody>
                    <a:bodyPr/>
                    <a:lstStyle/>
                    <a:p>
                      <a:pPr marR="340995" algn="just">
                        <a:lnSpc>
                          <a:spcPct val="115000"/>
                        </a:lnSpc>
                        <a:spcAft>
                          <a:spcPts val="1000"/>
                        </a:spcAft>
                      </a:pPr>
                      <a:r>
                        <a:rPr lang="fr-FR" sz="1600">
                          <a:effectLst/>
                        </a:rPr>
                        <a:t>Aucun</a:t>
                      </a:r>
                      <a:endParaRPr lang="nl-BE" sz="2000">
                        <a:effectLst/>
                        <a:latin typeface="Calibri"/>
                        <a:ea typeface="Calibri"/>
                        <a:cs typeface="Times New Roman"/>
                      </a:endParaRPr>
                    </a:p>
                  </a:txBody>
                  <a:tcPr marL="68580" marR="68580" marT="0" marB="0"/>
                </a:tc>
              </a:tr>
              <a:tr h="1082122">
                <a:tc>
                  <a:txBody>
                    <a:bodyPr/>
                    <a:lstStyle/>
                    <a:p>
                      <a:pPr marR="340995" algn="just">
                        <a:lnSpc>
                          <a:spcPct val="115000"/>
                        </a:lnSpc>
                        <a:spcAft>
                          <a:spcPts val="1000"/>
                        </a:spcAft>
                      </a:pPr>
                      <a:r>
                        <a:rPr lang="fr-FR" sz="1600">
                          <a:effectLst/>
                        </a:rPr>
                        <a:t>RRN3/2007 </a:t>
                      </a:r>
                      <a:endParaRPr lang="nl-BE" sz="2000">
                        <a:effectLst/>
                        <a:latin typeface="Calibri"/>
                        <a:ea typeface="Calibri"/>
                        <a:cs typeface="Times New Roman"/>
                      </a:endParaRPr>
                    </a:p>
                  </a:txBody>
                  <a:tcPr marL="68580" marR="68580" marT="0" marB="0"/>
                </a:tc>
                <a:tc>
                  <a:txBody>
                    <a:bodyPr/>
                    <a:lstStyle/>
                    <a:p>
                      <a:pPr marR="340995" algn="l">
                        <a:lnSpc>
                          <a:spcPct val="115000"/>
                        </a:lnSpc>
                        <a:spcAft>
                          <a:spcPts val="1000"/>
                        </a:spcAft>
                      </a:pPr>
                      <a:r>
                        <a:rPr lang="fr-FR" sz="1400" dirty="0">
                          <a:effectLst/>
                        </a:rPr>
                        <a:t>Livraison, installation et maintenance de l’infrastructure de communication (Services web)</a:t>
                      </a:r>
                      <a:endParaRPr lang="nl-BE" sz="1800" dirty="0">
                        <a:effectLst/>
                        <a:latin typeface="Calibri"/>
                        <a:ea typeface="Calibri"/>
                        <a:cs typeface="Times New Roman"/>
                      </a:endParaRPr>
                    </a:p>
                  </a:txBody>
                  <a:tcPr marL="68580" marR="68580" marT="0" marB="0"/>
                </a:tc>
                <a:tc>
                  <a:txBody>
                    <a:bodyPr/>
                    <a:lstStyle/>
                    <a:p>
                      <a:pPr marR="340995" algn="just">
                        <a:lnSpc>
                          <a:spcPct val="115000"/>
                        </a:lnSpc>
                        <a:spcAft>
                          <a:spcPts val="1000"/>
                        </a:spcAft>
                      </a:pPr>
                      <a:r>
                        <a:rPr lang="fr-FR" sz="1600" dirty="0">
                          <a:effectLst/>
                        </a:rPr>
                        <a:t>18/6/2017</a:t>
                      </a:r>
                      <a:endParaRPr lang="nl-BE" sz="2000" dirty="0">
                        <a:effectLst/>
                        <a:latin typeface="Calibri"/>
                        <a:ea typeface="Calibri"/>
                        <a:cs typeface="Times New Roman"/>
                      </a:endParaRPr>
                    </a:p>
                  </a:txBody>
                  <a:tcPr marL="68580" marR="68580" marT="0" marB="0"/>
                </a:tc>
                <a:tc>
                  <a:txBody>
                    <a:bodyPr/>
                    <a:lstStyle/>
                    <a:p>
                      <a:pPr marR="340995" algn="just">
                        <a:lnSpc>
                          <a:spcPct val="115000"/>
                        </a:lnSpc>
                        <a:spcAft>
                          <a:spcPts val="1000"/>
                        </a:spcAft>
                      </a:pPr>
                      <a:r>
                        <a:rPr lang="fr-FR" sz="1600">
                          <a:effectLst/>
                        </a:rPr>
                        <a:t>Aucun</a:t>
                      </a:r>
                      <a:endParaRPr lang="nl-BE" sz="2000">
                        <a:effectLst/>
                        <a:latin typeface="Calibri"/>
                        <a:ea typeface="Calibri"/>
                        <a:cs typeface="Times New Roman"/>
                      </a:endParaRPr>
                    </a:p>
                  </a:txBody>
                  <a:tcPr marL="68580" marR="68580" marT="0" marB="0"/>
                </a:tc>
              </a:tr>
              <a:tr h="992011">
                <a:tc>
                  <a:txBody>
                    <a:bodyPr/>
                    <a:lstStyle/>
                    <a:p>
                      <a:pPr marR="340995" algn="just">
                        <a:lnSpc>
                          <a:spcPct val="115000"/>
                        </a:lnSpc>
                        <a:spcAft>
                          <a:spcPts val="1000"/>
                        </a:spcAft>
                      </a:pPr>
                      <a:r>
                        <a:rPr lang="fr-FR" sz="1600">
                          <a:effectLst/>
                        </a:rPr>
                        <a:t>RRN4/2004</a:t>
                      </a:r>
                      <a:endParaRPr lang="nl-BE" sz="2000">
                        <a:effectLst/>
                      </a:endParaRPr>
                    </a:p>
                    <a:p>
                      <a:pPr marR="340995" algn="just">
                        <a:lnSpc>
                          <a:spcPct val="115000"/>
                        </a:lnSpc>
                        <a:spcAft>
                          <a:spcPts val="1000"/>
                        </a:spcAft>
                      </a:pPr>
                      <a:r>
                        <a:rPr lang="fr-FR" sz="1600">
                          <a:effectLst/>
                        </a:rPr>
                        <a:t>RRN5/2004</a:t>
                      </a:r>
                      <a:endParaRPr lang="nl-BE" sz="2000">
                        <a:effectLst/>
                        <a:latin typeface="Calibri"/>
                        <a:ea typeface="Calibri"/>
                        <a:cs typeface="Times New Roman"/>
                      </a:endParaRPr>
                    </a:p>
                  </a:txBody>
                  <a:tcPr marL="68580" marR="68580" marT="0" marB="0"/>
                </a:tc>
                <a:tc>
                  <a:txBody>
                    <a:bodyPr/>
                    <a:lstStyle/>
                    <a:p>
                      <a:pPr marR="340995" algn="l">
                        <a:lnSpc>
                          <a:spcPct val="115000"/>
                        </a:lnSpc>
                        <a:spcAft>
                          <a:spcPts val="1000"/>
                        </a:spcAft>
                      </a:pPr>
                      <a:r>
                        <a:rPr lang="fr-FR" sz="1400" dirty="0">
                          <a:effectLst/>
                        </a:rPr>
                        <a:t>Remplacement du système central</a:t>
                      </a:r>
                      <a:endParaRPr lang="nl-BE" sz="1800" dirty="0">
                        <a:effectLst/>
                        <a:latin typeface="Calibri"/>
                        <a:ea typeface="Calibri"/>
                        <a:cs typeface="Times New Roman"/>
                      </a:endParaRPr>
                    </a:p>
                  </a:txBody>
                  <a:tcPr marL="68580" marR="68580" marT="0" marB="0"/>
                </a:tc>
                <a:tc>
                  <a:txBody>
                    <a:bodyPr/>
                    <a:lstStyle/>
                    <a:p>
                      <a:pPr marR="340995" algn="just">
                        <a:lnSpc>
                          <a:spcPct val="115000"/>
                        </a:lnSpc>
                        <a:spcAft>
                          <a:spcPts val="1000"/>
                        </a:spcAft>
                      </a:pPr>
                      <a:r>
                        <a:rPr lang="fr-FR" sz="1600" dirty="0">
                          <a:effectLst/>
                        </a:rPr>
                        <a:t>31/12/2017</a:t>
                      </a:r>
                      <a:endParaRPr lang="nl-BE" sz="2000" dirty="0">
                        <a:effectLst/>
                        <a:latin typeface="Calibri"/>
                        <a:ea typeface="Calibri"/>
                        <a:cs typeface="Times New Roman"/>
                      </a:endParaRPr>
                    </a:p>
                  </a:txBody>
                  <a:tcPr marL="68580" marR="68580" marT="0" marB="0"/>
                </a:tc>
                <a:tc>
                  <a:txBody>
                    <a:bodyPr/>
                    <a:lstStyle/>
                    <a:p>
                      <a:pPr marR="340995" algn="just">
                        <a:lnSpc>
                          <a:spcPct val="115000"/>
                        </a:lnSpc>
                        <a:spcAft>
                          <a:spcPts val="1000"/>
                        </a:spcAft>
                      </a:pPr>
                      <a:r>
                        <a:rPr lang="fr-FR" sz="1600" dirty="0">
                          <a:effectLst/>
                        </a:rPr>
                        <a:t>Aucun</a:t>
                      </a:r>
                      <a:endParaRPr lang="nl-BE" sz="2000" dirty="0">
                        <a:effectLst/>
                        <a:latin typeface="Calibri"/>
                        <a:ea typeface="Calibri"/>
                        <a:cs typeface="Times New Roman"/>
                      </a:endParaRPr>
                    </a:p>
                  </a:txBody>
                  <a:tcPr marL="68580" marR="68580" marT="0" marB="0"/>
                </a:tc>
              </a:tr>
              <a:tr h="1054471">
                <a:tc>
                  <a:txBody>
                    <a:bodyPr/>
                    <a:lstStyle/>
                    <a:p>
                      <a:pPr marR="340995" algn="just">
                        <a:lnSpc>
                          <a:spcPct val="115000"/>
                        </a:lnSpc>
                        <a:spcAft>
                          <a:spcPts val="1000"/>
                        </a:spcAft>
                      </a:pPr>
                      <a:r>
                        <a:rPr lang="fr-FR" sz="1600">
                          <a:effectLst/>
                        </a:rPr>
                        <a:t>RRN2/2008</a:t>
                      </a:r>
                      <a:endParaRPr lang="nl-BE" sz="2000">
                        <a:effectLst/>
                        <a:latin typeface="Calibri"/>
                        <a:ea typeface="Calibri"/>
                        <a:cs typeface="Times New Roman"/>
                      </a:endParaRPr>
                    </a:p>
                  </a:txBody>
                  <a:tcPr marL="68580" marR="68580" marT="0" marB="0"/>
                </a:tc>
                <a:tc>
                  <a:txBody>
                    <a:bodyPr/>
                    <a:lstStyle/>
                    <a:p>
                      <a:pPr marR="340995" algn="l">
                        <a:lnSpc>
                          <a:spcPct val="115000"/>
                        </a:lnSpc>
                        <a:spcAft>
                          <a:spcPts val="1000"/>
                        </a:spcAft>
                      </a:pPr>
                      <a:r>
                        <a:rPr lang="fr-FR" sz="1400" dirty="0">
                          <a:effectLst/>
                        </a:rPr>
                        <a:t>Livraison, installation, configuration et maintenance des systèmes de sécurisation du réseau</a:t>
                      </a:r>
                      <a:endParaRPr lang="nl-BE" sz="1800" dirty="0">
                        <a:effectLst/>
                        <a:latin typeface="Calibri"/>
                        <a:ea typeface="Calibri"/>
                        <a:cs typeface="Times New Roman"/>
                      </a:endParaRPr>
                    </a:p>
                  </a:txBody>
                  <a:tcPr marL="68580" marR="68580" marT="0" marB="0"/>
                </a:tc>
                <a:tc>
                  <a:txBody>
                    <a:bodyPr/>
                    <a:lstStyle/>
                    <a:p>
                      <a:pPr marR="340995" algn="just">
                        <a:lnSpc>
                          <a:spcPct val="115000"/>
                        </a:lnSpc>
                        <a:spcAft>
                          <a:spcPts val="1000"/>
                        </a:spcAft>
                      </a:pPr>
                      <a:r>
                        <a:rPr lang="fr-FR" sz="1600" dirty="0">
                          <a:effectLst/>
                        </a:rPr>
                        <a:t>30/06/2018</a:t>
                      </a:r>
                      <a:endParaRPr lang="nl-BE" sz="2000" dirty="0">
                        <a:effectLst/>
                        <a:latin typeface="Calibri"/>
                        <a:ea typeface="Calibri"/>
                        <a:cs typeface="Times New Roman"/>
                      </a:endParaRPr>
                    </a:p>
                  </a:txBody>
                  <a:tcPr marL="68580" marR="68580" marT="0" marB="0"/>
                </a:tc>
                <a:tc>
                  <a:txBody>
                    <a:bodyPr/>
                    <a:lstStyle/>
                    <a:p>
                      <a:pPr marR="340995" algn="just">
                        <a:lnSpc>
                          <a:spcPct val="115000"/>
                        </a:lnSpc>
                        <a:spcAft>
                          <a:spcPts val="1000"/>
                        </a:spcAft>
                      </a:pPr>
                      <a:r>
                        <a:rPr lang="fr-FR" sz="1600" dirty="0">
                          <a:effectLst/>
                        </a:rPr>
                        <a:t>Aucun</a:t>
                      </a:r>
                      <a:endParaRPr lang="nl-BE" sz="2000" dirty="0">
                        <a:effectLst/>
                        <a:latin typeface="Calibri"/>
                        <a:ea typeface="Calibri"/>
                        <a:cs typeface="Times New Roman"/>
                      </a:endParaRPr>
                    </a:p>
                  </a:txBody>
                  <a:tcPr marL="68580" marR="68580" marT="0" marB="0"/>
                </a:tc>
              </a:tr>
              <a:tr h="836732">
                <a:tc>
                  <a:txBody>
                    <a:bodyPr/>
                    <a:lstStyle/>
                    <a:p>
                      <a:pPr marR="340995" algn="just">
                        <a:lnSpc>
                          <a:spcPct val="115000"/>
                        </a:lnSpc>
                        <a:spcAft>
                          <a:spcPts val="1000"/>
                        </a:spcAft>
                      </a:pPr>
                      <a:r>
                        <a:rPr lang="fr-FR" sz="1600" dirty="0">
                          <a:effectLst/>
                        </a:rPr>
                        <a:t>RRN3/2001</a:t>
                      </a:r>
                      <a:endParaRPr lang="nl-BE" sz="2000" dirty="0">
                        <a:effectLst/>
                        <a:latin typeface="Calibri"/>
                        <a:ea typeface="Calibri"/>
                        <a:cs typeface="Times New Roman"/>
                      </a:endParaRPr>
                    </a:p>
                  </a:txBody>
                  <a:tcPr marL="68580" marR="68580" marT="0" marB="0"/>
                </a:tc>
                <a:tc>
                  <a:txBody>
                    <a:bodyPr/>
                    <a:lstStyle/>
                    <a:p>
                      <a:pPr marR="340995" algn="l">
                        <a:lnSpc>
                          <a:spcPct val="115000"/>
                        </a:lnSpc>
                        <a:spcAft>
                          <a:spcPts val="1000"/>
                        </a:spcAft>
                      </a:pPr>
                      <a:r>
                        <a:rPr lang="fr-FR" sz="1400" dirty="0">
                          <a:effectLst/>
                        </a:rPr>
                        <a:t>Modernisation de l’application </a:t>
                      </a:r>
                      <a:r>
                        <a:rPr lang="fr-FR" sz="1400" dirty="0" err="1">
                          <a:effectLst/>
                        </a:rPr>
                        <a:t>Belpic</a:t>
                      </a:r>
                      <a:r>
                        <a:rPr lang="fr-FR" sz="1400" dirty="0">
                          <a:effectLst/>
                        </a:rPr>
                        <a:t> et de son infrastructure</a:t>
                      </a:r>
                      <a:endParaRPr lang="nl-BE" sz="1800" dirty="0">
                        <a:effectLst/>
                        <a:latin typeface="Calibri"/>
                        <a:ea typeface="Calibri"/>
                        <a:cs typeface="Times New Roman"/>
                      </a:endParaRPr>
                    </a:p>
                  </a:txBody>
                  <a:tcPr marL="68580" marR="68580" marT="0" marB="0"/>
                </a:tc>
                <a:tc>
                  <a:txBody>
                    <a:bodyPr/>
                    <a:lstStyle/>
                    <a:p>
                      <a:pPr marR="340995" algn="just">
                        <a:lnSpc>
                          <a:spcPct val="115000"/>
                        </a:lnSpc>
                        <a:spcAft>
                          <a:spcPts val="1000"/>
                        </a:spcAft>
                      </a:pPr>
                      <a:r>
                        <a:rPr lang="fr-FR" sz="1600">
                          <a:effectLst/>
                        </a:rPr>
                        <a:t>31/12/2018</a:t>
                      </a:r>
                      <a:endParaRPr lang="nl-BE" sz="2000">
                        <a:effectLst/>
                        <a:latin typeface="Calibri"/>
                        <a:ea typeface="Calibri"/>
                        <a:cs typeface="Times New Roman"/>
                      </a:endParaRPr>
                    </a:p>
                  </a:txBody>
                  <a:tcPr marL="68580" marR="68580" marT="0" marB="0"/>
                </a:tc>
                <a:tc>
                  <a:txBody>
                    <a:bodyPr/>
                    <a:lstStyle/>
                    <a:p>
                      <a:pPr marR="340995" algn="just">
                        <a:lnSpc>
                          <a:spcPct val="115000"/>
                        </a:lnSpc>
                        <a:spcAft>
                          <a:spcPts val="1000"/>
                        </a:spcAft>
                      </a:pPr>
                      <a:r>
                        <a:rPr lang="fr-FR" sz="1600" dirty="0">
                          <a:effectLst/>
                        </a:rPr>
                        <a:t>Nombreux</a:t>
                      </a:r>
                      <a:endParaRPr lang="nl-BE"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349374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r>
              <a:rPr lang="nl-BE" dirty="0" smtClean="0"/>
              <a:t>21 </a:t>
            </a:r>
            <a:r>
              <a:rPr lang="nl-BE" dirty="0" err="1" smtClean="0"/>
              <a:t>octobre</a:t>
            </a:r>
            <a:r>
              <a:rPr lang="nl-BE" dirty="0" smtClean="0"/>
              <a:t> 2015</a:t>
            </a:r>
            <a:endParaRPr lang="nl-NL" dirty="0" smtClean="0"/>
          </a:p>
        </p:txBody>
      </p:sp>
      <p:sp>
        <p:nvSpPr>
          <p:cNvPr id="4099" name="Rectangle 2"/>
          <p:cNvSpPr>
            <a:spLocks noGrp="1" noChangeArrowheads="1"/>
          </p:cNvSpPr>
          <p:nvPr>
            <p:ph type="title"/>
          </p:nvPr>
        </p:nvSpPr>
        <p:spPr>
          <a:xfrm>
            <a:off x="306000" y="75600"/>
            <a:ext cx="8460000" cy="532800"/>
          </a:xfrm>
        </p:spPr>
        <p:txBody>
          <a:bodyPr/>
          <a:lstStyle/>
          <a:p>
            <a:pPr eaLnBrk="1" hangingPunct="1"/>
            <a:endParaRPr lang="en-US" sz="3200" dirty="0" smtClean="0">
              <a:solidFill>
                <a:srgbClr val="003399"/>
              </a:solidFill>
              <a:latin typeface="Arial" charset="0"/>
            </a:endParaRPr>
          </a:p>
        </p:txBody>
      </p:sp>
      <p:sp>
        <p:nvSpPr>
          <p:cNvPr id="4100" name="Rectangle 3"/>
          <p:cNvSpPr>
            <a:spLocks noGrp="1" noChangeArrowheads="1"/>
          </p:cNvSpPr>
          <p:nvPr>
            <p:ph type="body" idx="1"/>
          </p:nvPr>
        </p:nvSpPr>
        <p:spPr>
          <a:xfrm>
            <a:off x="230400" y="532800"/>
            <a:ext cx="8686800" cy="6325200"/>
          </a:xfrm>
          <a:solidFill>
            <a:schemeClr val="bg1">
              <a:lumMod val="95000"/>
            </a:schemeClr>
          </a:solidFill>
        </p:spPr>
        <p:txBody>
          <a:bodyPr/>
          <a:lstStyle/>
          <a:p>
            <a:pPr lvl="0"/>
            <a:endParaRPr lang="fr-BE" sz="2400" b="0" dirty="0" smtClean="0"/>
          </a:p>
        </p:txBody>
      </p:sp>
      <p:pic>
        <p:nvPicPr>
          <p:cNvPr id="5" name="Picture 5" descr="103 ibz-url_POS_RGB"/>
          <p:cNvPicPr>
            <a:picLocks noChangeAspect="1" noChangeArrowheads="1"/>
          </p:cNvPicPr>
          <p:nvPr/>
        </p:nvPicPr>
        <p:blipFill>
          <a:blip r:embed="rId3" cstate="print"/>
          <a:srcRect/>
          <a:stretch>
            <a:fillRect/>
          </a:stretch>
        </p:blipFill>
        <p:spPr bwMode="auto">
          <a:xfrm>
            <a:off x="3962400" y="4812506"/>
            <a:ext cx="1087437" cy="1088232"/>
          </a:xfrm>
          <a:prstGeom prst="rect">
            <a:avLst/>
          </a:prstGeom>
          <a:noFill/>
          <a:ln w="9525">
            <a:noFill/>
            <a:miter lim="800000"/>
            <a:headEnd/>
            <a:tailEnd/>
          </a:ln>
        </p:spPr>
      </p:pic>
    </p:spTree>
    <p:extLst>
      <p:ext uri="{BB962C8B-B14F-4D97-AF65-F5344CB8AC3E}">
        <p14:creationId xmlns:p14="http://schemas.microsoft.com/office/powerpoint/2010/main" val="4011063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r>
              <a:rPr lang="nl-BE" smtClean="0"/>
              <a:t>21 octobre 2015</a:t>
            </a:r>
            <a:endParaRPr lang="nl-NL" dirty="0" smtClean="0"/>
          </a:p>
        </p:txBody>
      </p:sp>
      <p:sp>
        <p:nvSpPr>
          <p:cNvPr id="4099" name="Rectangle 2"/>
          <p:cNvSpPr>
            <a:spLocks noGrp="1" noChangeArrowheads="1"/>
          </p:cNvSpPr>
          <p:nvPr>
            <p:ph type="title"/>
          </p:nvPr>
        </p:nvSpPr>
        <p:spPr>
          <a:xfrm>
            <a:off x="304800" y="76201"/>
            <a:ext cx="8458200" cy="533400"/>
          </a:xfrm>
        </p:spPr>
        <p:txBody>
          <a:bodyPr/>
          <a:lstStyle/>
          <a:p>
            <a:pPr eaLnBrk="1" hangingPunct="1"/>
            <a:r>
              <a:rPr lang="fr-FR" sz="2400" dirty="0" smtClean="0">
                <a:solidFill>
                  <a:srgbClr val="003399"/>
                </a:solidFill>
              </a:rPr>
              <a:t>Historique de </a:t>
            </a:r>
            <a:r>
              <a:rPr lang="fr-FR" sz="2400" dirty="0">
                <a:solidFill>
                  <a:srgbClr val="003399"/>
                </a:solidFill>
              </a:rPr>
              <a:t>l’évolution de l’infrastructure informatique au </a:t>
            </a:r>
            <a:r>
              <a:rPr lang="fr-FR" sz="2400" dirty="0" smtClean="0">
                <a:solidFill>
                  <a:srgbClr val="003399"/>
                </a:solidFill>
              </a:rPr>
              <a:t>RRN (1)</a:t>
            </a:r>
            <a:endParaRPr lang="en-US" sz="2400" dirty="0" smtClean="0">
              <a:solidFill>
                <a:srgbClr val="003399"/>
              </a:solidFill>
              <a:latin typeface="Arial" charset="0"/>
            </a:endParaRPr>
          </a:p>
        </p:txBody>
      </p:sp>
      <p:sp>
        <p:nvSpPr>
          <p:cNvPr id="4100" name="Rectangle 3"/>
          <p:cNvSpPr>
            <a:spLocks noGrp="1" noChangeArrowheads="1"/>
          </p:cNvSpPr>
          <p:nvPr>
            <p:ph type="body" idx="1"/>
          </p:nvPr>
        </p:nvSpPr>
        <p:spPr>
          <a:xfrm>
            <a:off x="228600" y="914400"/>
            <a:ext cx="8686800" cy="5943600"/>
          </a:xfrm>
          <a:solidFill>
            <a:schemeClr val="bg1">
              <a:lumMod val="95000"/>
            </a:schemeClr>
          </a:solidFill>
        </p:spPr>
        <p:txBody>
          <a:bodyPr/>
          <a:lstStyle/>
          <a:p>
            <a:pPr lvl="0" algn="just"/>
            <a:endParaRPr lang="fr-FR" sz="2000" u="sng" dirty="0" smtClean="0"/>
          </a:p>
          <a:p>
            <a:pPr lvl="0" algn="just"/>
            <a:endParaRPr lang="fr-FR" sz="2400" u="sng" dirty="0" smtClean="0"/>
          </a:p>
          <a:p>
            <a:pPr lvl="0" algn="just"/>
            <a:r>
              <a:rPr lang="fr-FR" sz="2400" u="sng" dirty="0" smtClean="0"/>
              <a:t>La </a:t>
            </a:r>
            <a:r>
              <a:rPr lang="fr-FR" sz="2400" u="sng" dirty="0"/>
              <a:t>première étape</a:t>
            </a:r>
            <a:r>
              <a:rPr lang="fr-FR" sz="2400" dirty="0"/>
              <a:t> </a:t>
            </a:r>
            <a:r>
              <a:rPr lang="fr-FR" sz="2400" b="0" dirty="0"/>
              <a:t>de l’évolution du Registre national vers le monde ouvert </a:t>
            </a:r>
            <a:r>
              <a:rPr lang="fr-FR" sz="2400" dirty="0"/>
              <a:t>visait à proposer aux utilisateurs une version web</a:t>
            </a:r>
            <a:r>
              <a:rPr lang="fr-FR" sz="2400" b="0" dirty="0"/>
              <a:t> pour l’ensemble des services</a:t>
            </a:r>
            <a:r>
              <a:rPr lang="fr-FR" sz="2400" b="0" dirty="0" smtClean="0"/>
              <a:t>.</a:t>
            </a:r>
            <a:r>
              <a:rPr lang="fr-FR" sz="2400" dirty="0"/>
              <a:t> </a:t>
            </a:r>
            <a:endParaRPr lang="fr-FR" sz="2400" dirty="0" smtClean="0"/>
          </a:p>
          <a:p>
            <a:pPr lvl="0" algn="just"/>
            <a:endParaRPr lang="nl-BE" sz="2400" dirty="0"/>
          </a:p>
          <a:p>
            <a:pPr lvl="2" algn="just">
              <a:buFont typeface="Arial" panose="020B0604020202020204" pitchFamily="34" charset="0"/>
              <a:buChar char="-"/>
            </a:pPr>
            <a:r>
              <a:rPr lang="fr-FR" sz="2000" b="0" dirty="0" smtClean="0"/>
              <a:t>Depuis </a:t>
            </a:r>
            <a:r>
              <a:rPr lang="fr-FR" sz="2000" b="0" dirty="0"/>
              <a:t>fin 2006, l’accès par navigateur internet, </a:t>
            </a:r>
            <a:r>
              <a:rPr lang="fr-FR" sz="2000" b="0" dirty="0" smtClean="0"/>
              <a:t>surtout intéressant </a:t>
            </a:r>
            <a:r>
              <a:rPr lang="fr-FR" sz="2000" b="0" dirty="0"/>
              <a:t>pour </a:t>
            </a:r>
            <a:r>
              <a:rPr lang="fr-FR" sz="2000" b="0" dirty="0" smtClean="0"/>
              <a:t>les utilisateurs effectuant un nombre </a:t>
            </a:r>
            <a:r>
              <a:rPr lang="fr-FR" sz="2000" b="0" dirty="0"/>
              <a:t>relativement </a:t>
            </a:r>
            <a:r>
              <a:rPr lang="fr-FR" sz="2000" b="0" dirty="0" smtClean="0"/>
              <a:t>limité </a:t>
            </a:r>
            <a:r>
              <a:rPr lang="fr-FR" sz="2000" b="0" dirty="0"/>
              <a:t>de consultations du Registre </a:t>
            </a:r>
            <a:r>
              <a:rPr lang="fr-FR" sz="2000" dirty="0"/>
              <a:t> N</a:t>
            </a:r>
            <a:r>
              <a:rPr lang="fr-FR" sz="2000" b="0" dirty="0" smtClean="0"/>
              <a:t>ational ;</a:t>
            </a:r>
          </a:p>
          <a:p>
            <a:pPr lvl="2" algn="just">
              <a:buFont typeface="Arial" panose="020B0604020202020204" pitchFamily="34" charset="0"/>
              <a:buChar char="-"/>
            </a:pPr>
            <a:endParaRPr lang="fr-FR" sz="2000" b="0" dirty="0" smtClean="0"/>
          </a:p>
          <a:p>
            <a:pPr lvl="2" algn="just">
              <a:buFont typeface="Arial" panose="020B0604020202020204" pitchFamily="34" charset="0"/>
              <a:buChar char="-"/>
            </a:pPr>
            <a:r>
              <a:rPr lang="fr-FR" sz="2000" dirty="0" smtClean="0"/>
              <a:t>Depuis </a:t>
            </a:r>
            <a:r>
              <a:rPr lang="fr-FR" sz="2000" dirty="0"/>
              <a:t>2007, l’accès de type </a:t>
            </a:r>
            <a:r>
              <a:rPr lang="fr-FR" sz="2000" dirty="0" smtClean="0"/>
              <a:t>« </a:t>
            </a:r>
            <a:r>
              <a:rPr lang="fr-FR" sz="2000" dirty="0" err="1" smtClean="0"/>
              <a:t>webservices</a:t>
            </a:r>
            <a:r>
              <a:rPr lang="fr-FR" sz="2000" dirty="0" smtClean="0"/>
              <a:t> », </a:t>
            </a:r>
            <a:r>
              <a:rPr lang="fr-FR" sz="2000" dirty="0"/>
              <a:t>destiné aux communes et aux </a:t>
            </a:r>
            <a:r>
              <a:rPr lang="fr-FR" sz="2000" dirty="0" smtClean="0"/>
              <a:t>utilisateurs effectuant des </a:t>
            </a:r>
            <a:r>
              <a:rPr lang="fr-FR" sz="2000" dirty="0"/>
              <a:t>volumes importants de transactions avec le </a:t>
            </a:r>
            <a:r>
              <a:rPr lang="fr-FR" sz="2000" dirty="0" smtClean="0"/>
              <a:t>Registre </a:t>
            </a:r>
            <a:r>
              <a:rPr lang="fr-FR" sz="2000" dirty="0"/>
              <a:t>en vue d’un traitement centralisé et automatisé de </a:t>
            </a:r>
            <a:r>
              <a:rPr lang="fr-FR" sz="2000" dirty="0" smtClean="0"/>
              <a:t>données.</a:t>
            </a:r>
          </a:p>
          <a:p>
            <a:pPr lvl="2" algn="just">
              <a:buFont typeface="Arial" panose="020B0604020202020204" pitchFamily="34" charset="0"/>
              <a:buChar char="-"/>
            </a:pPr>
            <a:endParaRPr lang="nl-BE" sz="1200" dirty="0"/>
          </a:p>
          <a:p>
            <a:pPr algn="just"/>
            <a:endParaRPr lang="en-US" sz="24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r>
              <a:rPr lang="nl-BE" smtClean="0"/>
              <a:t>21 octobre 2015</a:t>
            </a:r>
            <a:endParaRPr lang="nl-NL" dirty="0" smtClean="0"/>
          </a:p>
        </p:txBody>
      </p:sp>
      <p:sp>
        <p:nvSpPr>
          <p:cNvPr id="4099" name="Rectangle 2"/>
          <p:cNvSpPr>
            <a:spLocks noGrp="1" noChangeArrowheads="1"/>
          </p:cNvSpPr>
          <p:nvPr>
            <p:ph type="title"/>
          </p:nvPr>
        </p:nvSpPr>
        <p:spPr>
          <a:xfrm>
            <a:off x="304800" y="76201"/>
            <a:ext cx="8458200" cy="533400"/>
          </a:xfrm>
        </p:spPr>
        <p:txBody>
          <a:bodyPr/>
          <a:lstStyle/>
          <a:p>
            <a:pPr eaLnBrk="1" hangingPunct="1"/>
            <a:r>
              <a:rPr lang="fr-FR" sz="2400" dirty="0" smtClean="0">
                <a:solidFill>
                  <a:srgbClr val="003399"/>
                </a:solidFill>
              </a:rPr>
              <a:t>Historique de </a:t>
            </a:r>
            <a:r>
              <a:rPr lang="fr-FR" sz="2400" dirty="0">
                <a:solidFill>
                  <a:srgbClr val="003399"/>
                </a:solidFill>
              </a:rPr>
              <a:t>l’évolution de l’infrastructure informatique au </a:t>
            </a:r>
            <a:r>
              <a:rPr lang="fr-FR" sz="2400" dirty="0" smtClean="0">
                <a:solidFill>
                  <a:srgbClr val="003399"/>
                </a:solidFill>
              </a:rPr>
              <a:t>RRN (2)</a:t>
            </a:r>
            <a:endParaRPr lang="en-US" sz="2400" dirty="0" smtClean="0">
              <a:solidFill>
                <a:srgbClr val="003399"/>
              </a:solidFill>
              <a:latin typeface="Arial" charset="0"/>
            </a:endParaRPr>
          </a:p>
        </p:txBody>
      </p:sp>
      <p:sp>
        <p:nvSpPr>
          <p:cNvPr id="4100" name="Rectangle 3"/>
          <p:cNvSpPr>
            <a:spLocks noGrp="1" noChangeArrowheads="1"/>
          </p:cNvSpPr>
          <p:nvPr>
            <p:ph type="body" idx="1"/>
          </p:nvPr>
        </p:nvSpPr>
        <p:spPr>
          <a:xfrm>
            <a:off x="228600" y="533400"/>
            <a:ext cx="8686800" cy="6324600"/>
          </a:xfrm>
          <a:solidFill>
            <a:schemeClr val="bg1">
              <a:lumMod val="95000"/>
            </a:schemeClr>
          </a:solidFill>
        </p:spPr>
        <p:txBody>
          <a:bodyPr/>
          <a:lstStyle/>
          <a:p>
            <a:pPr lvl="0" algn="just"/>
            <a:endParaRPr lang="fr-FR" sz="2000" u="sng" dirty="0" smtClean="0"/>
          </a:p>
          <a:p>
            <a:pPr lvl="0" algn="just"/>
            <a:endParaRPr lang="fr-FR" sz="2400" u="sng" dirty="0" smtClean="0"/>
          </a:p>
          <a:p>
            <a:pPr algn="just"/>
            <a:r>
              <a:rPr lang="fr-FR" sz="2400" u="sng" dirty="0"/>
              <a:t>La seconde étape </a:t>
            </a:r>
            <a:r>
              <a:rPr lang="fr-FR" sz="2400" b="0" dirty="0"/>
              <a:t>de cette évolution a consisté en la réalisation de la migration des applications du Registre national vers le monde relationnel et du basculement de la production sur des bases de données relationnelles en remplacement des bases de données de type </a:t>
            </a:r>
            <a:r>
              <a:rPr lang="fr-FR" sz="2400" b="0" dirty="0" err="1"/>
              <a:t>Codasyl</a:t>
            </a:r>
            <a:r>
              <a:rPr lang="fr-FR" sz="2400" b="0" dirty="0"/>
              <a:t> (IDS II de la firme Bull). Cette étape s’est terminée en février 2014.</a:t>
            </a:r>
            <a:endParaRPr lang="en-US" sz="2400" b="0" dirty="0"/>
          </a:p>
        </p:txBody>
      </p:sp>
    </p:spTree>
    <p:extLst>
      <p:ext uri="{BB962C8B-B14F-4D97-AF65-F5344CB8AC3E}">
        <p14:creationId xmlns:p14="http://schemas.microsoft.com/office/powerpoint/2010/main" val="425643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r>
              <a:rPr lang="nl-BE" smtClean="0"/>
              <a:t>21 octobre 2015</a:t>
            </a:r>
            <a:endParaRPr lang="nl-NL" dirty="0" smtClean="0"/>
          </a:p>
        </p:txBody>
      </p:sp>
      <p:sp>
        <p:nvSpPr>
          <p:cNvPr id="4099" name="Rectangle 2"/>
          <p:cNvSpPr>
            <a:spLocks noGrp="1" noChangeArrowheads="1"/>
          </p:cNvSpPr>
          <p:nvPr>
            <p:ph type="title"/>
          </p:nvPr>
        </p:nvSpPr>
        <p:spPr>
          <a:xfrm>
            <a:off x="306000" y="75600"/>
            <a:ext cx="8460000" cy="532800"/>
          </a:xfrm>
        </p:spPr>
        <p:txBody>
          <a:bodyPr/>
          <a:lstStyle/>
          <a:p>
            <a:pPr eaLnBrk="1" hangingPunct="1"/>
            <a:r>
              <a:rPr lang="fr-FR" sz="3200" dirty="0">
                <a:solidFill>
                  <a:srgbClr val="003399"/>
                </a:solidFill>
              </a:rPr>
              <a:t>Les prochaines </a:t>
            </a:r>
            <a:r>
              <a:rPr lang="fr-FR" sz="3200" dirty="0" smtClean="0">
                <a:solidFill>
                  <a:srgbClr val="003399"/>
                </a:solidFill>
              </a:rPr>
              <a:t>étapes</a:t>
            </a:r>
            <a:endParaRPr lang="en-US" sz="3200" dirty="0" smtClean="0">
              <a:solidFill>
                <a:srgbClr val="003399"/>
              </a:solidFill>
              <a:latin typeface="Arial" charset="0"/>
            </a:endParaRPr>
          </a:p>
        </p:txBody>
      </p:sp>
      <p:sp>
        <p:nvSpPr>
          <p:cNvPr id="4100" name="Rectangle 3"/>
          <p:cNvSpPr>
            <a:spLocks noGrp="1" noChangeArrowheads="1"/>
          </p:cNvSpPr>
          <p:nvPr>
            <p:ph type="body" idx="1"/>
          </p:nvPr>
        </p:nvSpPr>
        <p:spPr>
          <a:xfrm>
            <a:off x="230400" y="609600"/>
            <a:ext cx="8686800" cy="6248400"/>
          </a:xfrm>
          <a:solidFill>
            <a:schemeClr val="bg1">
              <a:lumMod val="95000"/>
            </a:schemeClr>
          </a:solidFill>
        </p:spPr>
        <p:txBody>
          <a:bodyPr/>
          <a:lstStyle/>
          <a:p>
            <a:pPr lvl="0"/>
            <a:endParaRPr lang="fr-FR" sz="2000" b="0" dirty="0" smtClean="0"/>
          </a:p>
          <a:p>
            <a:pPr lvl="0"/>
            <a:r>
              <a:rPr lang="fr-FR" sz="2400" b="0" dirty="0" smtClean="0"/>
              <a:t>Le </a:t>
            </a:r>
            <a:r>
              <a:rPr lang="fr-FR" sz="2400" u="sng" dirty="0"/>
              <a:t>remplacement du système central actuel</a:t>
            </a:r>
            <a:r>
              <a:rPr lang="fr-FR" sz="2400" b="0" dirty="0"/>
              <a:t> fonctionnant actuellement sur un système d’exploitation « propriétaire », en l’occurrence le GCOS8 de la firme Bull (Atos)</a:t>
            </a:r>
            <a:r>
              <a:rPr lang="fr-FR" sz="2400" b="0" dirty="0" smtClean="0"/>
              <a:t>.</a:t>
            </a:r>
            <a:r>
              <a:rPr lang="fr-FR" sz="2000" dirty="0"/>
              <a:t> </a:t>
            </a:r>
            <a:endParaRPr lang="fr-FR" sz="2000" dirty="0" smtClean="0"/>
          </a:p>
          <a:p>
            <a:pPr marL="0" lvl="0" indent="0">
              <a:buNone/>
            </a:pPr>
            <a:endParaRPr lang="nl-BE" sz="2000" dirty="0"/>
          </a:p>
          <a:p>
            <a:pPr marL="604837" lvl="2" indent="-285750">
              <a:buFont typeface="Arial" panose="020B0604020202020204" pitchFamily="34" charset="0"/>
              <a:buChar char="-"/>
            </a:pPr>
            <a:r>
              <a:rPr lang="fr-FR" sz="2000" b="0" dirty="0" smtClean="0"/>
              <a:t>Etant </a:t>
            </a:r>
            <a:r>
              <a:rPr lang="fr-FR" sz="2000" b="0" dirty="0"/>
              <a:t>donné que le contrat actuel arrive à échéance ce 31 décembre </a:t>
            </a:r>
            <a:r>
              <a:rPr lang="fr-FR" sz="2000" b="0" dirty="0" smtClean="0"/>
              <a:t>2015, une prolongation </a:t>
            </a:r>
            <a:r>
              <a:rPr lang="fr-FR" sz="2000" b="0" dirty="0"/>
              <a:t>est inévitable afin de préparer un nouveau cahier des charges </a:t>
            </a:r>
            <a:r>
              <a:rPr lang="fr-FR" sz="2000" b="0" dirty="0" smtClean="0"/>
              <a:t>qui tiendrait compte </a:t>
            </a:r>
            <a:r>
              <a:rPr lang="fr-FR" sz="2000" b="0" dirty="0"/>
              <a:t>de l’examen des possibilités de </a:t>
            </a:r>
            <a:r>
              <a:rPr lang="fr-FR" sz="2000" b="0" dirty="0" smtClean="0"/>
              <a:t>synergies.</a:t>
            </a:r>
          </a:p>
          <a:p>
            <a:pPr marL="319087" lvl="2" indent="0">
              <a:buNone/>
            </a:pPr>
            <a:endParaRPr lang="fr-FR" sz="1800" b="0" dirty="0" smtClean="0"/>
          </a:p>
          <a:p>
            <a:r>
              <a:rPr lang="fr-FR" sz="2400" u="sng" dirty="0" smtClean="0"/>
              <a:t>L’analyse </a:t>
            </a:r>
            <a:r>
              <a:rPr lang="fr-FR" sz="2400" u="sng" dirty="0"/>
              <a:t>et la réécriture éventuelle des applications Cobol</a:t>
            </a:r>
            <a:r>
              <a:rPr lang="fr-FR" sz="2400" dirty="0"/>
              <a:t> </a:t>
            </a:r>
            <a:r>
              <a:rPr lang="fr-FR" sz="2400" b="0" dirty="0"/>
              <a:t>pour tenir compte de la solution informatique ouverte qui sera </a:t>
            </a:r>
            <a:r>
              <a:rPr lang="fr-FR" sz="2400" b="0" dirty="0" smtClean="0"/>
              <a:t>implémentée.</a:t>
            </a:r>
            <a:endParaRPr lang="en-US" sz="2400" b="0" dirty="0" smtClean="0"/>
          </a:p>
        </p:txBody>
      </p:sp>
    </p:spTree>
    <p:extLst>
      <p:ext uri="{BB962C8B-B14F-4D97-AF65-F5344CB8AC3E}">
        <p14:creationId xmlns:p14="http://schemas.microsoft.com/office/powerpoint/2010/main" val="2232122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r>
              <a:rPr lang="nl-BE" smtClean="0"/>
              <a:t>21 octobre 2015</a:t>
            </a:r>
            <a:endParaRPr lang="nl-NL" dirty="0" smtClean="0"/>
          </a:p>
        </p:txBody>
      </p:sp>
      <p:sp>
        <p:nvSpPr>
          <p:cNvPr id="4099" name="Rectangle 2"/>
          <p:cNvSpPr>
            <a:spLocks noGrp="1" noChangeArrowheads="1"/>
          </p:cNvSpPr>
          <p:nvPr>
            <p:ph type="title"/>
          </p:nvPr>
        </p:nvSpPr>
        <p:spPr>
          <a:xfrm>
            <a:off x="306000" y="75600"/>
            <a:ext cx="8460000" cy="532800"/>
          </a:xfrm>
        </p:spPr>
        <p:txBody>
          <a:bodyPr/>
          <a:lstStyle/>
          <a:p>
            <a:pPr eaLnBrk="1" hangingPunct="1"/>
            <a:r>
              <a:rPr lang="fr-FR" sz="2400" dirty="0" smtClean="0">
                <a:solidFill>
                  <a:srgbClr val="003399"/>
                </a:solidFill>
              </a:rPr>
              <a:t>L’architecture générale</a:t>
            </a:r>
            <a:endParaRPr lang="en-US" sz="2400" dirty="0" smtClean="0">
              <a:solidFill>
                <a:srgbClr val="003399"/>
              </a:solidFill>
              <a:latin typeface="Arial" charset="0"/>
            </a:endParaRPr>
          </a:p>
        </p:txBody>
      </p:sp>
      <p:pic>
        <p:nvPicPr>
          <p:cNvPr id="6" name="Image 5" descr="20130902 1 Infrastructure Registre National 2016"/>
          <p:cNvPicPr/>
          <p:nvPr/>
        </p:nvPicPr>
        <p:blipFill rotWithShape="1">
          <a:blip r:embed="rId3">
            <a:extLst>
              <a:ext uri="{28A0092B-C50C-407E-A947-70E740481C1C}">
                <a14:useLocalDpi xmlns:a14="http://schemas.microsoft.com/office/drawing/2010/main" val="0"/>
              </a:ext>
            </a:extLst>
          </a:blip>
          <a:srcRect t="6805"/>
          <a:stretch/>
        </p:blipFill>
        <p:spPr bwMode="auto">
          <a:xfrm>
            <a:off x="762000" y="533400"/>
            <a:ext cx="7696200" cy="6324600"/>
          </a:xfrm>
          <a:prstGeom prst="rect">
            <a:avLst/>
          </a:prstGeom>
          <a:noFill/>
          <a:ln>
            <a:noFill/>
          </a:ln>
        </p:spPr>
      </p:pic>
    </p:spTree>
    <p:extLst>
      <p:ext uri="{BB962C8B-B14F-4D97-AF65-F5344CB8AC3E}">
        <p14:creationId xmlns:p14="http://schemas.microsoft.com/office/powerpoint/2010/main" val="2823812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r>
              <a:rPr lang="nl-BE" smtClean="0"/>
              <a:t>21 octobre 2015</a:t>
            </a:r>
            <a:endParaRPr lang="nl-NL" dirty="0" smtClean="0"/>
          </a:p>
        </p:txBody>
      </p:sp>
      <p:sp>
        <p:nvSpPr>
          <p:cNvPr id="4099" name="Rectangle 2"/>
          <p:cNvSpPr>
            <a:spLocks noGrp="1" noChangeArrowheads="1"/>
          </p:cNvSpPr>
          <p:nvPr>
            <p:ph type="title"/>
          </p:nvPr>
        </p:nvSpPr>
        <p:spPr>
          <a:xfrm>
            <a:off x="306000" y="75600"/>
            <a:ext cx="8460000" cy="381600"/>
          </a:xfrm>
        </p:spPr>
        <p:txBody>
          <a:bodyPr/>
          <a:lstStyle/>
          <a:p>
            <a:pPr eaLnBrk="1" hangingPunct="1"/>
            <a:r>
              <a:rPr lang="fr-FR" sz="3200" dirty="0">
                <a:solidFill>
                  <a:srgbClr val="003399"/>
                </a:solidFill>
              </a:rPr>
              <a:t>Les </a:t>
            </a:r>
            <a:r>
              <a:rPr lang="fr-FR" sz="3200" dirty="0" smtClean="0">
                <a:solidFill>
                  <a:srgbClr val="003399"/>
                </a:solidFill>
              </a:rPr>
              <a:t>scénarios de prolongation (1)</a:t>
            </a:r>
            <a:endParaRPr lang="en-US" sz="3200" dirty="0" smtClean="0">
              <a:solidFill>
                <a:srgbClr val="003399"/>
              </a:solidFill>
              <a:latin typeface="Arial" charset="0"/>
            </a:endParaRPr>
          </a:p>
        </p:txBody>
      </p:sp>
      <p:sp>
        <p:nvSpPr>
          <p:cNvPr id="4100" name="Rectangle 3"/>
          <p:cNvSpPr>
            <a:spLocks noGrp="1" noChangeArrowheads="1"/>
          </p:cNvSpPr>
          <p:nvPr>
            <p:ph type="body" idx="1"/>
          </p:nvPr>
        </p:nvSpPr>
        <p:spPr>
          <a:xfrm>
            <a:off x="230400" y="532800"/>
            <a:ext cx="8686800" cy="6325200"/>
          </a:xfrm>
          <a:solidFill>
            <a:schemeClr val="bg1">
              <a:lumMod val="95000"/>
            </a:schemeClr>
          </a:solidFill>
        </p:spPr>
        <p:txBody>
          <a:bodyPr/>
          <a:lstStyle/>
          <a:p>
            <a:pPr lvl="0" algn="just">
              <a:lnSpc>
                <a:spcPct val="100000"/>
              </a:lnSpc>
            </a:pPr>
            <a:endParaRPr lang="fr-FR" sz="2400" dirty="0" smtClean="0"/>
          </a:p>
          <a:p>
            <a:pPr lvl="0" algn="just">
              <a:lnSpc>
                <a:spcPct val="100000"/>
              </a:lnSpc>
            </a:pPr>
            <a:r>
              <a:rPr lang="fr-FR" sz="2400" dirty="0" smtClean="0"/>
              <a:t>Une </a:t>
            </a:r>
            <a:r>
              <a:rPr lang="fr-FR" sz="2400" dirty="0"/>
              <a:t>prolongation de 3 ans « sans migration » </a:t>
            </a:r>
            <a:r>
              <a:rPr lang="fr-FR" sz="2400" b="0" dirty="0"/>
              <a:t>avec conservation du système « mainframe GCOS8 ». Les coûts de fonctionnement diminueraient grâce aux gains obtenus par la mise en œuvre des bases de données relationnelles</a:t>
            </a:r>
            <a:r>
              <a:rPr lang="fr-FR" sz="2400" b="0" dirty="0" smtClean="0"/>
              <a:t>.</a:t>
            </a:r>
            <a:r>
              <a:rPr lang="fr-FR" sz="2400" dirty="0"/>
              <a:t> </a:t>
            </a:r>
            <a:endParaRPr lang="fr-FR" sz="2400" dirty="0" smtClean="0"/>
          </a:p>
          <a:p>
            <a:pPr lvl="0" algn="just">
              <a:lnSpc>
                <a:spcPct val="100000"/>
              </a:lnSpc>
            </a:pPr>
            <a:endParaRPr lang="nl-BE" sz="1800" dirty="0"/>
          </a:p>
          <a:p>
            <a:pPr algn="just">
              <a:lnSpc>
                <a:spcPct val="100000"/>
              </a:lnSpc>
            </a:pPr>
            <a:r>
              <a:rPr lang="fr-FR" sz="2400" dirty="0"/>
              <a:t>Une prolongation de 4 ans « avec migration » </a:t>
            </a:r>
            <a:r>
              <a:rPr lang="fr-FR" sz="2400" b="0" dirty="0"/>
              <a:t>et donc le remplacement du système « mainframe GCOS8 » par un système ouvert et « open source ». Les coûts de fonctionnement se maintiendraient au niveau actuel. Le nouveau système informatique, totalement ouvert, sera déployé en production en décembre 2017</a:t>
            </a:r>
            <a:r>
              <a:rPr lang="fr-FR" sz="2400" b="0" dirty="0" smtClean="0"/>
              <a:t>.</a:t>
            </a:r>
          </a:p>
          <a:p>
            <a:pPr algn="just">
              <a:lnSpc>
                <a:spcPct val="100000"/>
              </a:lnSpc>
            </a:pPr>
            <a:endParaRPr lang="fr-FR" sz="2000" b="0" dirty="0" smtClean="0"/>
          </a:p>
          <a:p>
            <a:endParaRPr lang="en-US" sz="1400" b="0" dirty="0"/>
          </a:p>
        </p:txBody>
      </p:sp>
    </p:spTree>
    <p:extLst>
      <p:ext uri="{BB962C8B-B14F-4D97-AF65-F5344CB8AC3E}">
        <p14:creationId xmlns:p14="http://schemas.microsoft.com/office/powerpoint/2010/main" val="3021501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r>
              <a:rPr lang="nl-BE" smtClean="0"/>
              <a:t>21 octobre 2015</a:t>
            </a:r>
            <a:endParaRPr lang="nl-NL" dirty="0" smtClean="0"/>
          </a:p>
        </p:txBody>
      </p:sp>
      <p:sp>
        <p:nvSpPr>
          <p:cNvPr id="4099" name="Rectangle 2"/>
          <p:cNvSpPr>
            <a:spLocks noGrp="1" noChangeArrowheads="1"/>
          </p:cNvSpPr>
          <p:nvPr>
            <p:ph type="title"/>
          </p:nvPr>
        </p:nvSpPr>
        <p:spPr>
          <a:xfrm>
            <a:off x="306000" y="75600"/>
            <a:ext cx="8460000" cy="381600"/>
          </a:xfrm>
        </p:spPr>
        <p:txBody>
          <a:bodyPr/>
          <a:lstStyle/>
          <a:p>
            <a:pPr eaLnBrk="1" hangingPunct="1"/>
            <a:r>
              <a:rPr lang="fr-FR" sz="3200" dirty="0">
                <a:solidFill>
                  <a:srgbClr val="003399"/>
                </a:solidFill>
              </a:rPr>
              <a:t>Les </a:t>
            </a:r>
            <a:r>
              <a:rPr lang="fr-FR" sz="3200" dirty="0" smtClean="0">
                <a:solidFill>
                  <a:srgbClr val="003399"/>
                </a:solidFill>
              </a:rPr>
              <a:t>scénarios de prolongation (2)</a:t>
            </a:r>
            <a:endParaRPr lang="en-US" sz="3200" dirty="0" smtClean="0">
              <a:solidFill>
                <a:srgbClr val="003399"/>
              </a:solidFill>
              <a:latin typeface="Arial" charset="0"/>
            </a:endParaRPr>
          </a:p>
        </p:txBody>
      </p:sp>
      <p:sp>
        <p:nvSpPr>
          <p:cNvPr id="4100" name="Rectangle 3"/>
          <p:cNvSpPr>
            <a:spLocks noGrp="1" noChangeArrowheads="1"/>
          </p:cNvSpPr>
          <p:nvPr>
            <p:ph type="body" idx="1"/>
          </p:nvPr>
        </p:nvSpPr>
        <p:spPr>
          <a:xfrm>
            <a:off x="228600" y="533400"/>
            <a:ext cx="8686800" cy="6324600"/>
          </a:xfrm>
          <a:solidFill>
            <a:schemeClr val="bg1">
              <a:lumMod val="95000"/>
            </a:schemeClr>
          </a:solidFill>
        </p:spPr>
        <p:txBody>
          <a:bodyPr/>
          <a:lstStyle/>
          <a:p>
            <a:pPr lvl="0" algn="just">
              <a:lnSpc>
                <a:spcPct val="100000"/>
              </a:lnSpc>
            </a:pPr>
            <a:endParaRPr lang="fr-FR" sz="2400" dirty="0" smtClean="0"/>
          </a:p>
          <a:p>
            <a:pPr algn="just"/>
            <a:r>
              <a:rPr lang="fr-FR" sz="2400" dirty="0"/>
              <a:t>Etude d’IBM</a:t>
            </a:r>
            <a:r>
              <a:rPr lang="fr-FR" sz="2400" b="0" dirty="0"/>
              <a:t>: Analyse de différents scénarios et de synergies possibles</a:t>
            </a:r>
          </a:p>
          <a:p>
            <a:pPr algn="just"/>
            <a:endParaRPr lang="fr-FR" sz="2400" b="0" dirty="0"/>
          </a:p>
          <a:p>
            <a:pPr lvl="2" algn="just">
              <a:buFont typeface="Arial" panose="020B0604020202020204" pitchFamily="34" charset="0"/>
              <a:buChar char="-"/>
            </a:pPr>
            <a:r>
              <a:rPr lang="fr-BE" sz="2000" dirty="0"/>
              <a:t>Recommandation : la prolongation de 4 ans du contrat existant, avec migration vers un environnement ouvert et abandon du mainframe propriétaire (GCOS8) et à coût constant  incluant une préparation dans les délais pour une conversion vers Java à l’aide d’un </a:t>
            </a:r>
            <a:r>
              <a:rPr lang="fr-BE" sz="2000" dirty="0" err="1"/>
              <a:t>précompilateur</a:t>
            </a:r>
            <a:r>
              <a:rPr lang="fr-BE" sz="2000" dirty="0"/>
              <a:t>.</a:t>
            </a:r>
            <a:endParaRPr lang="fr-FR" sz="2000" dirty="0"/>
          </a:p>
          <a:p>
            <a:pPr algn="just">
              <a:lnSpc>
                <a:spcPct val="100000"/>
              </a:lnSpc>
            </a:pPr>
            <a:endParaRPr lang="fr-FR" sz="2000" b="0" dirty="0" smtClean="0"/>
          </a:p>
          <a:p>
            <a:endParaRPr lang="en-US" sz="1400" b="0" dirty="0"/>
          </a:p>
        </p:txBody>
      </p:sp>
    </p:spTree>
    <p:extLst>
      <p:ext uri="{BB962C8B-B14F-4D97-AF65-F5344CB8AC3E}">
        <p14:creationId xmlns:p14="http://schemas.microsoft.com/office/powerpoint/2010/main" val="1254165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r>
              <a:rPr lang="nl-BE" smtClean="0"/>
              <a:t>21 octobre 2015</a:t>
            </a:r>
            <a:endParaRPr lang="nl-NL" dirty="0" smtClean="0"/>
          </a:p>
        </p:txBody>
      </p:sp>
      <p:sp>
        <p:nvSpPr>
          <p:cNvPr id="4099" name="Rectangle 2"/>
          <p:cNvSpPr>
            <a:spLocks noGrp="1" noChangeArrowheads="1"/>
          </p:cNvSpPr>
          <p:nvPr>
            <p:ph type="title"/>
          </p:nvPr>
        </p:nvSpPr>
        <p:spPr>
          <a:xfrm>
            <a:off x="306000" y="75600"/>
            <a:ext cx="8460000" cy="532800"/>
          </a:xfrm>
        </p:spPr>
        <p:txBody>
          <a:bodyPr/>
          <a:lstStyle/>
          <a:p>
            <a:pPr eaLnBrk="1" hangingPunct="1"/>
            <a:r>
              <a:rPr lang="fr-FR" sz="3200" dirty="0">
                <a:solidFill>
                  <a:srgbClr val="003399"/>
                </a:solidFill>
              </a:rPr>
              <a:t>Les </a:t>
            </a:r>
            <a:r>
              <a:rPr lang="fr-FR" sz="3200" dirty="0" smtClean="0">
                <a:solidFill>
                  <a:srgbClr val="003399"/>
                </a:solidFill>
              </a:rPr>
              <a:t>standards stratégiques RRN</a:t>
            </a:r>
            <a:endParaRPr lang="en-US" sz="3200" dirty="0" smtClean="0">
              <a:solidFill>
                <a:srgbClr val="003399"/>
              </a:solidFill>
              <a:latin typeface="Arial" charset="0"/>
            </a:endParaRPr>
          </a:p>
        </p:txBody>
      </p:sp>
      <p:sp>
        <p:nvSpPr>
          <p:cNvPr id="4100" name="Rectangle 3"/>
          <p:cNvSpPr>
            <a:spLocks noGrp="1" noChangeArrowheads="1"/>
          </p:cNvSpPr>
          <p:nvPr>
            <p:ph type="body" idx="1"/>
          </p:nvPr>
        </p:nvSpPr>
        <p:spPr>
          <a:xfrm>
            <a:off x="230400" y="532800"/>
            <a:ext cx="8686800" cy="6325200"/>
          </a:xfrm>
          <a:solidFill>
            <a:schemeClr val="bg1">
              <a:lumMod val="95000"/>
            </a:schemeClr>
          </a:solidFill>
        </p:spPr>
        <p:txBody>
          <a:bodyPr/>
          <a:lstStyle/>
          <a:p>
            <a:pPr lvl="0" algn="just"/>
            <a:endParaRPr lang="fr-BE" sz="2400" b="0" dirty="0" smtClean="0"/>
          </a:p>
          <a:p>
            <a:pPr lvl="0" algn="just"/>
            <a:r>
              <a:rPr lang="fr-BE" sz="2400" b="0" dirty="0" smtClean="0"/>
              <a:t>La </a:t>
            </a:r>
            <a:r>
              <a:rPr lang="fr-BE" sz="2400" b="0" dirty="0"/>
              <a:t>structure des bases de données reste </a:t>
            </a:r>
            <a:r>
              <a:rPr lang="fr-BE" sz="2400" b="0" dirty="0" smtClean="0"/>
              <a:t>inchangée;</a:t>
            </a:r>
            <a:r>
              <a:rPr lang="fr-FR" sz="2400" b="0" dirty="0"/>
              <a:t> </a:t>
            </a:r>
          </a:p>
          <a:p>
            <a:pPr lvl="0" algn="just"/>
            <a:endParaRPr lang="nl-BE" sz="2400" b="0" dirty="0"/>
          </a:p>
          <a:p>
            <a:pPr algn="just"/>
            <a:r>
              <a:rPr lang="fr-BE" sz="2400" b="0" dirty="0"/>
              <a:t>L</a:t>
            </a:r>
            <a:r>
              <a:rPr lang="fr-BE" sz="2400" b="0" dirty="0" smtClean="0"/>
              <a:t>’évolution </a:t>
            </a:r>
            <a:r>
              <a:rPr lang="fr-BE" sz="2400" b="0" dirty="0"/>
              <a:t>vers l’«open source» et les plates-formes standards virtualisées est un objectif dans chaque </a:t>
            </a:r>
            <a:r>
              <a:rPr lang="fr-BE" sz="2400" b="0" dirty="0" smtClean="0"/>
              <a:t>scénario;</a:t>
            </a:r>
          </a:p>
          <a:p>
            <a:pPr algn="just"/>
            <a:endParaRPr lang="fr-BE" sz="2400" b="0" dirty="0" smtClean="0"/>
          </a:p>
          <a:p>
            <a:pPr algn="just"/>
            <a:r>
              <a:rPr lang="fr-BE" sz="2400" b="0" dirty="0"/>
              <a:t>L</a:t>
            </a:r>
            <a:r>
              <a:rPr lang="fr-BE" sz="2400" b="0" dirty="0" smtClean="0"/>
              <a:t>es </a:t>
            </a:r>
            <a:r>
              <a:rPr lang="fr-BE" sz="2400" b="0" dirty="0"/>
              <a:t>exigences fonctionnelles et non fonctionnelles telles que la sécurité, les performances et l’intégrité des données restent </a:t>
            </a:r>
            <a:r>
              <a:rPr lang="fr-BE" sz="2400" b="0" dirty="0" smtClean="0"/>
              <a:t>respectées;</a:t>
            </a:r>
          </a:p>
          <a:p>
            <a:pPr algn="just"/>
            <a:endParaRPr lang="fr-BE" sz="2400" b="0" dirty="0" smtClean="0">
              <a:solidFill>
                <a:srgbClr val="003399"/>
              </a:solidFill>
            </a:endParaRPr>
          </a:p>
          <a:p>
            <a:pPr algn="just"/>
            <a:r>
              <a:rPr lang="fr-BE" sz="2400" b="0" dirty="0"/>
              <a:t>L</a:t>
            </a:r>
            <a:r>
              <a:rPr lang="fr-BE" sz="2400" b="0" dirty="0" smtClean="0"/>
              <a:t>e </a:t>
            </a:r>
            <a:r>
              <a:rPr lang="fr-BE" sz="2400" b="0" dirty="0"/>
              <a:t>contrôle final reste entre les mains du Registre national. Toutes les librairies restent entièrement sous la gestion du Registre national.</a:t>
            </a:r>
            <a:endParaRPr lang="en-US" sz="2400" b="0" dirty="0" smtClean="0"/>
          </a:p>
        </p:txBody>
      </p:sp>
    </p:spTree>
    <p:extLst>
      <p:ext uri="{BB962C8B-B14F-4D97-AF65-F5344CB8AC3E}">
        <p14:creationId xmlns:p14="http://schemas.microsoft.com/office/powerpoint/2010/main" val="2906133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r>
              <a:rPr lang="nl-BE" dirty="0" smtClean="0"/>
              <a:t>21 </a:t>
            </a:r>
            <a:r>
              <a:rPr lang="nl-BE" dirty="0" err="1" smtClean="0"/>
              <a:t>octobre</a:t>
            </a:r>
            <a:r>
              <a:rPr lang="nl-BE" dirty="0" smtClean="0"/>
              <a:t> 2015</a:t>
            </a:r>
            <a:endParaRPr lang="nl-NL" dirty="0" smtClean="0"/>
          </a:p>
        </p:txBody>
      </p:sp>
      <p:sp>
        <p:nvSpPr>
          <p:cNvPr id="4099" name="Rectangle 2"/>
          <p:cNvSpPr>
            <a:spLocks noGrp="1" noChangeArrowheads="1"/>
          </p:cNvSpPr>
          <p:nvPr>
            <p:ph type="title"/>
          </p:nvPr>
        </p:nvSpPr>
        <p:spPr>
          <a:xfrm>
            <a:off x="306000" y="75600"/>
            <a:ext cx="8460000" cy="532800"/>
          </a:xfrm>
        </p:spPr>
        <p:txBody>
          <a:bodyPr/>
          <a:lstStyle/>
          <a:p>
            <a:pPr eaLnBrk="1" hangingPunct="1"/>
            <a:r>
              <a:rPr lang="fr-FR" sz="3200" dirty="0" smtClean="0">
                <a:solidFill>
                  <a:srgbClr val="003399"/>
                </a:solidFill>
              </a:rPr>
              <a:t>Les principes de migration</a:t>
            </a:r>
            <a:endParaRPr lang="en-US" sz="3200" dirty="0" smtClean="0">
              <a:solidFill>
                <a:srgbClr val="003399"/>
              </a:solidFill>
              <a:latin typeface="Arial" charset="0"/>
            </a:endParaRPr>
          </a:p>
        </p:txBody>
      </p:sp>
      <p:sp>
        <p:nvSpPr>
          <p:cNvPr id="4100" name="Rectangle 3"/>
          <p:cNvSpPr>
            <a:spLocks noGrp="1" noChangeArrowheads="1"/>
          </p:cNvSpPr>
          <p:nvPr>
            <p:ph type="body" idx="1"/>
          </p:nvPr>
        </p:nvSpPr>
        <p:spPr>
          <a:xfrm>
            <a:off x="230400" y="532800"/>
            <a:ext cx="8686800" cy="6325200"/>
          </a:xfrm>
          <a:solidFill>
            <a:schemeClr val="bg1">
              <a:lumMod val="95000"/>
            </a:schemeClr>
          </a:solidFill>
        </p:spPr>
        <p:txBody>
          <a:bodyPr/>
          <a:lstStyle/>
          <a:p>
            <a:pPr lvl="0"/>
            <a:endParaRPr lang="fr-BE" sz="2400" b="0" dirty="0" smtClean="0"/>
          </a:p>
          <a:p>
            <a:pPr lvl="0"/>
            <a:r>
              <a:rPr lang="fr-BE" sz="2400" b="0" dirty="0" smtClean="0"/>
              <a:t>Pas </a:t>
            </a:r>
            <a:r>
              <a:rPr lang="fr-BE" sz="2400" b="0" dirty="0"/>
              <a:t>d’impact pour les utilisateurs finaux (clients) du Registre national </a:t>
            </a:r>
            <a:r>
              <a:rPr lang="fr-BE" sz="2400" b="0" dirty="0" smtClean="0"/>
              <a:t>;</a:t>
            </a:r>
            <a:r>
              <a:rPr lang="fr-FR" sz="2400" b="0" dirty="0"/>
              <a:t> </a:t>
            </a:r>
            <a:r>
              <a:rPr lang="fr-FR" sz="2400" b="0" dirty="0" smtClean="0"/>
              <a:t/>
            </a:r>
            <a:br>
              <a:rPr lang="fr-FR" sz="2400" b="0" dirty="0" smtClean="0"/>
            </a:br>
            <a:endParaRPr lang="nl-BE" sz="2400" b="0" dirty="0"/>
          </a:p>
          <a:p>
            <a:r>
              <a:rPr lang="fr-BE" sz="2400" b="0" dirty="0"/>
              <a:t>T</a:t>
            </a:r>
            <a:r>
              <a:rPr lang="fr-BE" sz="2400" b="0" dirty="0" smtClean="0"/>
              <a:t>echniques </a:t>
            </a:r>
            <a:r>
              <a:rPr lang="fr-BE" sz="2400" b="0" dirty="0"/>
              <a:t>de migration incrémentales évitant ainsi un </a:t>
            </a:r>
            <a:r>
              <a:rPr lang="fr-BE" sz="2400" b="0" dirty="0" smtClean="0"/>
              <a:t>big</a:t>
            </a:r>
            <a:r>
              <a:rPr lang="fr-BE" sz="2400" b="0" dirty="0"/>
              <a:t>-</a:t>
            </a:r>
            <a:r>
              <a:rPr lang="fr-BE" sz="2400" b="0" dirty="0" smtClean="0"/>
              <a:t>bang ;</a:t>
            </a:r>
            <a:br>
              <a:rPr lang="fr-BE" sz="2400" b="0" dirty="0" smtClean="0"/>
            </a:br>
            <a:endParaRPr lang="fr-BE" sz="2400" b="0" dirty="0" smtClean="0"/>
          </a:p>
          <a:p>
            <a:r>
              <a:rPr lang="fr-BE" sz="2400" b="0" dirty="0"/>
              <a:t>L</a:t>
            </a:r>
            <a:r>
              <a:rPr lang="fr-BE" sz="2400" b="0" dirty="0" smtClean="0"/>
              <a:t>a </a:t>
            </a:r>
            <a:r>
              <a:rPr lang="fr-BE" sz="2400" b="0" dirty="0"/>
              <a:t>migration doit comporter des tests exhaustifs afin d’obtenir un résultat opérationnel de qualité </a:t>
            </a:r>
            <a:r>
              <a:rPr lang="fr-BE" sz="2400" b="0" dirty="0" smtClean="0"/>
              <a:t>;</a:t>
            </a:r>
            <a:br>
              <a:rPr lang="fr-BE" sz="2400" b="0" dirty="0" smtClean="0"/>
            </a:br>
            <a:endParaRPr lang="fr-BE" sz="2400" b="0" dirty="0" smtClean="0"/>
          </a:p>
          <a:p>
            <a:r>
              <a:rPr lang="fr-BE" sz="2400" b="0" dirty="0"/>
              <a:t>L</a:t>
            </a:r>
            <a:r>
              <a:rPr lang="fr-BE" sz="2400" b="0" dirty="0" smtClean="0"/>
              <a:t>es </a:t>
            </a:r>
            <a:r>
              <a:rPr lang="fr-BE" sz="2400" b="0" dirty="0"/>
              <a:t>scénarii de migration doivent avoir un impact minimal sur l’environnement de l’application Belpic </a:t>
            </a:r>
            <a:r>
              <a:rPr lang="fr-BE" sz="2400" b="0" dirty="0" smtClean="0"/>
              <a:t>;</a:t>
            </a:r>
            <a:br>
              <a:rPr lang="fr-BE" sz="2400" b="0" dirty="0" smtClean="0"/>
            </a:br>
            <a:endParaRPr lang="fr-BE" sz="2400" b="0" dirty="0" smtClean="0"/>
          </a:p>
          <a:p>
            <a:r>
              <a:rPr lang="fr-BE" sz="2400" b="0" dirty="0"/>
              <a:t>L</a:t>
            </a:r>
            <a:r>
              <a:rPr lang="fr-BE" sz="2400" b="0" dirty="0" smtClean="0"/>
              <a:t>e </a:t>
            </a:r>
            <a:r>
              <a:rPr lang="fr-BE" sz="2400" b="0" dirty="0"/>
              <a:t>scénario de migration peut intégrer un fonctionnement concomitant de 2 technologies (mainframe et système ouvert).</a:t>
            </a:r>
            <a:endParaRPr lang="en-US" sz="2400" b="0" dirty="0" smtClean="0"/>
          </a:p>
        </p:txBody>
      </p:sp>
    </p:spTree>
    <p:extLst>
      <p:ext uri="{BB962C8B-B14F-4D97-AF65-F5344CB8AC3E}">
        <p14:creationId xmlns:p14="http://schemas.microsoft.com/office/powerpoint/2010/main" val="2459173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435607"/>
      </a:dk2>
      <a:lt2>
        <a:srgbClr val="8F001C"/>
      </a:lt2>
      <a:accent1>
        <a:srgbClr val="F0AC00"/>
      </a:accent1>
      <a:accent2>
        <a:srgbClr val="063869"/>
      </a:accent2>
      <a:accent3>
        <a:srgbClr val="FFFFFF"/>
      </a:accent3>
      <a:accent4>
        <a:srgbClr val="000000"/>
      </a:accent4>
      <a:accent5>
        <a:srgbClr val="F6D2AA"/>
      </a:accent5>
      <a:accent6>
        <a:srgbClr val="05325E"/>
      </a:accent6>
      <a:hlink>
        <a:srgbClr val="D47300"/>
      </a:hlink>
      <a:folHlink>
        <a:srgbClr val="157F7D"/>
      </a:folHlink>
    </a:clrScheme>
    <a:fontScheme name="Standaardontwerp">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435607"/>
        </a:dk2>
        <a:lt2>
          <a:srgbClr val="8F001C"/>
        </a:lt2>
        <a:accent1>
          <a:srgbClr val="F0AC00"/>
        </a:accent1>
        <a:accent2>
          <a:srgbClr val="063869"/>
        </a:accent2>
        <a:accent3>
          <a:srgbClr val="FFFFFF"/>
        </a:accent3>
        <a:accent4>
          <a:srgbClr val="000000"/>
        </a:accent4>
        <a:accent5>
          <a:srgbClr val="F6D2AA"/>
        </a:accent5>
        <a:accent6>
          <a:srgbClr val="05325E"/>
        </a:accent6>
        <a:hlink>
          <a:srgbClr val="D47300"/>
        </a:hlink>
        <a:folHlink>
          <a:srgbClr val="157F7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8387</TotalTime>
  <Words>333</Words>
  <Application>Microsoft Office PowerPoint</Application>
  <PresentationFormat>Affichage à l'écran (4:3)</PresentationFormat>
  <Paragraphs>84</Paragraphs>
  <Slides>11</Slides>
  <Notes>11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Standaardontwerp</vt:lpstr>
      <vt:lpstr>            Modernisation du Registre national  Remplacement du système central  Comité des utilisateurs      Eric Roelandt</vt:lpstr>
      <vt:lpstr>Historique de l’évolution de l’infrastructure informatique au RRN (1)</vt:lpstr>
      <vt:lpstr>Historique de l’évolution de l’infrastructure informatique au RRN (2)</vt:lpstr>
      <vt:lpstr>Les prochaines étapes</vt:lpstr>
      <vt:lpstr>L’architecture générale</vt:lpstr>
      <vt:lpstr>Les scénarios de prolongation (1)</vt:lpstr>
      <vt:lpstr>Les scénarios de prolongation (2)</vt:lpstr>
      <vt:lpstr>Les standards stratégiques RRN</vt:lpstr>
      <vt:lpstr>Les principes de migration</vt:lpstr>
      <vt:lpstr>Le calendrier des projets et les impacts pour les utilisateurs</vt:lpstr>
      <vt:lpstr>Présentation PowerPoint</vt:lpstr>
    </vt:vector>
  </TitlesOfParts>
  <Company>FOD Binnenlandse Zaken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Guillaume Hublau</dc:creator>
  <cp:lastModifiedBy>Administrateur</cp:lastModifiedBy>
  <cp:revision>304</cp:revision>
  <cp:lastPrinted>2015-10-07T15:45:21Z</cp:lastPrinted>
  <dcterms:created xsi:type="dcterms:W3CDTF">2007-07-02T10:03:53Z</dcterms:created>
  <dcterms:modified xsi:type="dcterms:W3CDTF">2015-10-20T14:58:58Z</dcterms:modified>
</cp:coreProperties>
</file>