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3" r:id="rId6"/>
    <p:sldId id="268" r:id="rId7"/>
    <p:sldId id="276" r:id="rId8"/>
    <p:sldId id="270" r:id="rId9"/>
    <p:sldId id="274" r:id="rId10"/>
    <p:sldId id="271" r:id="rId11"/>
    <p:sldId id="272" r:id="rId12"/>
  </p:sldIdLst>
  <p:sldSz cx="9144000" cy="6858000" type="screen4x3"/>
  <p:notesSz cx="6797675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45E"/>
    <a:srgbClr val="D2D2C6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24" autoAdjust="0"/>
  </p:normalViewPr>
  <p:slideViewPr>
    <p:cSldViewPr>
      <p:cViewPr>
        <p:scale>
          <a:sx n="63" d="100"/>
          <a:sy n="63" d="100"/>
        </p:scale>
        <p:origin x="-1512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30"/>
          <p:cNvSpPr>
            <a:spLocks noChangeArrowheads="1"/>
          </p:cNvSpPr>
          <p:nvPr/>
        </p:nvSpPr>
        <p:spPr bwMode="auto">
          <a:xfrm>
            <a:off x="533401" y="9366250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164" y="9366250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64" y="9366250"/>
            <a:ext cx="11445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000"/>
            </a:lvl1pPr>
          </a:lstStyle>
          <a:p>
            <a:pPr>
              <a:defRPr/>
            </a:pPr>
            <a:fld id="{C66ECF82-3476-49DE-9DB3-AFD41317AB9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1033"/>
          <p:cNvSpPr>
            <a:spLocks noChangeShapeType="1"/>
          </p:cNvSpPr>
          <p:nvPr/>
        </p:nvSpPr>
        <p:spPr bwMode="auto">
          <a:xfrm>
            <a:off x="541338" y="9312275"/>
            <a:ext cx="577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52975"/>
            <a:ext cx="49339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15988" y="9488488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681164" y="9488488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2338"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789489" y="9488488"/>
            <a:ext cx="1146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defTabSz="922338">
              <a:defRPr/>
            </a:pPr>
            <a:fld id="{BBBEAAA6-5A5E-4AA9-8094-49E97F1C1721}" type="slidenum">
              <a:rPr lang="nl-NL" sz="1000"/>
              <a:pPr algn="r" defTabSz="922338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912814" y="9432925"/>
            <a:ext cx="502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338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9709-B51A-4FEF-8B5D-AAD7947FCB6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244B-8791-4309-BF84-F8D76182D96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554912" cy="9747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19200" y="1876425"/>
            <a:ext cx="6781800" cy="41148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6C4C-49E5-4E6C-A853-FF6E42F1CCC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C536-33DD-40B8-A119-E7F9FC1256D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EF84-C9A2-4EC7-9409-2E84D234363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A4DA-9746-4E86-AE9A-B8CDA186953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3632-817E-4242-A988-959C14899EA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D3A3-5D1B-432A-886B-977810299A2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8087A-C8E9-48D4-9060-6D48C112154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C92-C946-42A1-9455-53158EB7742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D973-E837-474D-B176-816C8F96282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oktober 2015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81EFEF9F-D890-46E3-BF83-2CE9373F5DD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dirty="0" smtClean="0"/>
              <a:t>21 </a:t>
            </a:r>
            <a:r>
              <a:rPr lang="nl-BE" dirty="0" err="1" smtClean="0"/>
              <a:t>octobre</a:t>
            </a:r>
            <a:r>
              <a:rPr lang="nl-BE" dirty="0" smtClean="0"/>
              <a:t> 2015</a:t>
            </a:r>
            <a:endParaRPr lang="nl-NL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895600"/>
            <a:ext cx="7086600" cy="2667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fr-FR" sz="3600" dirty="0" err="1" smtClean="0">
                <a:solidFill>
                  <a:schemeClr val="accent2"/>
                </a:solidFill>
              </a:rPr>
              <a:t>BeSt</a:t>
            </a:r>
            <a:r>
              <a:rPr lang="fr-FR" sz="3600" dirty="0" smtClean="0">
                <a:solidFill>
                  <a:schemeClr val="accent2"/>
                </a:solidFill>
              </a:rPr>
              <a:t> </a:t>
            </a:r>
            <a:r>
              <a:rPr lang="fr-FR" sz="3600" dirty="0" err="1" smtClean="0">
                <a:solidFill>
                  <a:schemeClr val="accent2"/>
                </a:solidFill>
              </a:rPr>
              <a:t>Address</a:t>
            </a:r>
            <a:r>
              <a:rPr lang="fr-FR" sz="3600" dirty="0" smtClean="0">
                <a:solidFill>
                  <a:schemeClr val="accent2"/>
                </a:solidFill>
              </a:rPr>
              <a:t> et structure TI 020 </a:t>
            </a:r>
            <a:br>
              <a:rPr lang="fr-FR" sz="3600" dirty="0" smtClean="0">
                <a:solidFill>
                  <a:schemeClr val="accent2"/>
                </a:solidFill>
              </a:rPr>
            </a:br>
            <a:r>
              <a:rPr lang="fr-FR" sz="3600" dirty="0" smtClean="0">
                <a:solidFill>
                  <a:schemeClr val="accent2"/>
                </a:solidFill>
              </a:rPr>
              <a:t>au Registre national </a:t>
            </a:r>
            <a:br>
              <a:rPr lang="fr-FR" sz="3600" dirty="0" smtClean="0">
                <a:solidFill>
                  <a:schemeClr val="accent2"/>
                </a:solidFill>
              </a:rPr>
            </a:br>
            <a:r>
              <a:rPr lang="fr-FR" sz="2400" dirty="0" smtClean="0">
                <a:solidFill>
                  <a:schemeClr val="accent2"/>
                </a:solidFill>
              </a:rPr>
              <a:t/>
            </a:r>
            <a:br>
              <a:rPr lang="fr-FR" sz="2400" dirty="0" smtClean="0">
                <a:solidFill>
                  <a:schemeClr val="accent2"/>
                </a:solidFill>
              </a:rPr>
            </a:br>
            <a:r>
              <a:rPr lang="fr-FR" sz="2800" dirty="0" smtClean="0">
                <a:solidFill>
                  <a:schemeClr val="accent2"/>
                </a:solidFill>
              </a:rPr>
              <a:t>Comité des utilisateurs</a:t>
            </a:r>
            <a:r>
              <a:rPr lang="fr-FR" sz="2400" dirty="0" smtClean="0">
                <a:solidFill>
                  <a:srgbClr val="0070C0"/>
                </a:solidFill>
              </a:rPr>
              <a:t/>
            </a:r>
            <a:br>
              <a:rPr lang="fr-FR" sz="2400" dirty="0" smtClean="0">
                <a:solidFill>
                  <a:srgbClr val="0070C0"/>
                </a:solidFill>
              </a:rPr>
            </a:br>
            <a:r>
              <a:rPr lang="fr-FR" sz="1400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fr-FR" sz="1400" dirty="0" smtClean="0">
                <a:solidFill>
                  <a:srgbClr val="0070C0"/>
                </a:solidFill>
                <a:latin typeface="Arial" charset="0"/>
              </a:rPr>
            </a:br>
            <a:r>
              <a:rPr lang="fr-FR" sz="1400" dirty="0" smtClean="0">
                <a:solidFill>
                  <a:srgbClr val="0070C0"/>
                </a:solidFill>
                <a:latin typeface="Arial" charset="0"/>
              </a:rPr>
              <a:t>					</a:t>
            </a:r>
            <a:r>
              <a:rPr lang="nl-BE" sz="2800" dirty="0" smtClean="0">
                <a:solidFill>
                  <a:schemeClr val="accent2"/>
                </a:solidFill>
                <a:latin typeface="Arial" charset="0"/>
              </a:rPr>
              <a:t>Marc </a:t>
            </a:r>
            <a:r>
              <a:rPr lang="nl-BE" sz="2800" dirty="0">
                <a:solidFill>
                  <a:schemeClr val="accent2"/>
                </a:solidFill>
                <a:latin typeface="Arial" charset="0"/>
              </a:rPr>
              <a:t>Ruymen</a:t>
            </a:r>
            <a:endParaRPr lang="fr-FR" sz="2800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accent2"/>
                </a:solidFill>
              </a:rPr>
              <a:t>Structure TI 020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Points de départ</a:t>
            </a:r>
          </a:p>
          <a:p>
            <a:r>
              <a:rPr lang="fr-FR" sz="2400" b="0" dirty="0" smtClean="0"/>
              <a:t>La structure doit être dans la lignée du modèle d’adresse </a:t>
            </a:r>
          </a:p>
          <a:p>
            <a:r>
              <a:rPr lang="fr-FR" sz="2400" b="0" dirty="0" smtClean="0"/>
              <a:t>Limiter l’impact pour nos clients </a:t>
            </a:r>
          </a:p>
          <a:p>
            <a:r>
              <a:rPr lang="fr-FR" sz="2400" b="0" dirty="0" smtClean="0"/>
              <a:t>Offrir la garantie d’un enregistrement correct de personnes</a:t>
            </a:r>
          </a:p>
          <a:p>
            <a:r>
              <a:rPr lang="fr-FR" sz="2400" b="0" dirty="0" smtClean="0"/>
              <a:t>Pas de charge de travail plus élevée pour les communes </a:t>
            </a:r>
          </a:p>
          <a:p>
            <a:r>
              <a:rPr lang="fr-FR" sz="2400" b="0" dirty="0" smtClean="0"/>
              <a:t>Satisfaire aux préoccupations/besoins de partenaires qui utilisent des données à caractère personnel</a:t>
            </a:r>
          </a:p>
          <a:p>
            <a:pPr marL="0" indent="0">
              <a:buNone/>
            </a:pPr>
            <a:r>
              <a:rPr lang="fr-FR" b="0" dirty="0" smtClean="0"/>
              <a:t> </a:t>
            </a:r>
          </a:p>
          <a:p>
            <a:endParaRPr lang="fr-FR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</a:t>
            </a:r>
            <a:r>
              <a:rPr lang="nl-BE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 sz="3200" dirty="0" smtClean="0">
                <a:solidFill>
                  <a:schemeClr val="accent2"/>
                </a:solidFill>
              </a:rPr>
              <a:t>Structure TI 020 – Timing RN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Chronologie sous réserve</a:t>
            </a:r>
          </a:p>
          <a:p>
            <a:r>
              <a:rPr lang="fr-FR" sz="2400" b="0" dirty="0" smtClean="0"/>
              <a:t>Q1: établir à titre définitif la nouvelle structure et analyse de l’impact sur les processus existants</a:t>
            </a:r>
          </a:p>
          <a:p>
            <a:r>
              <a:rPr lang="fr-FR" sz="2400" b="0" dirty="0" smtClean="0"/>
              <a:t>Q2: réaliser des adaptations de sorte que d’ici la fin de la  Q2, les nouvelles structures soient disponibles dans l’environnement de test</a:t>
            </a:r>
          </a:p>
          <a:p>
            <a:r>
              <a:rPr lang="fr-FR" sz="2400" b="0" dirty="0" smtClean="0"/>
              <a:t>Q3 et Q4: adaptation des formats d’échange et mise à disposition de fichiers tests </a:t>
            </a:r>
          </a:p>
          <a:p>
            <a:r>
              <a:rPr lang="fr-FR" sz="2400" b="0" dirty="0" smtClean="0"/>
              <a:t>Q1 2017: en production</a:t>
            </a:r>
            <a:endParaRPr lang="fr-FR" sz="2400" b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nl-BE" dirty="0" err="1" smtClean="0"/>
              <a:t>octobre</a:t>
            </a:r>
            <a:r>
              <a:rPr lang="nl-BE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39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dirty="0" smtClean="0"/>
              <a:t>21 </a:t>
            </a:r>
            <a:r>
              <a:rPr lang="fr-FR" dirty="0" smtClean="0"/>
              <a:t>octobre</a:t>
            </a:r>
            <a:r>
              <a:rPr lang="nl-BE" dirty="0" smtClean="0"/>
              <a:t>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2400" dirty="0" err="1" smtClean="0">
                <a:solidFill>
                  <a:schemeClr val="accent2"/>
                </a:solidFill>
              </a:rPr>
              <a:t>BeSt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Address</a:t>
            </a:r>
            <a:r>
              <a:rPr lang="fr-FR" sz="2400" dirty="0" smtClean="0">
                <a:solidFill>
                  <a:schemeClr val="accent2"/>
                </a:solidFill>
              </a:rPr>
              <a:t> – Historique et évènements marquants</a:t>
            </a:r>
            <a:endParaRPr lang="en-US" sz="24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5715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sz="2400" b="0" dirty="0" smtClean="0"/>
              <a:t>Depuis le début de ce siècle, on tend vers un système national de codification des rues et adresses.</a:t>
            </a:r>
          </a:p>
          <a:p>
            <a:r>
              <a:rPr lang="fr-FR" sz="2400" b="0" dirty="0" smtClean="0"/>
              <a:t>Le projet a été initialement porté par l’administration de la documentation patrimoniale, l’IGN, </a:t>
            </a:r>
            <a:r>
              <a:rPr lang="fr-FR" sz="2400" b="0" dirty="0" err="1" smtClean="0"/>
              <a:t>Fedict</a:t>
            </a:r>
            <a:r>
              <a:rPr lang="fr-FR" sz="2400" b="0" dirty="0" smtClean="0"/>
              <a:t> et les Régions. </a:t>
            </a:r>
          </a:p>
          <a:p>
            <a:r>
              <a:rPr lang="fr-FR" sz="2400" b="0" dirty="0" smtClean="0"/>
              <a:t>INSPIRE – Directive 2007/2/CE du Parlement européen et du Conseil du 14/03/2007 établissant une infrastructure d'information géographique dans la Communauté européenne. Cette directive est entrée en vigueur le 15 mai 2007.</a:t>
            </a:r>
            <a:r>
              <a:rPr lang="fr-FR" sz="2400" dirty="0" smtClean="0"/>
              <a:t> </a:t>
            </a:r>
          </a:p>
          <a:p>
            <a:r>
              <a:rPr lang="fr-FR" sz="2400" b="0" dirty="0" smtClean="0"/>
              <a:t>Loi du 15/12/2011 transposant la directive – instauration d’une infrastructure d’information géographique dans la Communauté (INSPIRE) (M.B.: 9/01/2012)</a:t>
            </a:r>
            <a:endParaRPr lang="fr-F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41300"/>
            <a:ext cx="7889875" cy="974725"/>
          </a:xfrm>
        </p:spPr>
        <p:txBody>
          <a:bodyPr/>
          <a:lstStyle/>
          <a:p>
            <a:r>
              <a:rPr lang="fr-FR" sz="2800" dirty="0" err="1">
                <a:solidFill>
                  <a:schemeClr val="accent2"/>
                </a:solidFill>
              </a:rPr>
              <a:t>BeSt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dirty="0" err="1">
                <a:solidFill>
                  <a:schemeClr val="accent2"/>
                </a:solidFill>
              </a:rPr>
              <a:t>Address</a:t>
            </a:r>
            <a:r>
              <a:rPr lang="fr-FR" sz="2800" dirty="0">
                <a:solidFill>
                  <a:schemeClr val="accent2"/>
                </a:solidFill>
              </a:rPr>
              <a:t> – </a:t>
            </a:r>
            <a:r>
              <a:rPr lang="fr-FR" sz="2800" dirty="0" smtClean="0">
                <a:solidFill>
                  <a:schemeClr val="accent2"/>
                </a:solidFill>
              </a:rPr>
              <a:t>Historique et évènements marquants</a:t>
            </a:r>
            <a:endParaRPr lang="nl-BE" sz="28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b="0" dirty="0" smtClean="0"/>
              <a:t>Un accord de coopération a également été conclu entre les trois Régions et l’Etat fédéral pour la coordination d’une infrastructure d’information géographique.</a:t>
            </a:r>
          </a:p>
          <a:p>
            <a:pPr marL="0" indent="0">
              <a:buNone/>
            </a:pPr>
            <a:r>
              <a:rPr lang="fr-FR" sz="2400" b="0" dirty="0" smtClean="0"/>
              <a:t>Le but de cet accord est d’établir les règles générales de coordination entre les différentes Parties et de veiller à leur application, pour, d’une part, permettre le respect des obligations qui découlent de la directive INSPIRE, et, d’autre part, réaliser la contribution belge à l’instauration de  la structure d’information géographique européenne, ci-après dénommée ― INSPIRE‖.</a:t>
            </a:r>
            <a:endParaRPr lang="fr-FR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</a:t>
            </a:r>
            <a:r>
              <a:rPr lang="nl-BE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81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>
                <a:solidFill>
                  <a:schemeClr val="accent2"/>
                </a:solidFill>
              </a:rPr>
              <a:t>BeSt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dirty="0" err="1">
                <a:solidFill>
                  <a:schemeClr val="accent2"/>
                </a:solidFill>
              </a:rPr>
              <a:t>Address</a:t>
            </a:r>
            <a:r>
              <a:rPr lang="fr-FR" sz="2400" dirty="0">
                <a:solidFill>
                  <a:schemeClr val="accent2"/>
                </a:solidFill>
              </a:rPr>
              <a:t> – </a:t>
            </a:r>
            <a:r>
              <a:rPr lang="fr-FR" sz="2400" dirty="0" smtClean="0">
                <a:solidFill>
                  <a:schemeClr val="accent2"/>
                </a:solidFill>
              </a:rPr>
              <a:t>Historique et évènements marquants</a:t>
            </a:r>
            <a:endParaRPr lang="nl-BE" sz="24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86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b="0" dirty="0" smtClean="0"/>
              <a:t>Dans l’annexe à cet accord de coopération, les catégories thématiques d’informations géographiques ont été mentionnées, notamment: Adresses – Groupe de travail «</a:t>
            </a:r>
            <a:r>
              <a:rPr lang="fr-FR" sz="2400" b="0" dirty="0" err="1" smtClean="0"/>
              <a:t>BeSt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Address</a:t>
            </a:r>
            <a:r>
              <a:rPr lang="fr-FR" sz="2400" b="0" dirty="0" smtClean="0"/>
              <a:t>  » (Annexe I, thème 5)</a:t>
            </a:r>
          </a:p>
          <a:p>
            <a:pPr marL="0" indent="0">
              <a:buNone/>
            </a:pPr>
            <a:r>
              <a:rPr lang="fr-FR" sz="2400" b="0" dirty="0" smtClean="0"/>
              <a:t>Bâtiments – Groupe de travail «</a:t>
            </a:r>
            <a:r>
              <a:rPr lang="fr-FR" sz="2400" b="0" dirty="0" err="1" smtClean="0"/>
              <a:t>Buni</a:t>
            </a:r>
            <a:r>
              <a:rPr lang="fr-FR" sz="2400" b="0" dirty="0" smtClean="0"/>
              <a:t>» (bâtiments, Annexe III, thème 2)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24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solidFill>
                  <a:schemeClr val="accent2"/>
                </a:solidFill>
              </a:rPr>
              <a:t>BeSt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err="1">
                <a:solidFill>
                  <a:schemeClr val="accent2"/>
                </a:solidFill>
              </a:rPr>
              <a:t>Address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smtClean="0">
                <a:solidFill>
                  <a:schemeClr val="accent2"/>
                </a:solidFill>
              </a:rPr>
              <a:t>– Accord de coopération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5334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Approbation </a:t>
            </a:r>
          </a:p>
          <a:p>
            <a:r>
              <a:rPr lang="fr-FR" sz="2400" b="0" dirty="0" smtClean="0"/>
              <a:t>L’accord de coopération relatif à l’unification de la manière dont on se réfère aux adresses a été approuvé par le gouvernement fédéral le 17/07/2015.</a:t>
            </a:r>
          </a:p>
          <a:p>
            <a:r>
              <a:rPr lang="fr-FR" sz="2400" b="0" dirty="0" smtClean="0"/>
              <a:t>Ce projet d’accord de coopération est soumis au Comité de Concertation. Lors de la première réunion de ce comité (16/09/2015), ce point a été ajourné, on s’attend à ce que l’approbation suive lors de la réunion du 28/10/2015.</a:t>
            </a:r>
          </a:p>
          <a:p>
            <a:endParaRPr lang="fr-FR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046323" y="6543179"/>
            <a:ext cx="2161854" cy="30250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</a:t>
            </a:r>
            <a:r>
              <a:rPr lang="nl-BE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3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solidFill>
                  <a:schemeClr val="accent2"/>
                </a:solidFill>
              </a:rPr>
              <a:t>BeSt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err="1">
                <a:solidFill>
                  <a:schemeClr val="accent2"/>
                </a:solidFill>
              </a:rPr>
              <a:t>Address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smtClean="0">
                <a:solidFill>
                  <a:schemeClr val="accent2"/>
                </a:solidFill>
              </a:rPr>
              <a:t>– Accord de coopération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Composition du comité adresse</a:t>
            </a:r>
          </a:p>
          <a:p>
            <a:r>
              <a:rPr lang="fr-FR" sz="2400" b="0" dirty="0" smtClean="0"/>
              <a:t>Représentants de chacun des gestionnaires</a:t>
            </a:r>
          </a:p>
          <a:p>
            <a:r>
              <a:rPr lang="fr-FR" sz="2400" b="0" dirty="0" smtClean="0"/>
              <a:t>Représentants des communes flamandes, wallonnes, germanophones et bruxelloises </a:t>
            </a:r>
          </a:p>
          <a:p>
            <a:r>
              <a:rPr lang="fr-FR" sz="2400" b="0" dirty="0" smtClean="0"/>
              <a:t>Une délégation de maximum 6 personnes provenant des partenaires suivants: IGN, AGDP, RNN, Statistiques, BCE, Sécurité et Prévention, fournisseur d’un service postal universel   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</a:t>
            </a:r>
            <a:r>
              <a:rPr lang="nl-BE" dirty="0" smtClean="0"/>
              <a:t> 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66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solidFill>
                  <a:schemeClr val="accent2"/>
                </a:solidFill>
              </a:rPr>
              <a:t>BeSt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err="1">
                <a:solidFill>
                  <a:schemeClr val="accent2"/>
                </a:solidFill>
              </a:rPr>
              <a:t>Address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smtClean="0">
                <a:solidFill>
                  <a:schemeClr val="accent2"/>
                </a:solidFill>
              </a:rPr>
              <a:t>Accord de coopération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Dates importantes</a:t>
            </a:r>
          </a:p>
          <a:p>
            <a:r>
              <a:rPr lang="fr-FR" sz="2400" b="0" dirty="0" smtClean="0"/>
              <a:t>Les Régions s’engagent à créer un registre d’adresses d’ici le 1</a:t>
            </a:r>
            <a:r>
              <a:rPr lang="fr-FR" sz="2400" b="0" baseline="30000" dirty="0" smtClean="0"/>
              <a:t>er</a:t>
            </a:r>
            <a:r>
              <a:rPr lang="fr-FR" sz="2400" b="0" dirty="0" smtClean="0"/>
              <a:t> janvier 2017</a:t>
            </a:r>
          </a:p>
          <a:p>
            <a:pPr lvl="1"/>
            <a:r>
              <a:rPr lang="fr-FR" sz="2400" dirty="0" smtClean="0"/>
              <a:t>Flandre: CRAB (</a:t>
            </a:r>
            <a:r>
              <a:rPr lang="fr-FR" sz="2400" dirty="0" err="1" smtClean="0"/>
              <a:t>Centraal</a:t>
            </a:r>
            <a:r>
              <a:rPr lang="fr-FR" sz="2400" dirty="0" smtClean="0"/>
              <a:t> </a:t>
            </a:r>
            <a:r>
              <a:rPr lang="fr-FR" sz="2400" dirty="0" err="1" smtClean="0"/>
              <a:t>Referentie</a:t>
            </a:r>
            <a:r>
              <a:rPr lang="fr-FR" sz="2400" dirty="0" smtClean="0"/>
              <a:t> </a:t>
            </a:r>
            <a:r>
              <a:rPr lang="fr-FR" sz="2400" dirty="0" err="1" smtClean="0"/>
              <a:t>Adressenbestand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b="0" dirty="0" smtClean="0"/>
              <a:t>Wallonie: PICC (</a:t>
            </a:r>
            <a:r>
              <a:rPr lang="fr-FR" sz="2400" dirty="0" smtClean="0"/>
              <a:t>Projet Informatique de Cartographie Continue)</a:t>
            </a:r>
          </a:p>
          <a:p>
            <a:pPr lvl="1"/>
            <a:r>
              <a:rPr lang="fr-FR" sz="2400" dirty="0" smtClean="0"/>
              <a:t>Bruxelles: </a:t>
            </a:r>
            <a:r>
              <a:rPr lang="fr-FR" sz="2400" dirty="0" err="1" smtClean="0"/>
              <a:t>UrbIs</a:t>
            </a:r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b="0" dirty="0" smtClean="0"/>
              <a:t>A partir du 1/1/2018 au plus tard, les instances publiques acceptent et utilisent des références issues des registres d’adresses</a:t>
            </a:r>
            <a:endParaRPr lang="fr-FR" sz="2400" b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 2</a:t>
            </a:r>
            <a:r>
              <a:rPr lang="nl-BE" dirty="0" smtClean="0"/>
              <a:t>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9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solidFill>
                  <a:schemeClr val="accent2"/>
                </a:solidFill>
              </a:rPr>
              <a:t>BeSt</a:t>
            </a:r>
            <a:r>
              <a:rPr lang="fr-FR" sz="3200" dirty="0">
                <a:solidFill>
                  <a:schemeClr val="accent2"/>
                </a:solidFill>
              </a:rPr>
              <a:t> </a:t>
            </a:r>
            <a:r>
              <a:rPr lang="fr-FR" sz="3200" dirty="0" err="1">
                <a:solidFill>
                  <a:schemeClr val="accent2"/>
                </a:solidFill>
              </a:rPr>
              <a:t>Address</a:t>
            </a:r>
            <a:r>
              <a:rPr lang="fr-FR" sz="3200" dirty="0">
                <a:solidFill>
                  <a:schemeClr val="accent2"/>
                </a:solidFill>
              </a:rPr>
              <a:t> - </a:t>
            </a:r>
            <a:r>
              <a:rPr lang="fr-FR" sz="3200" dirty="0" smtClean="0">
                <a:solidFill>
                  <a:schemeClr val="accent2"/>
                </a:solidFill>
              </a:rPr>
              <a:t>actions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5715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sz="2400" b="0" dirty="0" smtClean="0"/>
              <a:t>Un comité d’adresse provisoire est déjà au travail et deux groupes de travail sont actifs: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 smtClean="0"/>
              <a:t> Attribution d’adresse</a:t>
            </a:r>
          </a:p>
          <a:p>
            <a:pPr marL="328613" lvl="1" indent="0">
              <a:buNone/>
            </a:pPr>
            <a:r>
              <a:rPr lang="fr-FR" sz="2400" dirty="0" smtClean="0"/>
              <a:t>	établir des règles et des bonnes pratiques en</a:t>
            </a:r>
            <a:br>
              <a:rPr lang="fr-FR" sz="2400" dirty="0" smtClean="0"/>
            </a:br>
            <a:r>
              <a:rPr lang="fr-FR" sz="2400" dirty="0" smtClean="0"/>
              <a:t>	matière d’attribution des noms de rue, numéros 	d’habitation, sous-adresses</a:t>
            </a:r>
          </a:p>
          <a:p>
            <a:pPr marL="328613" lvl="1" indent="0">
              <a:buNone/>
            </a:pPr>
            <a:r>
              <a:rPr lang="fr-FR" sz="2400" dirty="0" smtClean="0"/>
              <a:t>	transposer en un cadre réglementaire mais à 	cette fin, il y a d’abord lieu d’examiner ce qui 	figure dans les législations existantes aux 	différents niveaux en ce qui concerne les 	adresses et l’attribution d’adresse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 smtClean="0"/>
              <a:t> Modèle de données</a:t>
            </a:r>
          </a:p>
          <a:p>
            <a:pPr marL="328613" lvl="1" indent="0">
              <a:buNone/>
            </a:pPr>
            <a:endParaRPr lang="fr-FR" sz="2400" dirty="0" smtClean="0"/>
          </a:p>
          <a:p>
            <a:r>
              <a:rPr lang="fr-FR" sz="2400" b="0" dirty="0" smtClean="0"/>
              <a:t>Concertation au niveau fédéral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21 </a:t>
            </a:r>
            <a:r>
              <a:rPr lang="fr-FR" dirty="0" smtClean="0"/>
              <a:t>octobre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41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accent2"/>
                </a:solidFill>
              </a:rPr>
              <a:t>Modèle d’adresse</a:t>
            </a:r>
            <a:endParaRPr lang="fr-FR" sz="3200" dirty="0">
              <a:solidFill>
                <a:schemeClr val="accent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21 octobre 2015</a:t>
            </a:r>
            <a:endParaRPr lang="fr-FR" dirty="0"/>
          </a:p>
        </p:txBody>
      </p:sp>
      <p:pic>
        <p:nvPicPr>
          <p:cNvPr id="6" name="Pictur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447800"/>
            <a:ext cx="7772400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4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9086</TotalTime>
  <Words>627</Words>
  <Application>Microsoft Office PowerPoint</Application>
  <PresentationFormat>Affichage à l'écran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Standaardontwerp</vt:lpstr>
      <vt:lpstr>   BeSt Address et structure TI 020  au Registre national   Comité des utilisateurs       Marc Ruymen</vt:lpstr>
      <vt:lpstr>BeSt Address – Historique et évènements marquants</vt:lpstr>
      <vt:lpstr>BeSt Address – Historique et évènements marquants</vt:lpstr>
      <vt:lpstr>BeSt Address – Historique et évènements marquants</vt:lpstr>
      <vt:lpstr>BeSt Address – Accord de coopération</vt:lpstr>
      <vt:lpstr>BeSt Address – Accord de coopération</vt:lpstr>
      <vt:lpstr>BeSt Address Accord de coopération</vt:lpstr>
      <vt:lpstr>BeSt Address - actions</vt:lpstr>
      <vt:lpstr>Modèle d’adresse</vt:lpstr>
      <vt:lpstr>Structure TI 020</vt:lpstr>
      <vt:lpstr>Structure TI 020 – Timing RN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Guillaume Hublau</dc:creator>
  <cp:lastModifiedBy>RRN</cp:lastModifiedBy>
  <cp:revision>355</cp:revision>
  <cp:lastPrinted>2015-10-20T08:38:42Z</cp:lastPrinted>
  <dcterms:created xsi:type="dcterms:W3CDTF">2007-07-02T10:03:53Z</dcterms:created>
  <dcterms:modified xsi:type="dcterms:W3CDTF">2015-10-21T13:55:10Z</dcterms:modified>
</cp:coreProperties>
</file>