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66" r:id="rId4"/>
    <p:sldId id="269" r:id="rId5"/>
    <p:sldId id="272" r:id="rId6"/>
    <p:sldId id="283" r:id="rId7"/>
    <p:sldId id="270" r:id="rId8"/>
    <p:sldId id="284" r:id="rId9"/>
    <p:sldId id="285" r:id="rId10"/>
    <p:sldId id="281" r:id="rId11"/>
    <p:sldId id="286" r:id="rId12"/>
    <p:sldId id="287" r:id="rId13"/>
    <p:sldId id="278" r:id="rId14"/>
    <p:sldId id="258" r:id="rId15"/>
  </p:sldIdLst>
  <p:sldSz cx="9144000" cy="6858000" type="screen4x3"/>
  <p:notesSz cx="6797675" cy="9856788"/>
  <p:defaultTextStyle>
    <a:defPPr>
      <a:defRPr lang="nl-NL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 horzBarState="maximized">
    <p:restoredLeft sz="13721" autoAdjust="0"/>
    <p:restoredTop sz="94624" autoAdjust="0"/>
  </p:normalViewPr>
  <p:slideViewPr>
    <p:cSldViewPr>
      <p:cViewPr>
        <p:scale>
          <a:sx n="90" d="100"/>
          <a:sy n="90" d="100"/>
        </p:scale>
        <p:origin x="-1620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30" y="-96"/>
      </p:cViewPr>
      <p:guideLst>
        <p:guide orient="horz" pos="3105"/>
        <p:guide pos="214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681163" y="9299575"/>
            <a:ext cx="3475037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nl-NL" altLang="fr-FR"/>
              <a:t>Via Beeld &gt; </a:t>
            </a:r>
            <a:r>
              <a:rPr lang="nl-NL" altLang="fr-FR" err="1"/>
              <a:t>Koptekst</a:t>
            </a:r>
            <a:r>
              <a:rPr lang="nl-NL" altLang="fr-FR"/>
              <a:t> en voettekst kan je de voettekst ingeven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60963" y="9299575"/>
            <a:ext cx="1146175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40C3016A-ED6B-423F-8F1E-91BFA2A68E53}" type="slidenum">
              <a:rPr lang="nl-NL" altLang="fr-FR"/>
              <a:pPr>
                <a:defRPr/>
              </a:pPr>
              <a:t>‹nr.›</a:t>
            </a:fld>
            <a:endParaRPr lang="nl-NL" altLang="fr-FR"/>
          </a:p>
        </p:txBody>
      </p:sp>
      <p:sp>
        <p:nvSpPr>
          <p:cNvPr id="22533" name="Line 9"/>
          <p:cNvSpPr>
            <a:spLocks noChangeShapeType="1"/>
          </p:cNvSpPr>
          <p:nvPr/>
        </p:nvSpPr>
        <p:spPr bwMode="auto">
          <a:xfrm>
            <a:off x="541338" y="9247188"/>
            <a:ext cx="5772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7263" y="760413"/>
            <a:ext cx="4872037" cy="3654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719638"/>
            <a:ext cx="4933950" cy="441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fr-FR" noProof="0" smtClean="0"/>
              <a:t>Klik om de opmaakprofielen van de modeltekst te bewerken</a:t>
            </a:r>
          </a:p>
          <a:p>
            <a:pPr lvl="1"/>
            <a:r>
              <a:rPr lang="nl-NL" altLang="fr-FR" noProof="0" smtClean="0"/>
              <a:t>Tweede niveau</a:t>
            </a:r>
          </a:p>
          <a:p>
            <a:pPr lvl="2"/>
            <a:r>
              <a:rPr lang="nl-NL" altLang="fr-FR" noProof="0" smtClean="0"/>
              <a:t>Derde niveau</a:t>
            </a:r>
          </a:p>
          <a:p>
            <a:pPr lvl="3"/>
            <a:r>
              <a:rPr lang="nl-NL" altLang="fr-FR" noProof="0" smtClean="0"/>
              <a:t>Vierde niveau</a:t>
            </a:r>
          </a:p>
          <a:p>
            <a:pPr lvl="4"/>
            <a:r>
              <a:rPr lang="nl-NL" altLang="fr-FR" noProof="0" smtClean="0"/>
              <a:t>Vijfde niveau</a:t>
            </a:r>
          </a:p>
        </p:txBody>
      </p:sp>
      <p:sp>
        <p:nvSpPr>
          <p:cNvPr id="20484" name="Rectangle 1032"/>
          <p:cNvSpPr>
            <a:spLocks noChangeArrowheads="1"/>
          </p:cNvSpPr>
          <p:nvPr/>
        </p:nvSpPr>
        <p:spPr bwMode="auto">
          <a:xfrm>
            <a:off x="915988" y="9423400"/>
            <a:ext cx="1143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nl-NL" altLang="fr-FR" sz="1000" dirty="0" smtClean="0"/>
              <a:t>25 september 2005</a:t>
            </a:r>
          </a:p>
        </p:txBody>
      </p:sp>
      <p:sp>
        <p:nvSpPr>
          <p:cNvPr id="20485" name="Rectangle 1033"/>
          <p:cNvSpPr>
            <a:spLocks noChangeArrowheads="1"/>
          </p:cNvSpPr>
          <p:nvPr/>
        </p:nvSpPr>
        <p:spPr bwMode="auto">
          <a:xfrm>
            <a:off x="1681163" y="9423400"/>
            <a:ext cx="34750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nl-NL" altLang="fr-FR" sz="1000" dirty="0" smtClean="0"/>
              <a:t>Via Beeld &gt; Koptekst en voettekst kan je de voettekst ingeven</a:t>
            </a:r>
          </a:p>
        </p:txBody>
      </p:sp>
      <p:sp>
        <p:nvSpPr>
          <p:cNvPr id="20486" name="Rectangle 1034"/>
          <p:cNvSpPr>
            <a:spLocks noChangeArrowheads="1"/>
          </p:cNvSpPr>
          <p:nvPr/>
        </p:nvSpPr>
        <p:spPr bwMode="auto">
          <a:xfrm>
            <a:off x="4789488" y="9423400"/>
            <a:ext cx="11445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28ECA699-9D9B-4DDA-89EE-F2988F31C032}" type="slidenum">
              <a:rPr lang="nl-NL" altLang="fr-FR" sz="1000" smtClean="0"/>
              <a:pPr algn="r" eaLnBrk="1" hangingPunct="1">
                <a:defRPr/>
              </a:pPr>
              <a:t>‹nr.›</a:t>
            </a:fld>
            <a:endParaRPr lang="nl-NL" altLang="fr-FR" sz="1000" dirty="0" smtClean="0"/>
          </a:p>
        </p:txBody>
      </p:sp>
      <p:sp>
        <p:nvSpPr>
          <p:cNvPr id="12295" name="Line 1035"/>
          <p:cNvSpPr>
            <a:spLocks noChangeShapeType="1"/>
          </p:cNvSpPr>
          <p:nvPr/>
        </p:nvSpPr>
        <p:spPr bwMode="auto">
          <a:xfrm>
            <a:off x="912813" y="9366250"/>
            <a:ext cx="5026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BE" altLang="nl-B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BE" altLang="nl-B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nl-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nl-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rgbClr val="D2D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93750" y="2260600"/>
            <a:ext cx="1800225" cy="4318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nl-BE" altLang="fr-FR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0825" cy="14620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nl-BE" altLang="fr-FR" smtClean="0"/>
          </a:p>
        </p:txBody>
      </p:sp>
      <p:pic>
        <p:nvPicPr>
          <p:cNvPr id="6" name="Picture 12" descr="logo-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6725" y="6299200"/>
            <a:ext cx="2921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103 ibz-FRNL_POS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2188" y="420688"/>
            <a:ext cx="23780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793750" y="2692400"/>
            <a:ext cx="7626350" cy="3171825"/>
            <a:chOff x="500" y="1696"/>
            <a:chExt cx="4804" cy="1998"/>
          </a:xfrm>
        </p:grpSpPr>
        <p:sp>
          <p:nvSpPr>
            <p:cNvPr id="9" name="Rectangle 14"/>
            <p:cNvSpPr>
              <a:spLocks noChangeArrowheads="1"/>
            </p:cNvSpPr>
            <p:nvPr userDrawn="1"/>
          </p:nvSpPr>
          <p:spPr bwMode="auto">
            <a:xfrm>
              <a:off x="500" y="1696"/>
              <a:ext cx="4588" cy="216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nl-BE" altLang="fr-FR" smtClean="0"/>
            </a:p>
          </p:txBody>
        </p:sp>
        <p:sp>
          <p:nvSpPr>
            <p:cNvPr id="10" name="Rectangle 15"/>
            <p:cNvSpPr>
              <a:spLocks noChangeArrowheads="1"/>
            </p:cNvSpPr>
            <p:nvPr userDrawn="1"/>
          </p:nvSpPr>
          <p:spPr bwMode="auto">
            <a:xfrm>
              <a:off x="5088" y="1696"/>
              <a:ext cx="216" cy="1782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nl-BE" altLang="fr-FR" smtClean="0"/>
            </a:p>
          </p:txBody>
        </p:sp>
        <p:sp>
          <p:nvSpPr>
            <p:cNvPr id="11" name="Rectangle 18"/>
            <p:cNvSpPr>
              <a:spLocks noChangeArrowheads="1"/>
            </p:cNvSpPr>
            <p:nvPr userDrawn="1"/>
          </p:nvSpPr>
          <p:spPr bwMode="auto">
            <a:xfrm>
              <a:off x="716" y="3478"/>
              <a:ext cx="4588" cy="216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nl-BE" altLang="fr-FR" smtClean="0"/>
            </a:p>
          </p:txBody>
        </p:sp>
        <p:sp>
          <p:nvSpPr>
            <p:cNvPr id="12" name="Rectangle 19"/>
            <p:cNvSpPr>
              <a:spLocks noChangeArrowheads="1"/>
            </p:cNvSpPr>
            <p:nvPr userDrawn="1"/>
          </p:nvSpPr>
          <p:spPr bwMode="auto">
            <a:xfrm>
              <a:off x="500" y="1912"/>
              <a:ext cx="216" cy="1782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nl-BE" altLang="fr-FR" smtClean="0"/>
            </a:p>
          </p:txBody>
        </p:sp>
      </p:grp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38313" y="3702050"/>
            <a:ext cx="5727700" cy="990600"/>
          </a:xfrm>
        </p:spPr>
        <p:txBody>
          <a:bodyPr anchor="b"/>
          <a:lstStyle>
            <a:lvl1pPr marL="0" indent="0" algn="r">
              <a:lnSpc>
                <a:spcPts val="3500"/>
              </a:lnSpc>
              <a:buFontTx/>
              <a:buNone/>
              <a:defRPr sz="3100"/>
            </a:lvl1pPr>
          </a:lstStyle>
          <a:p>
            <a:r>
              <a:rPr lang="fr-FR" smtClean="0"/>
              <a:t>Modifiez le style du titre</a:t>
            </a:r>
            <a:endParaRPr lang="nl-NL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36725" y="4718050"/>
            <a:ext cx="5729288" cy="728663"/>
          </a:xfrm>
          <a:noFill/>
        </p:spPr>
        <p:txBody>
          <a:bodyPr/>
          <a:lstStyle>
            <a:lvl1pPr marL="0" indent="0" algn="r">
              <a:lnSpc>
                <a:spcPts val="2600"/>
              </a:lnSpc>
              <a:spcBef>
                <a:spcPct val="0"/>
              </a:spcBef>
              <a:buFontTx/>
              <a:buNone/>
              <a:defRPr sz="2200" b="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fr-FR" smtClean="0"/>
              <a:t>Modifiez le style des sous-titres du masque</a:t>
            </a:r>
            <a:endParaRPr lang="nl-NL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790575" y="2371725"/>
            <a:ext cx="1800225" cy="276225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nl-BE" altLang="fr-FR"/>
              <a:t>22-10-2014</a:t>
            </a:r>
            <a:endParaRPr lang="nl-NL" altLang="fr-FR"/>
          </a:p>
        </p:txBody>
      </p:sp>
    </p:spTree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altLang="fr-FR"/>
              <a:t>22-10-2014</a:t>
            </a:r>
            <a:endParaRPr lang="nl-NL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DE1CE-C8F6-4056-8E06-9BFDF07B72EE}" type="slidenum">
              <a:rPr lang="nl-NL" altLang="fr-FR"/>
              <a:pPr>
                <a:defRPr/>
              </a:pPr>
              <a:t>‹nr.›</a:t>
            </a:fld>
            <a:endParaRPr lang="nl-NL" altLang="fr-FR" dirty="0"/>
          </a:p>
        </p:txBody>
      </p:sp>
    </p:spTree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35738" y="241300"/>
            <a:ext cx="1887537" cy="57499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68363" y="241300"/>
            <a:ext cx="5514975" cy="57499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altLang="fr-FR"/>
              <a:t>22-10-2014</a:t>
            </a:r>
            <a:endParaRPr lang="nl-NL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0CCF1-C96C-4872-9566-B797FF02A7CD}" type="slidenum">
              <a:rPr lang="nl-NL" altLang="fr-FR"/>
              <a:pPr>
                <a:defRPr/>
              </a:pPr>
              <a:t>‹nr.›</a:t>
            </a:fld>
            <a:endParaRPr lang="nl-NL" altLang="fr-FR" dirty="0"/>
          </a:p>
        </p:txBody>
      </p:sp>
    </p:spTree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altLang="fr-FR"/>
              <a:t>22-10-2014</a:t>
            </a:r>
            <a:endParaRPr lang="nl-NL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0EDE8-1A31-4B25-9114-35878F36308B}" type="slidenum">
              <a:rPr lang="nl-NL" altLang="fr-FR"/>
              <a:pPr>
                <a:defRPr/>
              </a:pPr>
              <a:t>‹nr.›</a:t>
            </a:fld>
            <a:endParaRPr lang="nl-NL" altLang="fr-FR" dirty="0"/>
          </a:p>
        </p:txBody>
      </p:sp>
    </p:spTree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altLang="fr-FR"/>
              <a:t>22-10-2014</a:t>
            </a:r>
            <a:endParaRPr lang="nl-NL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1F123-0252-4891-8BCA-59A9D8FA97DE}" type="slidenum">
              <a:rPr lang="nl-NL" altLang="fr-FR"/>
              <a:pPr>
                <a:defRPr/>
              </a:pPr>
              <a:t>‹nr.›</a:t>
            </a:fld>
            <a:endParaRPr lang="nl-NL" altLang="fr-FR" dirty="0"/>
          </a:p>
        </p:txBody>
      </p:sp>
    </p:spTree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192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863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altLang="fr-FR"/>
              <a:t>22-10-2014</a:t>
            </a:r>
            <a:endParaRPr lang="nl-NL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68D48-6A1E-4ED2-B3D9-505F3A8CC48E}" type="slidenum">
              <a:rPr lang="nl-NL" altLang="fr-FR"/>
              <a:pPr>
                <a:defRPr/>
              </a:pPr>
              <a:t>‹nr.›</a:t>
            </a:fld>
            <a:endParaRPr lang="nl-NL" altLang="fr-FR" dirty="0"/>
          </a:p>
        </p:txBody>
      </p:sp>
    </p:spTree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altLang="fr-FR"/>
              <a:t>22-10-2014</a:t>
            </a:r>
            <a:endParaRPr lang="nl-NL" alt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E6348-395A-4483-901A-21AFE556EDD7}" type="slidenum">
              <a:rPr lang="nl-NL" altLang="fr-FR"/>
              <a:pPr>
                <a:defRPr/>
              </a:pPr>
              <a:t>‹nr.›</a:t>
            </a:fld>
            <a:endParaRPr lang="nl-NL" altLang="fr-FR" dirty="0"/>
          </a:p>
        </p:txBody>
      </p:sp>
    </p:spTree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altLang="fr-FR"/>
              <a:t>22-10-2014</a:t>
            </a:r>
            <a:endParaRPr lang="nl-NL" alt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935F2-E7E4-46B3-A366-1AF01995C431}" type="slidenum">
              <a:rPr lang="nl-NL" altLang="fr-FR"/>
              <a:pPr>
                <a:defRPr/>
              </a:pPr>
              <a:t>‹nr.›</a:t>
            </a:fld>
            <a:endParaRPr lang="nl-NL" altLang="fr-FR" dirty="0"/>
          </a:p>
        </p:txBody>
      </p:sp>
    </p:spTree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altLang="fr-FR"/>
              <a:t>22-10-2014</a:t>
            </a:r>
            <a:endParaRPr lang="nl-NL" alt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ABB24-5FA8-4489-8679-1F66A398A47E}" type="slidenum">
              <a:rPr lang="nl-NL" altLang="fr-FR"/>
              <a:pPr>
                <a:defRPr/>
              </a:pPr>
              <a:t>‹nr.›</a:t>
            </a:fld>
            <a:endParaRPr lang="nl-NL" altLang="fr-FR" dirty="0"/>
          </a:p>
        </p:txBody>
      </p:sp>
    </p:spTree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altLang="fr-FR"/>
              <a:t>22-10-2014</a:t>
            </a:r>
            <a:endParaRPr lang="nl-NL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75826-AF08-451A-9227-DC5017C17225}" type="slidenum">
              <a:rPr lang="nl-NL" altLang="fr-FR"/>
              <a:pPr>
                <a:defRPr/>
              </a:pPr>
              <a:t>‹nr.›</a:t>
            </a:fld>
            <a:endParaRPr lang="nl-NL" altLang="fr-FR" dirty="0"/>
          </a:p>
        </p:txBody>
      </p:sp>
    </p:spTree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BE" altLang="fr-FR"/>
              <a:t>22-10-2014</a:t>
            </a:r>
            <a:endParaRPr lang="nl-NL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7B736-694E-4240-B7F4-68CC867C6E80}" type="slidenum">
              <a:rPr lang="nl-NL" altLang="fr-FR"/>
              <a:pPr>
                <a:defRPr/>
              </a:pPr>
              <a:t>‹nr.›</a:t>
            </a:fld>
            <a:endParaRPr lang="nl-NL" altLang="fr-FR" dirty="0"/>
          </a:p>
        </p:txBody>
      </p:sp>
    </p:spTree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762000" y="1463675"/>
            <a:ext cx="7664450" cy="5394325"/>
          </a:xfrm>
          <a:prstGeom prst="rect">
            <a:avLst/>
          </a:prstGeom>
          <a:solidFill>
            <a:srgbClr val="D2D2C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nl-BE" altLang="fr-FR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8363" y="241300"/>
            <a:ext cx="7554912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fr-FR" smtClean="0"/>
              <a:t>Klik om het opmaakprofiel van de modeltitel te bewerken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876425"/>
            <a:ext cx="6781800" cy="4114800"/>
          </a:xfrm>
          <a:prstGeom prst="rect">
            <a:avLst/>
          </a:prstGeom>
          <a:solidFill>
            <a:srgbClr val="D2D2C6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fr-FR" smtClean="0"/>
              <a:t>Klik om de opmaakprofielen van de modeltekst te bewerken</a:t>
            </a:r>
          </a:p>
          <a:p>
            <a:pPr lvl="1"/>
            <a:r>
              <a:rPr lang="nl-NL" altLang="fr-FR" smtClean="0"/>
              <a:t>Tweede niveau</a:t>
            </a:r>
          </a:p>
          <a:p>
            <a:pPr lvl="2"/>
            <a:r>
              <a:rPr lang="nl-NL" altLang="fr-FR" smtClean="0"/>
              <a:t>Derde niveau</a:t>
            </a:r>
          </a:p>
          <a:p>
            <a:pPr lvl="3"/>
            <a:r>
              <a:rPr lang="nl-NL" altLang="fr-FR" smtClean="0"/>
              <a:t>Vierde niveau</a:t>
            </a:r>
          </a:p>
          <a:p>
            <a:pPr lvl="4"/>
            <a:r>
              <a:rPr lang="nl-NL" altLang="fr-FR" smtClean="0"/>
              <a:t>Vijfde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4750" y="656748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6B645E"/>
                </a:solidFill>
              </a:defRPr>
            </a:lvl1pPr>
          </a:lstStyle>
          <a:p>
            <a:pPr>
              <a:defRPr/>
            </a:pPr>
            <a:r>
              <a:rPr lang="nl-BE" altLang="fr-FR"/>
              <a:t>22-10-2014</a:t>
            </a:r>
            <a:endParaRPr lang="nl-NL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0925" y="6530975"/>
            <a:ext cx="7620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500" b="1">
                <a:solidFill>
                  <a:srgbClr val="6B645E"/>
                </a:solidFill>
              </a:defRPr>
            </a:lvl1pPr>
          </a:lstStyle>
          <a:p>
            <a:pPr>
              <a:defRPr/>
            </a:pPr>
            <a:fld id="{AB425383-BEB0-434D-8183-259327E41F14}" type="slidenum">
              <a:rPr lang="nl-NL" altLang="fr-FR"/>
              <a:pPr>
                <a:defRPr/>
              </a:pPr>
              <a:t>‹nr.›</a:t>
            </a:fld>
            <a:endParaRPr lang="nl-NL" altLang="fr-F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463675"/>
            <a:ext cx="317500" cy="130333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nl-BE" altLang="fr-FR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9" r:id="rId1"/>
    <p:sldLayoutId id="2147484329" r:id="rId2"/>
    <p:sldLayoutId id="2147484330" r:id="rId3"/>
    <p:sldLayoutId id="2147484331" r:id="rId4"/>
    <p:sldLayoutId id="2147484332" r:id="rId5"/>
    <p:sldLayoutId id="2147484333" r:id="rId6"/>
    <p:sldLayoutId id="2147484334" r:id="rId7"/>
    <p:sldLayoutId id="2147484335" r:id="rId8"/>
    <p:sldLayoutId id="2147484336" r:id="rId9"/>
    <p:sldLayoutId id="2147484337" r:id="rId10"/>
    <p:sldLayoutId id="2147484338" r:id="rId11"/>
  </p:sldLayoutIdLst>
  <p:transition spd="slow">
    <p:dissolve/>
  </p:transition>
  <p:timing>
    <p:tnLst>
      <p:par>
        <p:cTn id="1" dur="indefinite" restart="never" nodeType="tmRoot"/>
      </p:par>
    </p:tnLst>
  </p:timing>
  <p:hf sldNum="0" hdr="0" ftr="0"/>
  <p:txStyles>
    <p:titleStyle>
      <a:lvl1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+mj-lt"/>
          <a:ea typeface="+mj-ea"/>
          <a:cs typeface="+mj-cs"/>
        </a:defRPr>
      </a:lvl1pPr>
      <a:lvl2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2pPr>
      <a:lvl3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3pPr>
      <a:lvl4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4pPr>
      <a:lvl5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5pPr>
      <a:lvl6pPr marL="855663" indent="-398463" algn="l" rtl="0" eaLnBrk="1" fontAlgn="base" hangingPunct="1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6pPr>
      <a:lvl7pPr marL="1312863" indent="-398463" algn="l" rtl="0" eaLnBrk="1" fontAlgn="base" hangingPunct="1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7pPr>
      <a:lvl8pPr marL="1770063" indent="-398463" algn="l" rtl="0" eaLnBrk="1" fontAlgn="base" hangingPunct="1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8pPr>
      <a:lvl9pPr marL="2227263" indent="-398463" algn="l" rtl="0" eaLnBrk="1" fontAlgn="base" hangingPunct="1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9pPr>
    </p:titleStyle>
    <p:bodyStyle>
      <a:lvl1pPr marL="319088" indent="-319088" algn="l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474663" indent="-146050" algn="l" rtl="0" eaLnBrk="0" fontAlgn="base" hangingPunct="0">
        <a:lnSpc>
          <a:spcPts val="2500"/>
        </a:lnSpc>
        <a:spcBef>
          <a:spcPct val="2000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2pPr>
      <a:lvl3pPr marL="638175" indent="-147638" algn="l" rtl="0" eaLnBrk="0" fontAlgn="base" hangingPunct="0">
        <a:spcBef>
          <a:spcPct val="20000"/>
        </a:spcBef>
        <a:spcAft>
          <a:spcPct val="0"/>
        </a:spcAft>
        <a:buSzPct val="70000"/>
        <a:buChar char="•"/>
        <a:defRPr sz="2100">
          <a:solidFill>
            <a:schemeClr val="tx1"/>
          </a:solidFill>
          <a:latin typeface="+mn-lt"/>
        </a:defRPr>
      </a:lvl3pPr>
      <a:lvl4pPr marL="16954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14550" indent="-228600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571750" indent="-22860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28950" indent="-22860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486150" indent="-22860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43350" indent="-22860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3124200"/>
            <a:ext cx="6324600" cy="1600200"/>
          </a:xfrm>
        </p:spPr>
        <p:txBody>
          <a:bodyPr/>
          <a:lstStyle/>
          <a:p>
            <a:pPr algn="ctr"/>
            <a:r>
              <a:rPr lang="nl-NL" altLang="nl-BE" sz="3600" smtClean="0">
                <a:latin typeface="Cambria" pitchFamily="18" charset="0"/>
              </a:rPr>
              <a:t>Nieuwe wijze van overleg </a:t>
            </a:r>
            <a:br>
              <a:rPr lang="nl-NL" altLang="nl-BE" sz="3600" smtClean="0">
                <a:latin typeface="Cambria" pitchFamily="18" charset="0"/>
              </a:rPr>
            </a:br>
            <a:r>
              <a:rPr lang="nl-NL" altLang="nl-BE" sz="3600" smtClean="0">
                <a:latin typeface="Cambria" pitchFamily="18" charset="0"/>
              </a:rPr>
              <a:t>met de gebruikers van het RR</a:t>
            </a:r>
            <a:endParaRPr lang="nl-NL" altLang="fr-FR" sz="3600" smtClean="0">
              <a:latin typeface="Cambria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36725" y="4800600"/>
            <a:ext cx="6264275" cy="646113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D2D2C6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en-US" altLang="fr-FR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altLang="fr-FR" sz="18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  </a:t>
            </a:r>
            <a:r>
              <a:rPr lang="en-US" altLang="fr-FR" sz="1800" b="1" dirty="0">
                <a:latin typeface="Cambria" panose="02040503050406030204" pitchFamily="18" charset="0"/>
                <a:ea typeface="+mj-ea"/>
                <a:cs typeface="+mj-cs"/>
              </a:rPr>
              <a:t>Christiane Rouma </a:t>
            </a: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1066800" y="2286000"/>
            <a:ext cx="12334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BE" altLang="fr-FR" sz="1600">
                <a:solidFill>
                  <a:schemeClr val="bg1"/>
                </a:solidFill>
              </a:rPr>
              <a:t>22-10-2014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391400" cy="655638"/>
          </a:xfrm>
        </p:spPr>
        <p:txBody>
          <a:bodyPr/>
          <a:lstStyle/>
          <a:p>
            <a:r>
              <a:rPr lang="nl-NL" altLang="fr-FR" sz="2800" dirty="0" smtClean="0">
                <a:latin typeface="Cambria" pitchFamily="18" charset="0"/>
              </a:rPr>
              <a:t>Provinciale Overlegcomités van het Rijksregister</a:t>
            </a:r>
          </a:p>
        </p:txBody>
      </p:sp>
      <p:sp>
        <p:nvSpPr>
          <p:cNvPr id="19459" name="Espace réservé du contenu 2"/>
          <p:cNvSpPr>
            <a:spLocks noGrp="1"/>
          </p:cNvSpPr>
          <p:nvPr>
            <p:ph idx="1"/>
          </p:nvPr>
        </p:nvSpPr>
        <p:spPr>
          <a:xfrm>
            <a:off x="914400" y="1905000"/>
            <a:ext cx="7391400" cy="4495800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nl-NL" altLang="fr-FR" sz="2800" dirty="0" smtClean="0">
                <a:latin typeface="Cambria" panose="02040503050406030204" pitchFamily="18" charset="0"/>
              </a:rPr>
              <a:t>Samenstelling: 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nl-NL" altLang="fr-FR" sz="1200" dirty="0" smtClean="0">
                <a:latin typeface="Cambria" panose="02040503050406030204" pitchFamily="18" charset="0"/>
              </a:rPr>
              <a:t>	</a:t>
            </a:r>
          </a:p>
          <a:p>
            <a:pPr marL="708660" lvl="1" indent="-342900" eaLnBrk="1" fontAlgn="auto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nl-NL" altLang="fr-FR" sz="2800" dirty="0" smtClean="0">
                <a:latin typeface="Cambria" panose="02040503050406030204" pitchFamily="18" charset="0"/>
              </a:rPr>
              <a:t>Rijksregister / Dienst Vreemdelingenzaken</a:t>
            </a:r>
          </a:p>
          <a:p>
            <a:pPr marL="708660" lvl="1" indent="-342900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nl-NL" altLang="fr-FR" sz="1050" dirty="0" smtClean="0">
              <a:latin typeface="Cambria" panose="02040503050406030204" pitchFamily="18" charset="0"/>
            </a:endParaRPr>
          </a:p>
          <a:p>
            <a:pPr marL="708660" lvl="1" indent="-34290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nl-NL" altLang="fr-FR" sz="2800" dirty="0" smtClean="0">
                <a:latin typeface="Cambria" panose="02040503050406030204" pitchFamily="18" charset="0"/>
              </a:rPr>
              <a:t>Steden en gemeenten</a:t>
            </a:r>
          </a:p>
          <a:p>
            <a:pPr marL="708660" lvl="1" indent="-34290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endParaRPr lang="nl-NL" altLang="fr-FR" sz="1200" dirty="0" smtClean="0">
              <a:latin typeface="Cambria" panose="02040503050406030204" pitchFamily="18" charset="0"/>
            </a:endParaRPr>
          </a:p>
          <a:p>
            <a:pPr marL="708660" lvl="1" indent="-342900" eaLnBrk="1" fontAlgn="auto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nl-NL" altLang="fr-FR" sz="2800" dirty="0" smtClean="0">
                <a:latin typeface="Cambria" panose="02040503050406030204" pitchFamily="18" charset="0"/>
              </a:rPr>
              <a:t>Representatieve vereniging van </a:t>
            </a:r>
          </a:p>
          <a:p>
            <a:pPr marL="708660" lvl="1" indent="-342900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nl-NL" altLang="fr-FR" sz="2800" dirty="0" smtClean="0">
                <a:latin typeface="Cambria" panose="02040503050406030204" pitchFamily="18" charset="0"/>
              </a:rPr>
              <a:t>     steden en gemeenten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nl-NL" altLang="fr-FR" sz="2800" dirty="0" smtClean="0">
              <a:latin typeface="Cambria" panose="020405030504060302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nl-NL" altLang="fr-FR" sz="2000" dirty="0" smtClean="0">
              <a:latin typeface="Cambria" pitchFamily="18" charset="0"/>
            </a:endParaRPr>
          </a:p>
        </p:txBody>
      </p:sp>
      <p:sp>
        <p:nvSpPr>
          <p:cNvPr id="5" name="Espace réservé de la date 3"/>
          <p:cNvSpPr txBox="1">
            <a:spLocks/>
          </p:cNvSpPr>
          <p:nvPr/>
        </p:nvSpPr>
        <p:spPr bwMode="auto">
          <a:xfrm>
            <a:off x="7239000" y="6432550"/>
            <a:ext cx="12192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6B645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22-10-2014</a:t>
            </a:r>
            <a:endParaRPr kumimoji="0" lang="nl-NL" alt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6B645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391400" cy="655638"/>
          </a:xfrm>
        </p:spPr>
        <p:txBody>
          <a:bodyPr/>
          <a:lstStyle/>
          <a:p>
            <a:r>
              <a:rPr lang="nl-NL" altLang="fr-FR" sz="2800" dirty="0" smtClean="0">
                <a:latin typeface="Cambria" pitchFamily="18" charset="0"/>
              </a:rPr>
              <a:t>Provinciale Overlegcomités van het Rijksregister (vervolg)</a:t>
            </a:r>
          </a:p>
        </p:txBody>
      </p:sp>
      <p:sp>
        <p:nvSpPr>
          <p:cNvPr id="19459" name="Espace réservé du contenu 2"/>
          <p:cNvSpPr>
            <a:spLocks noGrp="1"/>
          </p:cNvSpPr>
          <p:nvPr>
            <p:ph idx="1"/>
          </p:nvPr>
        </p:nvSpPr>
        <p:spPr>
          <a:xfrm>
            <a:off x="1143000" y="1752600"/>
            <a:ext cx="7010400" cy="5029200"/>
          </a:xfrm>
        </p:spPr>
        <p:txBody>
          <a:bodyPr>
            <a:normAutofit/>
          </a:bodyPr>
          <a:lstStyle/>
          <a:p>
            <a:pPr lvl="1" eaLnBrk="1" fontAlgn="auto" hangingPunct="1">
              <a:spcAft>
                <a:spcPts val="0"/>
              </a:spcAft>
              <a:buNone/>
              <a:defRPr/>
            </a:pPr>
            <a:endParaRPr lang="nl-NL" altLang="fr-FR" sz="2800" dirty="0" smtClean="0">
              <a:latin typeface="Cambria" panose="020405030504060302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nl-NL" altLang="fr-FR" sz="2800" dirty="0" smtClean="0">
                <a:latin typeface="Cambria" panose="02040503050406030204" pitchFamily="18" charset="0"/>
              </a:rPr>
              <a:t>Opdracht: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nl-NL" altLang="fr-FR" sz="1200" dirty="0" smtClean="0">
              <a:latin typeface="Cambria" panose="02040503050406030204" pitchFamily="18" charset="0"/>
            </a:endParaRP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nl-NL" altLang="fr-FR" sz="2800" dirty="0" smtClean="0">
                <a:latin typeface="Cambria" panose="02040503050406030204" pitchFamily="18" charset="0"/>
              </a:rPr>
              <a:t>      Communiceren en verduidelijken van     	de nieuwe regelgevingen en/of  	administratieve onderrichtingen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nl-NL" altLang="fr-FR" sz="2800" dirty="0" smtClean="0">
                <a:latin typeface="Cambria" panose="02040503050406030204" pitchFamily="18" charset="0"/>
              </a:rPr>
              <a:t>     Verspreiden van de best </a:t>
            </a:r>
            <a:r>
              <a:rPr lang="nl-NL" altLang="fr-FR" sz="2800" dirty="0" err="1" smtClean="0">
                <a:latin typeface="Cambria" panose="02040503050406030204" pitchFamily="18" charset="0"/>
              </a:rPr>
              <a:t>practices</a:t>
            </a:r>
            <a:endParaRPr lang="nl-NL" altLang="fr-FR" sz="2800" dirty="0" smtClean="0">
              <a:latin typeface="Cambria" panose="02040503050406030204" pitchFamily="18" charset="0"/>
            </a:endParaRP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nl-NL" altLang="fr-FR" sz="2800" dirty="0" smtClean="0">
                <a:latin typeface="Cambria" panose="02040503050406030204" pitchFamily="18" charset="0"/>
              </a:rPr>
              <a:t>     Adviezen/voorstellen – de bestaande 	regelgeving vereenvoudigen.</a:t>
            </a:r>
          </a:p>
          <a:p>
            <a:pPr marL="328613" lvl="1" indent="0" eaLnBrk="1" fontAlgn="auto" hangingPunct="1">
              <a:spcAft>
                <a:spcPts val="0"/>
              </a:spcAft>
              <a:buFontTx/>
              <a:buNone/>
              <a:defRPr/>
            </a:pPr>
            <a:endParaRPr lang="nl-NL" altLang="fr-FR" sz="2800" dirty="0" smtClean="0">
              <a:latin typeface="Cambria" panose="020405030504060302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nl-NL" altLang="fr-FR" sz="2000" dirty="0" smtClean="0">
              <a:latin typeface="Cambria" pitchFamily="18" charset="0"/>
            </a:endParaRPr>
          </a:p>
        </p:txBody>
      </p:sp>
      <p:sp>
        <p:nvSpPr>
          <p:cNvPr id="5" name="Espace réservé de la date 3"/>
          <p:cNvSpPr txBox="1">
            <a:spLocks/>
          </p:cNvSpPr>
          <p:nvPr/>
        </p:nvSpPr>
        <p:spPr bwMode="auto">
          <a:xfrm>
            <a:off x="7239000" y="6432550"/>
            <a:ext cx="12192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6B645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22-10-2014</a:t>
            </a:r>
            <a:endParaRPr kumimoji="0" lang="nl-NL" alt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6B645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057400"/>
            <a:ext cx="7010400" cy="41147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dirty="0" smtClean="0">
                <a:latin typeface="Cambria" panose="02040503050406030204" pitchFamily="18" charset="0"/>
              </a:rPr>
              <a:t>Werking:</a:t>
            </a:r>
          </a:p>
          <a:p>
            <a:pPr>
              <a:buNone/>
            </a:pPr>
            <a:endParaRPr lang="nl-BE" sz="2800" dirty="0" smtClean="0">
              <a:latin typeface="Cambria" panose="02040503050406030204" pitchFamily="18" charset="0"/>
            </a:endParaRPr>
          </a:p>
          <a:p>
            <a:pPr>
              <a:buNone/>
            </a:pPr>
            <a:r>
              <a:rPr lang="nl-BE" sz="2800" dirty="0" smtClean="0">
                <a:latin typeface="Cambria" panose="02040503050406030204" pitchFamily="18" charset="0"/>
              </a:rPr>
              <a:t>	Vergadert één keer per jaar </a:t>
            </a:r>
          </a:p>
          <a:p>
            <a:pPr>
              <a:buNone/>
            </a:pPr>
            <a:r>
              <a:rPr lang="nl-BE" sz="2800" dirty="0" smtClean="0">
                <a:latin typeface="Cambria" panose="02040503050406030204" pitchFamily="18" charset="0"/>
              </a:rPr>
              <a:t>	en op verzoek </a:t>
            </a:r>
            <a:r>
              <a:rPr lang="nl-BE" sz="2800" b="0" dirty="0" smtClean="0">
                <a:latin typeface="Cambria" panose="02040503050406030204" pitchFamily="18" charset="0"/>
              </a:rPr>
              <a:t>van één of meerdere representatieve verenigingen van gemeenten.</a:t>
            </a:r>
          </a:p>
          <a:p>
            <a:pPr>
              <a:buFont typeface="Wingdings" panose="05000000000000000000" pitchFamily="2" charset="2"/>
              <a:buChar char="§"/>
            </a:pPr>
            <a:endParaRPr lang="nl-BE" b="0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391400" cy="655638"/>
          </a:xfrm>
        </p:spPr>
        <p:txBody>
          <a:bodyPr/>
          <a:lstStyle/>
          <a:p>
            <a:r>
              <a:rPr lang="nl-NL" altLang="fr-FR" sz="2800" dirty="0" smtClean="0">
                <a:latin typeface="Cambria" pitchFamily="18" charset="0"/>
              </a:rPr>
              <a:t>Provinciale Overlegcomités van het Rijksregister (vervolg)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quarter" idx="10"/>
          </p:nvPr>
        </p:nvSpPr>
        <p:spPr>
          <a:xfrm>
            <a:off x="7239000" y="6432550"/>
            <a:ext cx="1219200" cy="196850"/>
          </a:xfrm>
          <a:noFill/>
        </p:spPr>
        <p:txBody>
          <a:bodyPr lIns="91440" tIns="45720" rIns="91440" bIns="45720"/>
          <a:lstStyle/>
          <a:p>
            <a:r>
              <a:rPr lang="nl-BE" altLang="fr-FR" dirty="0" smtClean="0"/>
              <a:t>22-10-2014</a:t>
            </a:r>
            <a:endParaRPr lang="nl-NL" altLang="fr-F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762000" y="241300"/>
            <a:ext cx="7661275" cy="974725"/>
          </a:xfrm>
        </p:spPr>
        <p:txBody>
          <a:bodyPr/>
          <a:lstStyle/>
          <a:p>
            <a:r>
              <a:rPr lang="nl-NL" altLang="fr-FR" sz="2800" smtClean="0">
                <a:latin typeface="Cambria" pitchFamily="18" charset="0"/>
              </a:rPr>
              <a:t>Nieuw reglementair kader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9200" y="1981200"/>
            <a:ext cx="6781800" cy="43434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NL" sz="2800" dirty="0" smtClean="0">
                <a:latin typeface="Cambria" panose="02040503050406030204" pitchFamily="18" charset="0"/>
              </a:rPr>
              <a:t>Ontwerp van koninklijk besluit in voorbereiding: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nl-NL" sz="2800" dirty="0" smtClean="0">
              <a:latin typeface="Cambria" panose="020405030504060302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nl-NL" sz="2800" dirty="0">
                <a:latin typeface="Cambria" panose="02040503050406030204" pitchFamily="18" charset="0"/>
              </a:rPr>
              <a:t>r</a:t>
            </a:r>
            <a:r>
              <a:rPr lang="nl-NL" sz="2800" dirty="0" smtClean="0">
                <a:latin typeface="Cambria" panose="02040503050406030204" pitchFamily="18" charset="0"/>
              </a:rPr>
              <a:t>eglementair kader – nieuwe overlegwijze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nl-NL" sz="2800" dirty="0">
              <a:latin typeface="Cambria" panose="020405030504060302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nl-NL" sz="2800" dirty="0" smtClean="0">
                <a:latin typeface="Cambria" panose="02040503050406030204" pitchFamily="18" charset="0"/>
              </a:rPr>
              <a:t>opheffing van het koninklijk besluit van 12/8/1994 </a:t>
            </a:r>
            <a:r>
              <a:rPr lang="nl-BE" sz="2800" b="0" dirty="0">
                <a:latin typeface="Cambria" panose="02040503050406030204" pitchFamily="18" charset="0"/>
              </a:rPr>
              <a:t>tot oprichting van een Comité van de gebruikers van het Rijksregister van de natuurlijke </a:t>
            </a:r>
            <a:r>
              <a:rPr lang="nl-BE" sz="2800" b="0" dirty="0" smtClean="0">
                <a:latin typeface="Cambria" panose="02040503050406030204" pitchFamily="18" charset="0"/>
              </a:rPr>
              <a:t>personen</a:t>
            </a:r>
            <a:r>
              <a:rPr lang="nl-NL" altLang="fr-FR" sz="2800" b="0" dirty="0" smtClean="0">
                <a:latin typeface="Cambria" panose="02040503050406030204" pitchFamily="18" charset="0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nl-NL" altLang="fr-FR" sz="800" dirty="0" smtClean="0">
              <a:latin typeface="Cambria" panose="020405030504060302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nl-NL" sz="800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quarter" idx="10"/>
          </p:nvPr>
        </p:nvSpPr>
        <p:spPr>
          <a:xfrm>
            <a:off x="7239000" y="6432550"/>
            <a:ext cx="1219200" cy="196850"/>
          </a:xfrm>
          <a:noFill/>
        </p:spPr>
        <p:txBody>
          <a:bodyPr lIns="91440" tIns="45720" rIns="91440" bIns="45720"/>
          <a:lstStyle/>
          <a:p>
            <a:r>
              <a:rPr lang="nl-BE" altLang="fr-FR" dirty="0" smtClean="0"/>
              <a:t>22-10-2014</a:t>
            </a:r>
            <a:endParaRPr lang="nl-NL" altLang="fr-FR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a dat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 lIns="91440" tIns="45720" rIns="91440" bIns="45720"/>
          <a:lstStyle/>
          <a:p>
            <a:r>
              <a:rPr lang="nl-BE" altLang="fr-FR" smtClean="0"/>
              <a:t>22-10-2014</a:t>
            </a:r>
            <a:endParaRPr lang="nl-NL" altLang="fr-FR" smtClean="0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660400" y="2767013"/>
            <a:ext cx="7864475" cy="40909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 altLang="fr-FR"/>
          </a:p>
        </p:txBody>
      </p:sp>
      <p:pic>
        <p:nvPicPr>
          <p:cNvPr id="11268" name="Picture 5" descr="103 ibz-url_POS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5029200"/>
            <a:ext cx="914400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819400" y="2971800"/>
            <a:ext cx="34290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98463" indent="-398463" algn="l" eaLnBrk="0" fontAlgn="auto" hangingPunct="0">
              <a:spcAft>
                <a:spcPts val="0"/>
              </a:spcAft>
              <a:buSzPct val="81000"/>
              <a:buFontTx/>
              <a:buBlip>
                <a:blip r:embed="rId4"/>
              </a:buBlip>
              <a:defRPr/>
            </a:pPr>
            <a:r>
              <a:rPr lang="nl-BE" altLang="fr-FR" sz="4800" b="1" dirty="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rPr>
              <a:t>Vragen ?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762000" y="241300"/>
            <a:ext cx="7661275" cy="974725"/>
          </a:xfrm>
        </p:spPr>
        <p:txBody>
          <a:bodyPr/>
          <a:lstStyle/>
          <a:p>
            <a:pPr eaLnBrk="1" hangingPunct="1"/>
            <a:r>
              <a:rPr lang="nl-NL" altLang="fr-FR" sz="2800" dirty="0" smtClean="0">
                <a:latin typeface="Cambria" pitchFamily="18" charset="0"/>
              </a:rPr>
              <a:t>Het comité van de gebruikers van het Rijksregister – Huidige situatie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219200" y="1876424"/>
            <a:ext cx="6781800" cy="42957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nl-NL" altLang="fr-FR" sz="2800" dirty="0" smtClean="0">
                <a:latin typeface="Cambria" panose="02040503050406030204" pitchFamily="18" charset="0"/>
              </a:rPr>
              <a:t>Een reglementair kader van 20 jaar oud: </a:t>
            </a:r>
            <a:r>
              <a:rPr lang="nl-NL" altLang="fr-FR" sz="2800" b="0" dirty="0" smtClean="0">
                <a:latin typeface="Cambria" panose="02040503050406030204" pitchFamily="18" charset="0"/>
              </a:rPr>
              <a:t>koninklijk besluit van 12/8/1994 tot oprichting van een Comité van de gebruikers van het Rijksregister van de natuurlijke personen.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nl-NL" altLang="fr-FR" sz="2800" dirty="0" smtClean="0">
              <a:latin typeface="Cambria" panose="020405030504060302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nl-NL" altLang="fr-FR" sz="2800" dirty="0" smtClean="0">
                <a:latin typeface="Cambria" panose="02040503050406030204" pitchFamily="18" charset="0"/>
              </a:rPr>
              <a:t>Regelt de samenstelling, de bevoegdheden, de werking en de vergoedingen ontvangen door de deskundigen die onder geen enkele overheidsdienst ressorteren.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quarter" idx="10"/>
          </p:nvPr>
        </p:nvSpPr>
        <p:spPr>
          <a:xfrm>
            <a:off x="7239000" y="6432550"/>
            <a:ext cx="1219200" cy="196850"/>
          </a:xfrm>
          <a:noFill/>
        </p:spPr>
        <p:txBody>
          <a:bodyPr lIns="91440" tIns="45720" rIns="91440" bIns="45720"/>
          <a:lstStyle/>
          <a:p>
            <a:r>
              <a:rPr lang="nl-BE" altLang="fr-FR" dirty="0" smtClean="0"/>
              <a:t>22-10-2014</a:t>
            </a:r>
            <a:endParaRPr lang="nl-NL" altLang="fr-FR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61275" cy="835025"/>
          </a:xfrm>
        </p:spPr>
        <p:txBody>
          <a:bodyPr/>
          <a:lstStyle/>
          <a:p>
            <a:r>
              <a:rPr lang="nl-NL" altLang="fr-FR" sz="2800" dirty="0" smtClean="0">
                <a:latin typeface="Cambria" pitchFamily="18" charset="0"/>
              </a:rPr>
              <a:t>Het huidige overlegmodel dient te worden herzien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6800" y="1524000"/>
            <a:ext cx="6934200" cy="53340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NL" sz="2000" dirty="0" smtClean="0">
                <a:latin typeface="Cambria" panose="02040503050406030204" pitchFamily="18" charset="0"/>
              </a:rPr>
              <a:t>Het Comité van de gebruikers is een orgaan dat, in zijn huidige vorm en werking: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nl-NL" sz="2000" dirty="0" smtClean="0">
              <a:latin typeface="Cambria" panose="020405030504060302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nl-NL" sz="2000" dirty="0" smtClean="0">
                <a:latin typeface="Cambria" panose="02040503050406030204" pitchFamily="18" charset="0"/>
              </a:rPr>
              <a:t>niet beantwoordt aan de behoefte </a:t>
            </a:r>
            <a:r>
              <a:rPr lang="nl-NL" sz="2000" b="0" dirty="0" smtClean="0">
                <a:latin typeface="Cambria" panose="02040503050406030204" pitchFamily="18" charset="0"/>
              </a:rPr>
              <a:t>van een organisatie die tot doel heeft </a:t>
            </a:r>
            <a:r>
              <a:rPr lang="nl-NL" sz="2000" dirty="0" smtClean="0">
                <a:latin typeface="Cambria" panose="02040503050406030204" pitchFamily="18" charset="0"/>
              </a:rPr>
              <a:t>100% klantgericht </a:t>
            </a:r>
            <a:r>
              <a:rPr lang="nl-NL" sz="2000" b="0" dirty="0" smtClean="0">
                <a:latin typeface="Cambria" panose="02040503050406030204" pitchFamily="18" charset="0"/>
              </a:rPr>
              <a:t>te zijn;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nl-NL" sz="2000" dirty="0" smtClean="0">
              <a:latin typeface="Cambria" panose="020405030504060302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nl-NL" sz="2000" dirty="0" smtClean="0">
                <a:latin typeface="Cambria" panose="02040503050406030204" pitchFamily="18" charset="0"/>
              </a:rPr>
              <a:t>onvoldoende interactief </a:t>
            </a:r>
            <a:r>
              <a:rPr lang="nl-NL" sz="2000" b="0" dirty="0" smtClean="0">
                <a:latin typeface="Cambria" panose="02040503050406030204" pitchFamily="18" charset="0"/>
              </a:rPr>
              <a:t>is;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nl-NL" sz="2000" dirty="0" smtClean="0">
              <a:latin typeface="Cambria" panose="020405030504060302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nl-NL" sz="2000" dirty="0" smtClean="0">
                <a:latin typeface="Cambria" panose="02040503050406030204" pitchFamily="18" charset="0"/>
              </a:rPr>
              <a:t>geen echt overleg- en uitwisselingsplatform </a:t>
            </a:r>
            <a:r>
              <a:rPr lang="nl-NL" sz="2000" b="0" dirty="0" smtClean="0">
                <a:latin typeface="Cambria" panose="02040503050406030204" pitchFamily="18" charset="0"/>
              </a:rPr>
              <a:t>voor vernieuwende ideeën is;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nl-NL" sz="2000" dirty="0" smtClean="0">
              <a:latin typeface="Cambria" panose="020405030504060302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nl-NL" sz="2000" dirty="0" smtClean="0">
                <a:latin typeface="Cambria" panose="02040503050406030204" pitchFamily="18" charset="0"/>
              </a:rPr>
              <a:t>niet tegenmoet kan komen aan de prioritaire verwachtingen van de gebruikers.</a:t>
            </a:r>
            <a:endParaRPr lang="nl-NL" sz="2000" dirty="0">
              <a:latin typeface="Cambria" panose="02040503050406030204" pitchFamily="18" charset="0"/>
            </a:endParaRP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quarter" idx="10"/>
          </p:nvPr>
        </p:nvSpPr>
        <p:spPr>
          <a:xfrm>
            <a:off x="7239000" y="6432550"/>
            <a:ext cx="1219200" cy="196850"/>
          </a:xfrm>
          <a:noFill/>
        </p:spPr>
        <p:txBody>
          <a:bodyPr lIns="91440" tIns="45720" rIns="91440" bIns="45720"/>
          <a:lstStyle/>
          <a:p>
            <a:r>
              <a:rPr lang="nl-BE" altLang="fr-FR" dirty="0" smtClean="0"/>
              <a:t>22-10-2014</a:t>
            </a:r>
            <a:endParaRPr lang="nl-NL" altLang="fr-FR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513638" cy="1054100"/>
          </a:xfrm>
        </p:spPr>
        <p:txBody>
          <a:bodyPr/>
          <a:lstStyle/>
          <a:p>
            <a:pPr eaLnBrk="1" hangingPunct="1"/>
            <a:r>
              <a:rPr lang="nl-NL" altLang="fr-FR" sz="2800" dirty="0" smtClean="0">
                <a:latin typeface="Cambria" pitchFamily="18" charset="0"/>
              </a:rPr>
              <a:t>Voorgestelde nieuwe aanpak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1066800" y="1828800"/>
            <a:ext cx="7086600" cy="49530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nl-NL" altLang="fr-FR" sz="2400" dirty="0" smtClean="0">
                <a:latin typeface="Cambria" panose="02040503050406030204" pitchFamily="18" charset="0"/>
              </a:rPr>
              <a:t>3 multilaterale overlegplatformen met  specifieke doelstellingen en opdrachten:</a:t>
            </a:r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endParaRPr lang="nl-NL" altLang="fr-FR" sz="2400" dirty="0" smtClean="0">
              <a:latin typeface="Cambria" panose="02040503050406030204" pitchFamily="18" charset="0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altLang="fr-FR" sz="2400" dirty="0" smtClean="0">
                <a:latin typeface="Cambria" panose="02040503050406030204" pitchFamily="18" charset="0"/>
              </a:rPr>
              <a:t>Een Beperkt Overlegcomité van de gebruikers</a:t>
            </a: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nl-NL" altLang="fr-FR" sz="2400" dirty="0" smtClean="0">
              <a:latin typeface="Cambria" panose="02040503050406030204" pitchFamily="18" charset="0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nl-NL" altLang="fr-FR" sz="2400" dirty="0" smtClean="0">
              <a:latin typeface="Cambria" panose="02040503050406030204" pitchFamily="18" charset="0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altLang="fr-FR" sz="2400" dirty="0">
                <a:latin typeface="Cambria" panose="02040503050406030204" pitchFamily="18" charset="0"/>
              </a:rPr>
              <a:t>Een </a:t>
            </a:r>
            <a:r>
              <a:rPr lang="nl-NL" sz="2400" dirty="0">
                <a:latin typeface="Cambria" panose="02040503050406030204" pitchFamily="18" charset="0"/>
              </a:rPr>
              <a:t>Comité van de partners van het Rijksregister </a:t>
            </a:r>
            <a:endParaRPr lang="nl-NL" altLang="fr-FR" sz="2400" dirty="0">
              <a:latin typeface="Cambria" panose="020405030504060302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NL" altLang="fr-FR" sz="2400" dirty="0">
                <a:latin typeface="Cambria" panose="02040503050406030204" pitchFamily="18" charset="0"/>
                <a:sym typeface="Wingdings" panose="05000000000000000000" pitchFamily="2" charset="2"/>
              </a:rPr>
              <a:t>	</a:t>
            </a:r>
            <a:r>
              <a:rPr lang="nl-NL" altLang="fr-FR" sz="2400" b="0" dirty="0">
                <a:latin typeface="Cambria" panose="02040503050406030204" pitchFamily="18" charset="0"/>
                <a:sym typeface="Wingdings" panose="05000000000000000000" pitchFamily="2" charset="2"/>
              </a:rPr>
              <a:t> permanente </a:t>
            </a:r>
            <a:r>
              <a:rPr lang="nl-NL" altLang="fr-FR" sz="2400" b="0" dirty="0" smtClean="0">
                <a:latin typeface="Cambria" panose="02040503050406030204" pitchFamily="18" charset="0"/>
                <a:sym typeface="Wingdings" panose="05000000000000000000" pitchFamily="2" charset="2"/>
              </a:rPr>
              <a:t>werkgroepen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NL" altLang="fr-FR" sz="2400" b="0" dirty="0" smtClean="0">
                <a:latin typeface="Cambria" panose="02040503050406030204" pitchFamily="18" charset="0"/>
              </a:rPr>
              <a:t>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nl-NL" altLang="fr-FR" sz="2400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3</a:t>
            </a:r>
            <a:r>
              <a:rPr lang="nl-NL" altLang="fr-FR" sz="2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. </a:t>
            </a:r>
            <a:r>
              <a:rPr lang="nl-NL" altLang="fr-FR" sz="24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   </a:t>
            </a:r>
            <a:r>
              <a:rPr lang="nl-NL" altLang="fr-FR" sz="2400" dirty="0" smtClean="0">
                <a:latin typeface="Cambria" panose="02040503050406030204" pitchFamily="18" charset="0"/>
              </a:rPr>
              <a:t>Provinciale Overlegcomités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quarter" idx="10"/>
          </p:nvPr>
        </p:nvSpPr>
        <p:spPr>
          <a:xfrm>
            <a:off x="7239000" y="6432550"/>
            <a:ext cx="1219200" cy="196850"/>
          </a:xfrm>
          <a:noFill/>
        </p:spPr>
        <p:txBody>
          <a:bodyPr lIns="91440" tIns="45720" rIns="91440" bIns="45720"/>
          <a:lstStyle/>
          <a:p>
            <a:r>
              <a:rPr lang="nl-BE" altLang="fr-FR" dirty="0" smtClean="0"/>
              <a:t>22-10-2014</a:t>
            </a:r>
            <a:endParaRPr lang="nl-NL" altLang="fr-FR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661275" cy="911225"/>
          </a:xfrm>
        </p:spPr>
        <p:txBody>
          <a:bodyPr/>
          <a:lstStyle/>
          <a:p>
            <a:r>
              <a:rPr lang="nl-NL" altLang="fr-FR" sz="2800" dirty="0" smtClean="0">
                <a:latin typeface="Cambria" pitchFamily="18" charset="0"/>
              </a:rPr>
              <a:t>Beperkt Overlegcomité van de gebruikers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>
          <a:xfrm>
            <a:off x="1143000" y="1600200"/>
            <a:ext cx="6858000" cy="4876800"/>
          </a:xfrm>
        </p:spPr>
        <p:txBody>
          <a:bodyPr>
            <a:normAutofit fontScale="55000" lnSpcReduction="2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nl-NL" altLang="fr-FR" sz="5100" dirty="0" smtClean="0">
                <a:latin typeface="Cambria" panose="02040503050406030204" pitchFamily="18" charset="0"/>
              </a:rPr>
              <a:t>Samenstelling: 	</a:t>
            </a:r>
          </a:p>
          <a:p>
            <a:pPr marL="708660" lvl="1" indent="-34290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nl-NL" altLang="fr-FR" sz="5100" dirty="0" smtClean="0">
                <a:latin typeface="Cambria" panose="02040503050406030204" pitchFamily="18" charset="0"/>
              </a:rPr>
              <a:t>Rijksregister</a:t>
            </a:r>
          </a:p>
          <a:p>
            <a:pPr marL="708660" lvl="1" indent="-34290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nl-NL" altLang="fr-FR" sz="5100" dirty="0" smtClean="0">
                <a:latin typeface="Cambria" panose="02040503050406030204" pitchFamily="18" charset="0"/>
              </a:rPr>
              <a:t>Gemeenschappen en Gewesten</a:t>
            </a:r>
          </a:p>
          <a:p>
            <a:pPr marL="708660" lvl="1" indent="-34290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nl-NL" altLang="fr-FR" sz="5100" dirty="0" smtClean="0">
                <a:latin typeface="Cambria" panose="02040503050406030204" pitchFamily="18" charset="0"/>
              </a:rPr>
              <a:t>Instellingen (transacties – mutaties)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endParaRPr lang="nl-NL" altLang="fr-FR" sz="2800" dirty="0" smtClean="0">
              <a:latin typeface="Cambria" panose="020405030504060302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nl-NL" altLang="fr-FR" sz="5100" dirty="0" smtClean="0">
                <a:latin typeface="Cambria" panose="02040503050406030204" pitchFamily="18" charset="0"/>
              </a:rPr>
              <a:t>Opdracht:</a:t>
            </a:r>
            <a:endParaRPr lang="nl-NL" altLang="fr-FR" sz="200" dirty="0" smtClean="0">
              <a:latin typeface="Cambria" panose="02040503050406030204" pitchFamily="18" charset="0"/>
            </a:endParaRPr>
          </a:p>
          <a:p>
            <a:pPr marL="708660" lvl="1" indent="-342900" eaLnBrk="1" fontAlgn="auto" hangingPunct="1">
              <a:spcAft>
                <a:spcPts val="0"/>
              </a:spcAft>
              <a:buNone/>
              <a:defRPr/>
            </a:pPr>
            <a:r>
              <a:rPr lang="nl-NL" altLang="fr-FR" sz="5100" dirty="0" smtClean="0">
                <a:latin typeface="Cambria" panose="02040503050406030204" pitchFamily="18" charset="0"/>
              </a:rPr>
              <a:t>	</a:t>
            </a:r>
            <a:r>
              <a:rPr lang="nl-NL" altLang="fr-FR" sz="5100" dirty="0" err="1" smtClean="0">
                <a:latin typeface="Cambria" panose="02040503050406030204" pitchFamily="18" charset="0"/>
              </a:rPr>
              <a:t>Opportuniteiten</a:t>
            </a:r>
            <a:r>
              <a:rPr lang="nl-NL" altLang="fr-FR" sz="5100" dirty="0" smtClean="0">
                <a:latin typeface="Cambria" panose="02040503050406030204" pitchFamily="18" charset="0"/>
              </a:rPr>
              <a:t> en projecten tot verbetering van de diensten en producten van het RR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nl-NL" altLang="fr-FR" sz="2200" dirty="0" smtClean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quarter" idx="10"/>
          </p:nvPr>
        </p:nvSpPr>
        <p:spPr>
          <a:xfrm>
            <a:off x="7239000" y="6432550"/>
            <a:ext cx="1219200" cy="196850"/>
          </a:xfrm>
          <a:noFill/>
        </p:spPr>
        <p:txBody>
          <a:bodyPr lIns="91440" tIns="45720" rIns="91440" bIns="45720"/>
          <a:lstStyle/>
          <a:p>
            <a:r>
              <a:rPr lang="nl-BE" altLang="fr-FR" dirty="0" smtClean="0"/>
              <a:t>22-10-2014</a:t>
            </a:r>
            <a:endParaRPr lang="nl-NL" altLang="fr-FR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990600" y="2057400"/>
            <a:ext cx="72390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2800" b="0" dirty="0" smtClean="0">
                <a:latin typeface="Cambria" pitchFamily="18" charset="0"/>
              </a:rPr>
              <a:t> </a:t>
            </a:r>
            <a:r>
              <a:rPr lang="nl-BE" sz="2800" dirty="0" smtClean="0">
                <a:latin typeface="Cambria" pitchFamily="18" charset="0"/>
              </a:rPr>
              <a:t>Werking:</a:t>
            </a:r>
          </a:p>
          <a:p>
            <a:pPr>
              <a:buNone/>
            </a:pPr>
            <a:endParaRPr lang="nl-BE" sz="3200" b="0" dirty="0" smtClean="0">
              <a:latin typeface="Cambria" pitchFamily="18" charset="0"/>
            </a:endParaRPr>
          </a:p>
          <a:p>
            <a:pPr marL="155575" lvl="1" indent="0">
              <a:buNone/>
            </a:pPr>
            <a:r>
              <a:rPr lang="nl-BE" sz="2800" dirty="0" smtClean="0">
                <a:latin typeface="Cambria" pitchFamily="18" charset="0"/>
              </a:rPr>
              <a:t>    Zal punctueel vergaderen: </a:t>
            </a:r>
          </a:p>
          <a:p>
            <a:pPr marL="155575" lvl="1" indent="0">
              <a:buNone/>
            </a:pPr>
            <a:endParaRPr lang="nl-BE" sz="2800" dirty="0" smtClean="0">
              <a:latin typeface="Cambria" pitchFamily="18" charset="0"/>
            </a:endParaRPr>
          </a:p>
          <a:p>
            <a:pPr marL="1376362" lvl="3" indent="0">
              <a:buFont typeface="Wingdings" pitchFamily="2" charset="2"/>
              <a:buChar char="§"/>
            </a:pPr>
            <a:r>
              <a:rPr lang="nl-BE" sz="2800" dirty="0" smtClean="0">
                <a:latin typeface="Cambria" pitchFamily="18" charset="0"/>
              </a:rPr>
              <a:t>ofwel op initiatief van de Voorzitter </a:t>
            </a:r>
          </a:p>
          <a:p>
            <a:pPr marL="1376362" lvl="3" indent="0">
              <a:buFont typeface="Wingdings" pitchFamily="2" charset="2"/>
              <a:buChar char="§"/>
            </a:pPr>
            <a:r>
              <a:rPr lang="nl-BE" sz="2800" dirty="0" smtClean="0">
                <a:latin typeface="Cambria" pitchFamily="18" charset="0"/>
              </a:rPr>
              <a:t>ofwel op verzoek van minstens 3     van zijn leden.</a:t>
            </a:r>
            <a:endParaRPr lang="en-US" sz="2800" dirty="0">
              <a:latin typeface="Cambria" pitchFamily="18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762000" y="304800"/>
            <a:ext cx="7661275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398463" marR="0" lvl="0" indent="-3984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81000"/>
              <a:buFontTx/>
              <a:buBlip>
                <a:blip r:embed="rId2"/>
              </a:buBlip>
              <a:tabLst/>
              <a:defRPr/>
            </a:pPr>
            <a:r>
              <a:rPr kumimoji="0" lang="nl-NL" altLang="fr-F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Beperkt Overlegcomité van de gebruikers (vervolg)</a:t>
            </a: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quarter" idx="10"/>
          </p:nvPr>
        </p:nvSpPr>
        <p:spPr>
          <a:xfrm>
            <a:off x="7239000" y="6432550"/>
            <a:ext cx="1219200" cy="196850"/>
          </a:xfrm>
          <a:noFill/>
        </p:spPr>
        <p:txBody>
          <a:bodyPr lIns="91440" tIns="45720" rIns="91440" bIns="45720"/>
          <a:lstStyle/>
          <a:p>
            <a:r>
              <a:rPr lang="nl-BE" altLang="fr-FR" dirty="0" smtClean="0"/>
              <a:t>22-10-2014</a:t>
            </a:r>
            <a:endParaRPr lang="nl-NL" altLang="fr-FR" dirty="0" smtClean="0"/>
          </a:p>
        </p:txBody>
      </p:sp>
    </p:spTree>
    <p:extLst>
      <p:ext uri="{BB962C8B-B14F-4D97-AF65-F5344CB8AC3E}">
        <p14:creationId xmlns="" xmlns:p14="http://schemas.microsoft.com/office/powerpoint/2010/main" val="1154136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696200" cy="974725"/>
          </a:xfrm>
        </p:spPr>
        <p:txBody>
          <a:bodyPr/>
          <a:lstStyle/>
          <a:p>
            <a:pPr eaLnBrk="1" hangingPunct="1"/>
            <a:r>
              <a:rPr lang="nl-NL" altLang="fr-FR" sz="2800" smtClean="0">
                <a:latin typeface="Cambria" pitchFamily="18" charset="0"/>
              </a:rPr>
              <a:t>Comité van de partners van het Rijksregister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1066800" y="1676400"/>
            <a:ext cx="7086600" cy="44196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nl-NL" altLang="fr-FR" sz="2800" dirty="0" smtClean="0">
                <a:latin typeface="Cambria" panose="02040503050406030204" pitchFamily="18" charset="0"/>
              </a:rPr>
              <a:t>Samenstelling: 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nl-NL" altLang="fr-FR" sz="800" dirty="0" smtClean="0">
              <a:latin typeface="Cambria" panose="02040503050406030204" pitchFamily="18" charset="0"/>
            </a:endParaRPr>
          </a:p>
          <a:p>
            <a:pPr marL="708660" lvl="1" indent="-342900" eaLnBrk="1" fontAlgn="auto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nl-NL" altLang="fr-FR" sz="2800" dirty="0" smtClean="0">
                <a:latin typeface="Cambria" panose="02040503050406030204" pitchFamily="18" charset="0"/>
              </a:rPr>
              <a:t>Rijksregister</a:t>
            </a:r>
          </a:p>
          <a:p>
            <a:pPr marL="708660" lvl="1" indent="-342900" eaLnBrk="1" fontAlgn="auto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nl-NL" altLang="fr-FR" sz="2800" dirty="0" smtClean="0">
                <a:latin typeface="Cambria" panose="02040503050406030204" pitchFamily="18" charset="0"/>
              </a:rPr>
              <a:t>Instellingen die helpen bij de bijwerking van het RR</a:t>
            </a:r>
          </a:p>
          <a:p>
            <a:pPr marL="708660" lvl="1" indent="-342900" eaLnBrk="1" fontAlgn="auto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nl-NL" altLang="fr-FR" sz="2800" dirty="0" smtClean="0">
                <a:latin typeface="Cambria" panose="02040503050406030204" pitchFamily="18" charset="0"/>
              </a:rPr>
              <a:t>Representatieve instellingen van kerngebruikers</a:t>
            </a:r>
          </a:p>
          <a:p>
            <a:pPr marL="708660" lvl="1" indent="-342900" eaLnBrk="1" fontAlgn="auto" hangingPunct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nl-NL" altLang="fr-FR" sz="2800" dirty="0" smtClean="0">
                <a:latin typeface="Cambria" panose="02040503050406030204" pitchFamily="18" charset="0"/>
              </a:rPr>
              <a:t>Instanties met een wettelijke opdracht </a:t>
            </a:r>
            <a:r>
              <a:rPr lang="nl-NL" altLang="fr-FR" sz="2800" dirty="0" smtClean="0">
                <a:latin typeface="Cambria" panose="02040503050406030204" pitchFamily="18" charset="0"/>
                <a:sym typeface="Wingdings" panose="05000000000000000000" pitchFamily="2" charset="2"/>
              </a:rPr>
              <a:t> bescherming van de persoonlijke levenssfeer en administratieve vereenvoudiging</a:t>
            </a:r>
            <a:endParaRPr lang="nl-NL" altLang="fr-FR" sz="2800" dirty="0" smtClean="0">
              <a:latin typeface="Cambria" panose="02040503050406030204" pitchFamily="18" charset="0"/>
            </a:endParaRP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quarter" idx="10"/>
          </p:nvPr>
        </p:nvSpPr>
        <p:spPr>
          <a:xfrm>
            <a:off x="7239000" y="6432550"/>
            <a:ext cx="1219200" cy="196850"/>
          </a:xfrm>
          <a:noFill/>
        </p:spPr>
        <p:txBody>
          <a:bodyPr lIns="91440" tIns="45720" rIns="91440" bIns="45720"/>
          <a:lstStyle/>
          <a:p>
            <a:r>
              <a:rPr lang="nl-BE" altLang="fr-FR" dirty="0" smtClean="0"/>
              <a:t>22-10-2014</a:t>
            </a:r>
            <a:endParaRPr lang="nl-NL" altLang="fr-FR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696200" cy="1431925"/>
          </a:xfrm>
        </p:spPr>
        <p:txBody>
          <a:bodyPr/>
          <a:lstStyle/>
          <a:p>
            <a:r>
              <a:rPr lang="fr-BE" altLang="fr-FR" sz="2800" dirty="0" smtClean="0">
                <a:latin typeface="Cambria" panose="02040503050406030204" pitchFamily="18" charset="0"/>
              </a:rPr>
              <a:t>Comité van de </a:t>
            </a:r>
            <a:r>
              <a:rPr lang="fr-BE" altLang="fr-FR" sz="2800" dirty="0" err="1" smtClean="0">
                <a:latin typeface="Cambria" panose="02040503050406030204" pitchFamily="18" charset="0"/>
              </a:rPr>
              <a:t>partners</a:t>
            </a:r>
            <a:r>
              <a:rPr lang="fr-BE" altLang="fr-FR" sz="2800" dirty="0" smtClean="0">
                <a:latin typeface="Cambria" panose="02040503050406030204" pitchFamily="18" charset="0"/>
              </a:rPr>
              <a:t> van </a:t>
            </a:r>
            <a:r>
              <a:rPr lang="fr-BE" altLang="fr-FR" sz="2800" dirty="0" err="1" smtClean="0">
                <a:latin typeface="Cambria" panose="02040503050406030204" pitchFamily="18" charset="0"/>
              </a:rPr>
              <a:t>het</a:t>
            </a:r>
            <a:r>
              <a:rPr lang="fr-BE" altLang="fr-FR" sz="2800" dirty="0" smtClean="0">
                <a:latin typeface="Cambria" panose="02040503050406030204" pitchFamily="18" charset="0"/>
              </a:rPr>
              <a:t> </a:t>
            </a:r>
            <a:r>
              <a:rPr lang="fr-BE" altLang="fr-FR" sz="2800" dirty="0" err="1" smtClean="0">
                <a:latin typeface="Cambria" panose="02040503050406030204" pitchFamily="18" charset="0"/>
              </a:rPr>
              <a:t>Rijksregister</a:t>
            </a:r>
            <a:r>
              <a:rPr lang="fr-BE" altLang="fr-FR" sz="2800" dirty="0" smtClean="0">
                <a:latin typeface="Cambria" panose="02040503050406030204" pitchFamily="18" charset="0"/>
              </a:rPr>
              <a:t> (</a:t>
            </a:r>
            <a:r>
              <a:rPr lang="fr-BE" altLang="fr-FR" sz="2800" dirty="0" err="1" smtClean="0">
                <a:latin typeface="Cambria" panose="02040503050406030204" pitchFamily="18" charset="0"/>
              </a:rPr>
              <a:t>vervolg</a:t>
            </a:r>
            <a:r>
              <a:rPr lang="fr-BE" altLang="fr-FR" sz="2800" dirty="0" smtClean="0">
                <a:latin typeface="Cambria" panose="02040503050406030204" pitchFamily="18" charset="0"/>
              </a:rPr>
              <a:t>)</a:t>
            </a:r>
            <a:endParaRPr lang="nl-B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6781800" cy="4162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nl-NL" altLang="fr-FR" sz="2800" dirty="0" smtClean="0">
                <a:latin typeface="Cambria" panose="02040503050406030204" pitchFamily="18" charset="0"/>
              </a:rPr>
              <a:t>Opdracht:</a:t>
            </a:r>
          </a:p>
          <a:p>
            <a:pPr marL="708660" lvl="1" indent="-342900" eaLnBrk="1" fontAlgn="auto" hangingPunct="1">
              <a:spcAft>
                <a:spcPts val="0"/>
              </a:spcAft>
              <a:buNone/>
              <a:defRPr/>
            </a:pPr>
            <a:r>
              <a:rPr lang="nl-NL" sz="2800" dirty="0" err="1" smtClean="0">
                <a:latin typeface="Cambria" panose="02040503050406030204" pitchFamily="18" charset="0"/>
              </a:rPr>
              <a:t>Langetermijnbeleidslijnen</a:t>
            </a:r>
            <a:r>
              <a:rPr lang="nl-NL" sz="2800" dirty="0" smtClean="0">
                <a:latin typeface="Cambria" panose="02040503050406030204" pitchFamily="18" charset="0"/>
              </a:rPr>
              <a:t> RR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fr-BE" altLang="fr-FR" sz="2800" dirty="0" smtClean="0">
              <a:latin typeface="Cambria" panose="02040503050406030204" pitchFamily="18" charset="0"/>
              <a:sym typeface="Wingdings" panose="05000000000000000000" pitchFamily="2" charset="2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BE" altLang="fr-FR" sz="2800" dirty="0" err="1" smtClean="0">
                <a:latin typeface="Cambria" panose="02040503050406030204" pitchFamily="18" charset="0"/>
                <a:sym typeface="Wingdings" panose="05000000000000000000" pitchFamily="2" charset="2"/>
              </a:rPr>
              <a:t>Werking</a:t>
            </a:r>
            <a:r>
              <a:rPr lang="fr-BE" altLang="fr-FR" sz="2800" dirty="0" smtClean="0">
                <a:latin typeface="Cambria" panose="02040503050406030204" pitchFamily="18" charset="0"/>
                <a:sym typeface="Wingdings" panose="05000000000000000000" pitchFamily="2" charset="2"/>
              </a:rPr>
              <a:t>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fr-BE" altLang="fr-FR" sz="2800" b="0" dirty="0" smtClean="0">
                <a:latin typeface="Cambria" pitchFamily="18" charset="0"/>
              </a:rPr>
              <a:t>     </a:t>
            </a:r>
            <a:r>
              <a:rPr lang="fr-BE" altLang="fr-FR" sz="2800" b="0" dirty="0" err="1" smtClean="0">
                <a:latin typeface="Cambria" pitchFamily="18" charset="0"/>
              </a:rPr>
              <a:t>Vergadering</a:t>
            </a:r>
            <a:r>
              <a:rPr lang="fr-BE" altLang="fr-FR" sz="2800" b="0" dirty="0" smtClean="0">
                <a:latin typeface="Cambria" pitchFamily="18" charset="0"/>
              </a:rPr>
              <a:t> 2 </a:t>
            </a:r>
            <a:r>
              <a:rPr lang="fr-BE" altLang="fr-FR" sz="2800" b="0" dirty="0" err="1" smtClean="0">
                <a:latin typeface="Cambria" pitchFamily="18" charset="0"/>
              </a:rPr>
              <a:t>maal</a:t>
            </a:r>
            <a:r>
              <a:rPr lang="fr-BE" altLang="fr-FR" sz="2800" b="0" dirty="0" smtClean="0">
                <a:latin typeface="Cambria" pitchFamily="18" charset="0"/>
              </a:rPr>
              <a:t> per </a:t>
            </a:r>
            <a:r>
              <a:rPr lang="fr-BE" altLang="fr-FR" sz="2800" b="0" dirty="0" err="1" smtClean="0">
                <a:latin typeface="Cambria" pitchFamily="18" charset="0"/>
              </a:rPr>
              <a:t>jaar</a:t>
            </a:r>
            <a:r>
              <a:rPr lang="fr-BE" altLang="fr-FR" sz="2800" b="0" dirty="0" smtClean="0">
                <a:latin typeface="Cambria" pitchFamily="18" charset="0"/>
              </a:rPr>
              <a:t>: </a:t>
            </a:r>
          </a:p>
          <a:p>
            <a:pPr marL="1376362" lvl="3" indent="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BE" altLang="fr-FR" sz="2600" b="0" dirty="0" smtClean="0">
                <a:latin typeface="Cambria" pitchFamily="18" charset="0"/>
              </a:rPr>
              <a:t>op </a:t>
            </a:r>
            <a:r>
              <a:rPr lang="fr-BE" altLang="fr-FR" sz="2600" b="0" dirty="0" err="1" smtClean="0">
                <a:latin typeface="Cambria" pitchFamily="18" charset="0"/>
              </a:rPr>
              <a:t>initiatief</a:t>
            </a:r>
            <a:r>
              <a:rPr lang="fr-BE" altLang="fr-FR" sz="2600" b="0" dirty="0" smtClean="0">
                <a:latin typeface="Cambria" pitchFamily="18" charset="0"/>
              </a:rPr>
              <a:t> van de </a:t>
            </a:r>
            <a:r>
              <a:rPr lang="fr-BE" altLang="fr-FR" sz="2600" b="0" dirty="0" err="1" smtClean="0">
                <a:latin typeface="Cambria" pitchFamily="18" charset="0"/>
              </a:rPr>
              <a:t>Voorzitter</a:t>
            </a:r>
            <a:r>
              <a:rPr lang="fr-BE" altLang="fr-FR" sz="2600" b="0" dirty="0" smtClean="0">
                <a:latin typeface="Cambria" pitchFamily="18" charset="0"/>
              </a:rPr>
              <a:t> </a:t>
            </a:r>
          </a:p>
          <a:p>
            <a:pPr marL="1376362" lvl="3" indent="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BE" altLang="fr-FR" sz="2600" b="0" dirty="0" smtClean="0">
                <a:latin typeface="Cambria" pitchFamily="18" charset="0"/>
              </a:rPr>
              <a:t>of op </a:t>
            </a:r>
            <a:r>
              <a:rPr lang="fr-BE" altLang="fr-FR" sz="2600" b="0" dirty="0" err="1" smtClean="0">
                <a:latin typeface="Cambria" pitchFamily="18" charset="0"/>
              </a:rPr>
              <a:t>verzoek</a:t>
            </a:r>
            <a:r>
              <a:rPr lang="fr-BE" altLang="fr-FR" sz="2600" b="0" dirty="0" smtClean="0">
                <a:latin typeface="Cambria" pitchFamily="18" charset="0"/>
              </a:rPr>
              <a:t> van </a:t>
            </a:r>
            <a:r>
              <a:rPr lang="fr-BE" altLang="fr-FR" sz="2600" b="0" dirty="0" err="1" smtClean="0">
                <a:latin typeface="Cambria" pitchFamily="18" charset="0"/>
              </a:rPr>
              <a:t>minstens</a:t>
            </a:r>
            <a:r>
              <a:rPr lang="fr-BE" altLang="fr-FR" sz="2600" b="0" dirty="0" smtClean="0">
                <a:latin typeface="Cambria" pitchFamily="18" charset="0"/>
              </a:rPr>
              <a:t> de </a:t>
            </a:r>
            <a:r>
              <a:rPr lang="fr-BE" altLang="fr-FR" sz="2600" b="0" dirty="0" err="1" smtClean="0">
                <a:latin typeface="Cambria" pitchFamily="18" charset="0"/>
              </a:rPr>
              <a:t>helft</a:t>
            </a:r>
            <a:r>
              <a:rPr lang="fr-BE" altLang="fr-FR" sz="2600" b="0" dirty="0" smtClean="0">
                <a:latin typeface="Cambria" pitchFamily="18" charset="0"/>
              </a:rPr>
              <a:t> van </a:t>
            </a:r>
            <a:r>
              <a:rPr lang="fr-BE" altLang="fr-FR" sz="2600" b="0" dirty="0" err="1" smtClean="0">
                <a:latin typeface="Cambria" pitchFamily="18" charset="0"/>
              </a:rPr>
              <a:t>zijn</a:t>
            </a:r>
            <a:r>
              <a:rPr lang="fr-BE" altLang="fr-FR" sz="2600" b="0" dirty="0" smtClean="0">
                <a:latin typeface="Cambria" pitchFamily="18" charset="0"/>
              </a:rPr>
              <a:t> </a:t>
            </a:r>
            <a:r>
              <a:rPr lang="fr-BE" altLang="fr-FR" sz="2600" b="0" dirty="0" err="1" smtClean="0">
                <a:latin typeface="Cambria" pitchFamily="18" charset="0"/>
              </a:rPr>
              <a:t>leden</a:t>
            </a:r>
            <a:endParaRPr lang="fr-BE" altLang="fr-FR" sz="2600" b="0" dirty="0">
              <a:latin typeface="Cambria" pitchFamily="18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fr-BE" altLang="fr-FR" sz="2800" dirty="0">
              <a:latin typeface="Cambria" panose="02040503050406030204" pitchFamily="18" charset="0"/>
              <a:sym typeface="Wingdings" panose="05000000000000000000" pitchFamily="2" charset="2"/>
            </a:endParaRPr>
          </a:p>
          <a:p>
            <a:pPr fontAlgn="auto">
              <a:spcAft>
                <a:spcPts val="0"/>
              </a:spcAft>
              <a:buNone/>
              <a:defRPr/>
            </a:pPr>
            <a:r>
              <a:rPr lang="fr-BE" altLang="fr-FR" sz="2800" dirty="0" smtClean="0">
                <a:latin typeface="Cambria" panose="02040503050406030204" pitchFamily="18" charset="0"/>
                <a:sym typeface="Wingdings" panose="05000000000000000000" pitchFamily="2" charset="2"/>
              </a:rPr>
              <a:t> 		=&gt;</a:t>
            </a:r>
            <a:r>
              <a:rPr lang="fr-BE" altLang="fr-FR" sz="2800" dirty="0" err="1" smtClean="0">
                <a:latin typeface="Cambria" panose="02040503050406030204" pitchFamily="18" charset="0"/>
                <a:sym typeface="Wingdings" panose="05000000000000000000" pitchFamily="2" charset="2"/>
              </a:rPr>
              <a:t>Werkgroepen</a:t>
            </a:r>
            <a:r>
              <a:rPr lang="fr-BE" altLang="fr-FR" sz="2400" dirty="0" smtClean="0">
                <a:latin typeface="Cambria" panose="02040503050406030204" pitchFamily="18" charset="0"/>
                <a:sym typeface="Wingdings" panose="05000000000000000000" pitchFamily="2" charset="2"/>
              </a:rPr>
              <a:t>	</a:t>
            </a:r>
            <a:endParaRPr lang="fr-BE" altLang="fr-FR" sz="2400" b="0" dirty="0" smtClean="0">
              <a:latin typeface="Cambria" pitchFamily="18" charset="0"/>
            </a:endParaRP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quarter" idx="10"/>
          </p:nvPr>
        </p:nvSpPr>
        <p:spPr>
          <a:xfrm>
            <a:off x="7239000" y="6432550"/>
            <a:ext cx="1219200" cy="196850"/>
          </a:xfrm>
          <a:noFill/>
        </p:spPr>
        <p:txBody>
          <a:bodyPr lIns="91440" tIns="45720" rIns="91440" bIns="45720"/>
          <a:lstStyle/>
          <a:p>
            <a:r>
              <a:rPr lang="nl-BE" altLang="fr-FR" dirty="0" smtClean="0"/>
              <a:t>22-10-2014</a:t>
            </a:r>
            <a:endParaRPr lang="nl-NL" altLang="fr-F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sz="2800" dirty="0">
                <a:latin typeface="Cambria" panose="02040503050406030204" pitchFamily="18" charset="0"/>
              </a:rPr>
              <a:t>Comité </a:t>
            </a:r>
            <a:r>
              <a:rPr lang="fr-BE" altLang="fr-FR" sz="2800" dirty="0" smtClean="0">
                <a:latin typeface="Cambria" panose="02040503050406030204" pitchFamily="18" charset="0"/>
              </a:rPr>
              <a:t>van de </a:t>
            </a:r>
            <a:r>
              <a:rPr lang="fr-BE" altLang="fr-FR" sz="2800" dirty="0" err="1" smtClean="0">
                <a:latin typeface="Cambria" panose="02040503050406030204" pitchFamily="18" charset="0"/>
              </a:rPr>
              <a:t>partners</a:t>
            </a:r>
            <a:r>
              <a:rPr lang="fr-BE" altLang="fr-FR" sz="2800" dirty="0" smtClean="0">
                <a:latin typeface="Cambria" panose="02040503050406030204" pitchFamily="18" charset="0"/>
              </a:rPr>
              <a:t> van het </a:t>
            </a:r>
            <a:r>
              <a:rPr lang="fr-BE" altLang="fr-FR" sz="2800" dirty="0" err="1" smtClean="0">
                <a:latin typeface="Cambria" panose="02040503050406030204" pitchFamily="18" charset="0"/>
              </a:rPr>
              <a:t>Rijksregister</a:t>
            </a:r>
            <a:r>
              <a:rPr lang="fr-BE" altLang="fr-FR" sz="2800" dirty="0" smtClean="0">
                <a:latin typeface="Cambria" panose="02040503050406030204" pitchFamily="18" charset="0"/>
              </a:rPr>
              <a:t>: </a:t>
            </a:r>
            <a:r>
              <a:rPr lang="fr-BE" altLang="fr-FR" sz="2800" dirty="0" err="1" smtClean="0">
                <a:latin typeface="Cambria" panose="02040503050406030204" pitchFamily="18" charset="0"/>
              </a:rPr>
              <a:t>Werkgroepen</a:t>
            </a:r>
            <a:endParaRPr lang="nl-BE" altLang="fr-FR" sz="28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81200"/>
            <a:ext cx="6705600" cy="4190999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BE" altLang="fr-FR" sz="2400" dirty="0" smtClean="0">
                <a:latin typeface="Cambria" pitchFamily="18" charset="0"/>
              </a:rPr>
              <a:t>Permanente </a:t>
            </a:r>
            <a:r>
              <a:rPr lang="fr-BE" altLang="fr-FR" sz="2400" dirty="0" err="1">
                <a:latin typeface="Cambria" pitchFamily="18" charset="0"/>
              </a:rPr>
              <a:t>w</a:t>
            </a:r>
            <a:r>
              <a:rPr lang="fr-BE" altLang="fr-FR" sz="2400" dirty="0" err="1" smtClean="0">
                <a:latin typeface="Cambria" pitchFamily="18" charset="0"/>
              </a:rPr>
              <a:t>erkgroepen</a:t>
            </a:r>
            <a:r>
              <a:rPr lang="fr-BE" altLang="fr-FR" sz="2400" dirty="0" smtClean="0">
                <a:latin typeface="Cambria" pitchFamily="18" charset="0"/>
              </a:rPr>
              <a:t> of </a:t>
            </a:r>
            <a:r>
              <a:rPr lang="fr-BE" altLang="fr-FR" sz="2400" dirty="0" err="1" smtClean="0">
                <a:latin typeface="Cambria" pitchFamily="18" charset="0"/>
              </a:rPr>
              <a:t>projectgroepen</a:t>
            </a:r>
            <a:r>
              <a:rPr lang="fr-BE" altLang="fr-FR" sz="2400" b="0" dirty="0" smtClean="0">
                <a:latin typeface="Cambria" pitchFamily="18" charset="0"/>
              </a:rPr>
              <a:t>, </a:t>
            </a:r>
            <a:r>
              <a:rPr lang="fr-BE" altLang="fr-FR" sz="2400" b="0" dirty="0" err="1" smtClean="0">
                <a:latin typeface="Cambria" pitchFamily="18" charset="0"/>
              </a:rPr>
              <a:t>beide</a:t>
            </a:r>
            <a:r>
              <a:rPr lang="fr-BE" altLang="fr-FR" sz="2400" b="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aangestuurd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door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ambtenaren</a:t>
            </a:r>
            <a:r>
              <a:rPr lang="fr-BE" altLang="fr-FR" sz="2400" dirty="0" smtClean="0">
                <a:latin typeface="Cambria" pitchFamily="18" charset="0"/>
              </a:rPr>
              <a:t> van het RR of </a:t>
            </a:r>
            <a:r>
              <a:rPr lang="fr-BE" altLang="fr-FR" sz="2400" dirty="0" err="1" smtClean="0">
                <a:latin typeface="Cambria" pitchFamily="18" charset="0"/>
              </a:rPr>
              <a:t>door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een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dirty="0" err="1" smtClean="0">
                <a:latin typeface="Cambria" pitchFamily="18" charset="0"/>
              </a:rPr>
              <a:t>vertegenwoordiger</a:t>
            </a:r>
            <a:r>
              <a:rPr lang="fr-BE" altLang="fr-FR" sz="2400" dirty="0" smtClean="0">
                <a:latin typeface="Cambria" pitchFamily="18" charset="0"/>
              </a:rPr>
              <a:t> van de </a:t>
            </a:r>
            <a:r>
              <a:rPr lang="fr-BE" altLang="fr-FR" sz="2400" dirty="0" err="1" smtClean="0">
                <a:latin typeface="Cambria" pitchFamily="18" charset="0"/>
              </a:rPr>
              <a:t>partners</a:t>
            </a:r>
            <a:r>
              <a:rPr lang="fr-BE" altLang="fr-FR" sz="2400" dirty="0" smtClean="0">
                <a:latin typeface="Cambria" pitchFamily="18" charset="0"/>
              </a:rPr>
              <a:t> </a:t>
            </a:r>
            <a:r>
              <a:rPr lang="fr-BE" altLang="fr-FR" sz="2400" b="0" dirty="0" smtClean="0">
                <a:latin typeface="Cambria" pitchFamily="18" charset="0"/>
              </a:rPr>
              <a:t>op </a:t>
            </a:r>
            <a:r>
              <a:rPr lang="fr-BE" altLang="fr-FR" sz="2400" b="0" dirty="0" err="1" smtClean="0">
                <a:latin typeface="Cambria" pitchFamily="18" charset="0"/>
              </a:rPr>
              <a:t>vrijwillige</a:t>
            </a:r>
            <a:r>
              <a:rPr lang="fr-BE" altLang="fr-FR" sz="2400" b="0" dirty="0" smtClean="0">
                <a:latin typeface="Cambria" pitchFamily="18" charset="0"/>
              </a:rPr>
              <a:t> basis.</a:t>
            </a:r>
          </a:p>
          <a:p>
            <a:pPr>
              <a:buFont typeface="Wingdings" pitchFamily="2" charset="2"/>
              <a:buChar char="§"/>
            </a:pPr>
            <a:endParaRPr lang="fr-BE" altLang="fr-FR" sz="2400" b="0" dirty="0">
              <a:latin typeface="Cambri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BE" sz="2400" b="0" dirty="0" err="1" smtClean="0">
                <a:latin typeface="Cambria" pitchFamily="18" charset="0"/>
              </a:rPr>
              <a:t>Het</a:t>
            </a:r>
            <a:r>
              <a:rPr lang="fr-BE" sz="2400" b="0" dirty="0" smtClean="0">
                <a:latin typeface="Cambria" pitchFamily="18" charset="0"/>
              </a:rPr>
              <a:t> </a:t>
            </a:r>
            <a:r>
              <a:rPr lang="fr-BE" sz="2400" b="0" dirty="0">
                <a:latin typeface="Cambria" pitchFamily="18" charset="0"/>
              </a:rPr>
              <a:t>Comité </a:t>
            </a:r>
            <a:r>
              <a:rPr lang="fr-BE" sz="2400" b="0" dirty="0" err="1" smtClean="0">
                <a:latin typeface="Cambria" pitchFamily="18" charset="0"/>
              </a:rPr>
              <a:t>stelt</a:t>
            </a:r>
            <a:r>
              <a:rPr lang="fr-BE" sz="2400" b="0" dirty="0" smtClean="0">
                <a:latin typeface="Cambria" pitchFamily="18" charset="0"/>
              </a:rPr>
              <a:t> </a:t>
            </a:r>
            <a:r>
              <a:rPr lang="fr-BE" sz="2400" b="0" dirty="0" err="1" smtClean="0">
                <a:latin typeface="Cambria" pitchFamily="18" charset="0"/>
              </a:rPr>
              <a:t>een</a:t>
            </a:r>
            <a:r>
              <a:rPr lang="fr-BE" sz="2400" b="0" dirty="0" smtClean="0">
                <a:latin typeface="Cambria" pitchFamily="18" charset="0"/>
              </a:rPr>
              <a:t> </a:t>
            </a:r>
            <a:r>
              <a:rPr lang="fr-BE" sz="2400" dirty="0" err="1" smtClean="0">
                <a:latin typeface="Cambria" pitchFamily="18" charset="0"/>
              </a:rPr>
              <a:t>jaarrapport</a:t>
            </a:r>
            <a:r>
              <a:rPr lang="fr-BE" sz="2400" b="0" dirty="0" smtClean="0">
                <a:latin typeface="Cambria" pitchFamily="18" charset="0"/>
              </a:rPr>
              <a:t> op met de </a:t>
            </a:r>
            <a:r>
              <a:rPr lang="fr-BE" sz="2400" b="0" dirty="0" err="1" smtClean="0">
                <a:latin typeface="Cambria" pitchFamily="18" charset="0"/>
              </a:rPr>
              <a:t>werkzaamheden</a:t>
            </a:r>
            <a:r>
              <a:rPr lang="fr-BE" sz="2400" b="0" dirty="0" smtClean="0">
                <a:latin typeface="Cambria" pitchFamily="18" charset="0"/>
              </a:rPr>
              <a:t> van de </a:t>
            </a:r>
            <a:r>
              <a:rPr lang="fr-BE" sz="2400" b="0" dirty="0" err="1" smtClean="0">
                <a:latin typeface="Cambria" pitchFamily="18" charset="0"/>
              </a:rPr>
              <a:t>verschillende</a:t>
            </a:r>
            <a:r>
              <a:rPr lang="fr-BE" sz="2400" b="0" dirty="0" smtClean="0">
                <a:latin typeface="Cambria" pitchFamily="18" charset="0"/>
              </a:rPr>
              <a:t> </a:t>
            </a:r>
            <a:r>
              <a:rPr lang="fr-BE" sz="2400" b="0" dirty="0" err="1" smtClean="0">
                <a:latin typeface="Cambria" pitchFamily="18" charset="0"/>
              </a:rPr>
              <a:t>groepen</a:t>
            </a:r>
            <a:r>
              <a:rPr lang="fr-BE" sz="2400" b="0" dirty="0" smtClean="0">
                <a:latin typeface="Cambria" pitchFamily="18" charset="0"/>
              </a:rPr>
              <a:t> en </a:t>
            </a:r>
            <a:r>
              <a:rPr lang="fr-BE" sz="2400" b="0" dirty="0" err="1" smtClean="0">
                <a:latin typeface="Cambria" pitchFamily="18" charset="0"/>
              </a:rPr>
              <a:t>voegt</a:t>
            </a:r>
            <a:r>
              <a:rPr lang="fr-BE" sz="2400" b="0" dirty="0" smtClean="0">
                <a:latin typeface="Cambria" pitchFamily="18" charset="0"/>
              </a:rPr>
              <a:t> de </a:t>
            </a:r>
            <a:r>
              <a:rPr lang="fr-BE" sz="2400" dirty="0" err="1" smtClean="0">
                <a:latin typeface="Cambria" pitchFamily="18" charset="0"/>
              </a:rPr>
              <a:t>lijst</a:t>
            </a:r>
            <a:r>
              <a:rPr lang="fr-BE" sz="2400" dirty="0" smtClean="0">
                <a:latin typeface="Cambria" pitchFamily="18" charset="0"/>
              </a:rPr>
              <a:t> </a:t>
            </a:r>
            <a:r>
              <a:rPr lang="fr-BE" sz="2400" b="0" dirty="0" err="1" smtClean="0">
                <a:latin typeface="Cambria" pitchFamily="18" charset="0"/>
              </a:rPr>
              <a:t>bij</a:t>
            </a:r>
            <a:r>
              <a:rPr lang="fr-BE" sz="2400" b="0" dirty="0" smtClean="0">
                <a:latin typeface="Cambria" pitchFamily="18" charset="0"/>
              </a:rPr>
              <a:t> van de </a:t>
            </a:r>
            <a:r>
              <a:rPr lang="fr-BE" sz="2400" dirty="0" err="1" smtClean="0">
                <a:latin typeface="Cambria" pitchFamily="18" charset="0"/>
              </a:rPr>
              <a:t>nieuwe</a:t>
            </a:r>
            <a:r>
              <a:rPr lang="fr-BE" sz="2400" dirty="0" smtClean="0">
                <a:latin typeface="Cambria" pitchFamily="18" charset="0"/>
              </a:rPr>
              <a:t> </a:t>
            </a:r>
            <a:r>
              <a:rPr lang="fr-BE" sz="2400" dirty="0" err="1" smtClean="0">
                <a:latin typeface="Cambria" pitchFamily="18" charset="0"/>
              </a:rPr>
              <a:t>projecten</a:t>
            </a:r>
            <a:r>
              <a:rPr lang="fr-BE" sz="2400" dirty="0" smtClean="0">
                <a:latin typeface="Cambria" pitchFamily="18" charset="0"/>
              </a:rPr>
              <a:t> </a:t>
            </a:r>
            <a:r>
              <a:rPr lang="fr-BE" sz="2400" b="0" dirty="0" smtClean="0">
                <a:latin typeface="Cambria" pitchFamily="18" charset="0"/>
              </a:rPr>
              <a:t>die het </a:t>
            </a:r>
            <a:r>
              <a:rPr lang="fr-BE" sz="2400" b="0" dirty="0" err="1" smtClean="0">
                <a:latin typeface="Cambria" pitchFamily="18" charset="0"/>
              </a:rPr>
              <a:t>volgende</a:t>
            </a:r>
            <a:r>
              <a:rPr lang="fr-BE" sz="2400" b="0" dirty="0" smtClean="0">
                <a:latin typeface="Cambria" pitchFamily="18" charset="0"/>
              </a:rPr>
              <a:t> </a:t>
            </a:r>
            <a:r>
              <a:rPr lang="fr-BE" sz="2400" b="0" dirty="0" err="1" smtClean="0">
                <a:latin typeface="Cambria" pitchFamily="18" charset="0"/>
              </a:rPr>
              <a:t>jaar</a:t>
            </a:r>
            <a:r>
              <a:rPr lang="fr-BE" sz="2400" b="0" dirty="0" smtClean="0">
                <a:latin typeface="Cambria" pitchFamily="18" charset="0"/>
              </a:rPr>
              <a:t> </a:t>
            </a:r>
            <a:r>
              <a:rPr lang="fr-BE" sz="2400" b="0" dirty="0" err="1" smtClean="0">
                <a:latin typeface="Cambria" pitchFamily="18" charset="0"/>
              </a:rPr>
              <a:t>gerealiseerd</a:t>
            </a:r>
            <a:r>
              <a:rPr lang="fr-BE" sz="2400" b="0" dirty="0" smtClean="0">
                <a:latin typeface="Cambria" pitchFamily="18" charset="0"/>
              </a:rPr>
              <a:t> </a:t>
            </a:r>
            <a:r>
              <a:rPr lang="fr-BE" sz="2400" b="0" dirty="0" err="1" smtClean="0">
                <a:latin typeface="Cambria" pitchFamily="18" charset="0"/>
              </a:rPr>
              <a:t>moeten</a:t>
            </a:r>
            <a:r>
              <a:rPr lang="fr-BE" sz="2400" b="0" dirty="0" smtClean="0">
                <a:latin typeface="Cambria" pitchFamily="18" charset="0"/>
              </a:rPr>
              <a:t> </a:t>
            </a:r>
            <a:r>
              <a:rPr lang="fr-BE" sz="2400" b="0" dirty="0" err="1" smtClean="0">
                <a:latin typeface="Cambria" pitchFamily="18" charset="0"/>
              </a:rPr>
              <a:t>worden</a:t>
            </a:r>
            <a:r>
              <a:rPr lang="fr-BE" sz="2400" b="0" dirty="0">
                <a:latin typeface="Cambria" pitchFamily="18" charset="0"/>
              </a:rPr>
              <a:t>.</a:t>
            </a:r>
            <a:endParaRPr lang="nl-BE" dirty="0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quarter" idx="10"/>
          </p:nvPr>
        </p:nvSpPr>
        <p:spPr>
          <a:xfrm>
            <a:off x="7239000" y="6432550"/>
            <a:ext cx="1219200" cy="196850"/>
          </a:xfrm>
          <a:noFill/>
        </p:spPr>
        <p:txBody>
          <a:bodyPr lIns="91440" tIns="45720" rIns="91440" bIns="45720"/>
          <a:lstStyle/>
          <a:p>
            <a:r>
              <a:rPr lang="nl-BE" altLang="fr-FR" dirty="0" smtClean="0"/>
              <a:t>22-10-2014</a:t>
            </a:r>
            <a:endParaRPr lang="nl-NL" altLang="fr-F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1">
  <a:themeElements>
    <a:clrScheme name="Standaardontwerp 1">
      <a:dk1>
        <a:srgbClr val="000000"/>
      </a:dk1>
      <a:lt1>
        <a:srgbClr val="FFFFFF"/>
      </a:lt1>
      <a:dk2>
        <a:srgbClr val="435607"/>
      </a:dk2>
      <a:lt2>
        <a:srgbClr val="8F001C"/>
      </a:lt2>
      <a:accent1>
        <a:srgbClr val="F0AC00"/>
      </a:accent1>
      <a:accent2>
        <a:srgbClr val="063869"/>
      </a:accent2>
      <a:accent3>
        <a:srgbClr val="FFFFFF"/>
      </a:accent3>
      <a:accent4>
        <a:srgbClr val="000000"/>
      </a:accent4>
      <a:accent5>
        <a:srgbClr val="F6D2AA"/>
      </a:accent5>
      <a:accent6>
        <a:srgbClr val="05325E"/>
      </a:accent6>
      <a:hlink>
        <a:srgbClr val="D47300"/>
      </a:hlink>
      <a:folHlink>
        <a:srgbClr val="157F7D"/>
      </a:folHlink>
    </a:clrScheme>
    <a:fontScheme name="Standaardontwerp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435607"/>
        </a:dk2>
        <a:lt2>
          <a:srgbClr val="8F001C"/>
        </a:lt2>
        <a:accent1>
          <a:srgbClr val="F0AC00"/>
        </a:accent1>
        <a:accent2>
          <a:srgbClr val="063869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05325E"/>
        </a:accent6>
        <a:hlink>
          <a:srgbClr val="D47300"/>
        </a:hlink>
        <a:folHlink>
          <a:srgbClr val="157F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2844</TotalTime>
  <Words>426</Words>
  <Application>Microsoft Office PowerPoint</Application>
  <PresentationFormat>Diavoorstelling (4:3)</PresentationFormat>
  <Paragraphs>105</Paragraphs>
  <Slides>14</Slides>
  <Notes>10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Thème1</vt:lpstr>
      <vt:lpstr>Nieuwe wijze van overleg  met de gebruikers van het RR</vt:lpstr>
      <vt:lpstr>Het comité van de gebruikers van het Rijksregister – Huidige situatie</vt:lpstr>
      <vt:lpstr>Het huidige overlegmodel dient te worden herzien</vt:lpstr>
      <vt:lpstr>Voorgestelde nieuwe aanpak</vt:lpstr>
      <vt:lpstr>Beperkt Overlegcomité van de gebruikers</vt:lpstr>
      <vt:lpstr>Dia 6</vt:lpstr>
      <vt:lpstr>Comité van de partners van het Rijksregister</vt:lpstr>
      <vt:lpstr>Comité van de partners van het Rijksregister (vervolg)</vt:lpstr>
      <vt:lpstr>Comité van de partners van het Rijksregister: Werkgroepen</vt:lpstr>
      <vt:lpstr>Provinciale Overlegcomités van het Rijksregister</vt:lpstr>
      <vt:lpstr>Provinciale Overlegcomités van het Rijksregister (vervolg)</vt:lpstr>
      <vt:lpstr>Provinciale Overlegcomités van het Rijksregister (vervolg)</vt:lpstr>
      <vt:lpstr>Nieuw reglementair kader</vt:lpstr>
      <vt:lpstr>Dia 14</vt:lpstr>
    </vt:vector>
  </TitlesOfParts>
  <Company>FOD Binnenlandse Zaken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Régis Trannoy</dc:creator>
  <cp:lastModifiedBy>tom.bols</cp:lastModifiedBy>
  <cp:revision>253</cp:revision>
  <cp:lastPrinted>2014-10-16T07:36:42Z</cp:lastPrinted>
  <dcterms:created xsi:type="dcterms:W3CDTF">2007-07-02T10:03:53Z</dcterms:created>
  <dcterms:modified xsi:type="dcterms:W3CDTF">2014-10-21T08:10:29Z</dcterms:modified>
</cp:coreProperties>
</file>