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317" r:id="rId4"/>
    <p:sldId id="315" r:id="rId5"/>
    <p:sldId id="316" r:id="rId6"/>
    <p:sldId id="318" r:id="rId7"/>
    <p:sldId id="319" r:id="rId8"/>
  </p:sldIdLst>
  <p:sldSz cx="9144000" cy="6858000" type="screen4x3"/>
  <p:notesSz cx="6797675" cy="9926638"/>
  <p:defaultTextStyle>
    <a:defPPr>
      <a:defRPr lang="nl-NL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D2C6"/>
    <a:srgbClr val="6B645E"/>
    <a:srgbClr val="B2A9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4624" autoAdjust="0"/>
  </p:normalViewPr>
  <p:slideViewPr>
    <p:cSldViewPr>
      <p:cViewPr varScale="1">
        <p:scale>
          <a:sx n="66" d="100"/>
          <a:sy n="66" d="100"/>
        </p:scale>
        <p:origin x="-1260" y="-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926" y="-84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1030"/>
          <p:cNvSpPr>
            <a:spLocks noChangeArrowheads="1"/>
          </p:cNvSpPr>
          <p:nvPr/>
        </p:nvSpPr>
        <p:spPr bwMode="auto">
          <a:xfrm>
            <a:off x="533401" y="9366250"/>
            <a:ext cx="1143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defTabSz="922338">
              <a:defRPr/>
            </a:pPr>
            <a:r>
              <a:rPr lang="nl-NL" sz="1000"/>
              <a:t>22 février 2008</a:t>
            </a:r>
          </a:p>
        </p:txBody>
      </p:sp>
      <p:sp>
        <p:nvSpPr>
          <p:cNvPr id="4103" name="Rectangle 1031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681164" y="9366250"/>
            <a:ext cx="347503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22338">
              <a:defRPr sz="1000"/>
            </a:lvl1pPr>
          </a:lstStyle>
          <a:p>
            <a:pPr>
              <a:defRPr/>
            </a:pPr>
            <a:r>
              <a:rPr lang="nl-NL"/>
              <a:t>Via Beeld &gt; Koptekst en voettekst kan je de voettekst ingeven</a:t>
            </a:r>
          </a:p>
        </p:txBody>
      </p:sp>
      <p:sp>
        <p:nvSpPr>
          <p:cNvPr id="4104" name="Rectangle 1032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60964" y="9366250"/>
            <a:ext cx="114458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22338">
              <a:defRPr sz="1000"/>
            </a:lvl1pPr>
          </a:lstStyle>
          <a:p>
            <a:pPr>
              <a:defRPr/>
            </a:pPr>
            <a:fld id="{C66ECF82-3476-49DE-9DB3-AFD41317AB9D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  <p:sp>
        <p:nvSpPr>
          <p:cNvPr id="4105" name="Line 1033"/>
          <p:cNvSpPr>
            <a:spLocks noChangeShapeType="1"/>
          </p:cNvSpPr>
          <p:nvPr/>
        </p:nvSpPr>
        <p:spPr bwMode="auto">
          <a:xfrm>
            <a:off x="541338" y="9312275"/>
            <a:ext cx="5770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28591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66763"/>
            <a:ext cx="4905375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752975"/>
            <a:ext cx="4933950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915988" y="9488488"/>
            <a:ext cx="1143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defTabSz="922338">
              <a:defRPr/>
            </a:pPr>
            <a:r>
              <a:rPr lang="nl-NL" sz="1000"/>
              <a:t>22 février 2008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681164" y="9488488"/>
            <a:ext cx="347503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922338">
              <a:defRPr/>
            </a:pPr>
            <a:r>
              <a:rPr lang="nl-NL" sz="1000"/>
              <a:t>Via Beeld &gt; Koptekst en voettekst kan je de voettekst ingeven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789489" y="9488488"/>
            <a:ext cx="11461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 defTabSz="922338">
              <a:defRPr/>
            </a:pPr>
            <a:fld id="{BBBEAAA6-5A5E-4AA9-8094-49E97F1C1721}" type="slidenum">
              <a:rPr lang="nl-NL" sz="1000"/>
              <a:pPr algn="r" defTabSz="922338">
                <a:defRPr/>
              </a:pPr>
              <a:t>‹N°›</a:t>
            </a:fld>
            <a:endParaRPr lang="nl-NL" sz="1000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912814" y="9432925"/>
            <a:ext cx="5027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53389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66763"/>
            <a:ext cx="4905375" cy="3679825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66763"/>
            <a:ext cx="4905375" cy="3679825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66763"/>
            <a:ext cx="4905375" cy="3679825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66763"/>
            <a:ext cx="4905375" cy="3679825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66763"/>
            <a:ext cx="4905375" cy="3679825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66763"/>
            <a:ext cx="4905375" cy="3679825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66763"/>
            <a:ext cx="4905375" cy="3679825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rgbClr val="D2D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93750" y="2260600"/>
            <a:ext cx="1800225" cy="431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BE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0"/>
            <a:ext cx="9140825" cy="1462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BE"/>
          </a:p>
        </p:txBody>
      </p:sp>
      <p:pic>
        <p:nvPicPr>
          <p:cNvPr id="6" name="Picture 12" descr="logo-b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6725" y="6299200"/>
            <a:ext cx="2921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103 ibz-FRNL_POS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2188" y="420688"/>
            <a:ext cx="23780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20"/>
          <p:cNvGrpSpPr>
            <a:grpSpLocks/>
          </p:cNvGrpSpPr>
          <p:nvPr userDrawn="1"/>
        </p:nvGrpSpPr>
        <p:grpSpPr bwMode="auto">
          <a:xfrm>
            <a:off x="793750" y="2692400"/>
            <a:ext cx="7626350" cy="3171825"/>
            <a:chOff x="500" y="1696"/>
            <a:chExt cx="4804" cy="1998"/>
          </a:xfrm>
        </p:grpSpPr>
        <p:sp>
          <p:nvSpPr>
            <p:cNvPr id="9" name="Rectangle 14"/>
            <p:cNvSpPr>
              <a:spLocks noChangeArrowheads="1"/>
            </p:cNvSpPr>
            <p:nvPr userDrawn="1"/>
          </p:nvSpPr>
          <p:spPr bwMode="auto">
            <a:xfrm>
              <a:off x="500" y="1696"/>
              <a:ext cx="4588" cy="216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BE"/>
            </a:p>
          </p:txBody>
        </p:sp>
        <p:sp>
          <p:nvSpPr>
            <p:cNvPr id="10" name="Rectangle 15"/>
            <p:cNvSpPr>
              <a:spLocks noChangeArrowheads="1"/>
            </p:cNvSpPr>
            <p:nvPr userDrawn="1"/>
          </p:nvSpPr>
          <p:spPr bwMode="auto">
            <a:xfrm>
              <a:off x="5088" y="1696"/>
              <a:ext cx="216" cy="1782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BE"/>
            </a:p>
          </p:txBody>
        </p:sp>
        <p:sp>
          <p:nvSpPr>
            <p:cNvPr id="11" name="Rectangle 18"/>
            <p:cNvSpPr>
              <a:spLocks noChangeArrowheads="1"/>
            </p:cNvSpPr>
            <p:nvPr userDrawn="1"/>
          </p:nvSpPr>
          <p:spPr bwMode="auto">
            <a:xfrm>
              <a:off x="716" y="3478"/>
              <a:ext cx="4588" cy="216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BE"/>
            </a:p>
          </p:txBody>
        </p:sp>
        <p:sp>
          <p:nvSpPr>
            <p:cNvPr id="12" name="Rectangle 19"/>
            <p:cNvSpPr>
              <a:spLocks noChangeArrowheads="1"/>
            </p:cNvSpPr>
            <p:nvPr userDrawn="1"/>
          </p:nvSpPr>
          <p:spPr bwMode="auto">
            <a:xfrm>
              <a:off x="500" y="1912"/>
              <a:ext cx="216" cy="1782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BE"/>
            </a:p>
          </p:txBody>
        </p:sp>
      </p:grp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38313" y="3702050"/>
            <a:ext cx="5727700" cy="990600"/>
          </a:xfrm>
        </p:spPr>
        <p:txBody>
          <a:bodyPr anchor="b"/>
          <a:lstStyle>
            <a:lvl1pPr marL="0" indent="0" algn="r">
              <a:lnSpc>
                <a:spcPts val="3500"/>
              </a:lnSpc>
              <a:buFontTx/>
              <a:buNone/>
              <a:defRPr sz="3100"/>
            </a:lvl1pPr>
          </a:lstStyle>
          <a:p>
            <a:r>
              <a:rPr lang="nl-NL"/>
              <a:t>Klik om het opmaakprofiel van de modeltitel te bewerken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36725" y="4718050"/>
            <a:ext cx="5729288" cy="728663"/>
          </a:xfrm>
          <a:noFill/>
        </p:spPr>
        <p:txBody>
          <a:bodyPr/>
          <a:lstStyle>
            <a:lvl1pPr marL="0" indent="0" algn="r">
              <a:lnSpc>
                <a:spcPts val="2600"/>
              </a:lnSpc>
              <a:spcBef>
                <a:spcPct val="0"/>
              </a:spcBef>
              <a:buFontTx/>
              <a:buNone/>
              <a:defRPr sz="2200" b="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790575" y="2371725"/>
            <a:ext cx="1800225" cy="276225"/>
          </a:xfrm>
        </p:spPr>
        <p:txBody>
          <a:bodyPr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nl-BE" smtClean="0"/>
              <a:t>21 octobre 2015</a:t>
            </a: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octobre 2015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89709-B51A-4FEF-8B5D-AAD7947FCB69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35738" y="241300"/>
            <a:ext cx="1887537" cy="57499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68363" y="241300"/>
            <a:ext cx="5514975" cy="57499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octobre 2015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244B-8791-4309-BF84-F8D76182D968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8363" y="241300"/>
            <a:ext cx="7554912" cy="9747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219200" y="1876425"/>
            <a:ext cx="6781800" cy="4114800"/>
          </a:xfrm>
        </p:spPr>
        <p:txBody>
          <a:bodyPr/>
          <a:lstStyle/>
          <a:p>
            <a:pPr lvl="0"/>
            <a:endParaRPr lang="fr-B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octobre 2015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B6C4C-49E5-4E6C-A853-FF6E42F1CCC2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octobre 2015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5C536-33DD-40B8-A119-E7F9FC1256DB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octobre 2015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3EF84-C9A2-4EC7-9409-2E84D2343634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192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63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octobre 2015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8A4DA-9746-4E86-AE9A-B8CDA1869536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octobre 2015</a:t>
            </a:r>
            <a:endParaRPr lang="nl-N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63632-817E-4242-A988-959C14899EA8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octobre 2015</a:t>
            </a: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4D3A3-5D1B-432A-886B-977810299A20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octobre 2015</a:t>
            </a:r>
            <a:endParaRPr lang="nl-N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8087A-C8E9-48D4-9060-6D48C1121545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octobre 2015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11C92-C946-42A1-9455-53158EB77424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21 octobre 2015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CD973-E837-474D-B176-816C8F96282B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62000" y="1463675"/>
            <a:ext cx="7664450" cy="5394325"/>
          </a:xfrm>
          <a:prstGeom prst="rect">
            <a:avLst/>
          </a:prstGeom>
          <a:solidFill>
            <a:srgbClr val="D2D2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BE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8363" y="241300"/>
            <a:ext cx="7554912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876425"/>
            <a:ext cx="6781800" cy="4114800"/>
          </a:xfrm>
          <a:prstGeom prst="rect">
            <a:avLst/>
          </a:prstGeom>
          <a:solidFill>
            <a:srgbClr val="D2D2C6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4750" y="656748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6B645E"/>
                </a:solidFill>
              </a:defRPr>
            </a:lvl1pPr>
          </a:lstStyle>
          <a:p>
            <a:pPr>
              <a:defRPr/>
            </a:pPr>
            <a:r>
              <a:rPr lang="nl-BE" smtClean="0"/>
              <a:t>21 octobre 2015</a:t>
            </a: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0925" y="6530975"/>
            <a:ext cx="7620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500" b="1">
                <a:solidFill>
                  <a:srgbClr val="6B645E"/>
                </a:solidFill>
              </a:defRPr>
            </a:lvl1pPr>
          </a:lstStyle>
          <a:p>
            <a:pPr>
              <a:defRPr/>
            </a:pPr>
            <a:fld id="{81EFEF9F-D890-46E3-BF83-2CE9373F5DD1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463675"/>
            <a:ext cx="317500" cy="13033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sldNum="0" hdr="0" ftr="0"/>
  <p:txStyles>
    <p:titleStyle>
      <a:lvl1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+mj-lt"/>
          <a:ea typeface="+mj-ea"/>
          <a:cs typeface="+mj-cs"/>
        </a:defRPr>
      </a:lvl1pPr>
      <a:lvl2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Arial Narrow" pitchFamily="34" charset="0"/>
        </a:defRPr>
      </a:lvl2pPr>
      <a:lvl3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Arial Narrow" pitchFamily="34" charset="0"/>
        </a:defRPr>
      </a:lvl3pPr>
      <a:lvl4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Arial Narrow" pitchFamily="34" charset="0"/>
        </a:defRPr>
      </a:lvl4pPr>
      <a:lvl5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Arial Narrow" pitchFamily="34" charset="0"/>
        </a:defRPr>
      </a:lvl5pPr>
      <a:lvl6pPr marL="855663" indent="-398463" algn="l" rtl="0" fontAlgn="base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Arial Narrow" pitchFamily="34" charset="0"/>
        </a:defRPr>
      </a:lvl6pPr>
      <a:lvl7pPr marL="1312863" indent="-398463" algn="l" rtl="0" fontAlgn="base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Arial Narrow" pitchFamily="34" charset="0"/>
        </a:defRPr>
      </a:lvl7pPr>
      <a:lvl8pPr marL="1770063" indent="-398463" algn="l" rtl="0" fontAlgn="base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Arial Narrow" pitchFamily="34" charset="0"/>
        </a:defRPr>
      </a:lvl8pPr>
      <a:lvl9pPr marL="2227263" indent="-398463" algn="l" rtl="0" fontAlgn="base">
        <a:spcBef>
          <a:spcPct val="0"/>
        </a:spcBef>
        <a:spcAft>
          <a:spcPct val="0"/>
        </a:spcAft>
        <a:buSzPct val="81000"/>
        <a:buBlip>
          <a:blip r:embed="rId14"/>
        </a:buBlip>
        <a:defRPr sz="3300" b="1">
          <a:solidFill>
            <a:schemeClr val="tx2"/>
          </a:solidFill>
          <a:latin typeface="Arial Narrow" pitchFamily="34" charset="0"/>
        </a:defRPr>
      </a:lvl9pPr>
    </p:titleStyle>
    <p:bodyStyle>
      <a:lvl1pPr marL="319088" indent="-319088" algn="l" rtl="0" eaLnBrk="0" fontAlgn="base" hangingPunct="0">
        <a:lnSpc>
          <a:spcPts val="28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300" b="1">
          <a:solidFill>
            <a:schemeClr val="tx1"/>
          </a:solidFill>
          <a:latin typeface="+mn-lt"/>
          <a:ea typeface="+mn-ea"/>
          <a:cs typeface="+mn-cs"/>
        </a:defRPr>
      </a:lvl1pPr>
      <a:lvl2pPr marL="474663" indent="-146050" algn="l" rtl="0" eaLnBrk="0" fontAlgn="base" hangingPunct="0">
        <a:lnSpc>
          <a:spcPts val="2500"/>
        </a:lnSpc>
        <a:spcBef>
          <a:spcPct val="2000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2pPr>
      <a:lvl3pPr marL="638175" indent="-147638" algn="l" rtl="0" eaLnBrk="0" fontAlgn="base" hangingPunct="0">
        <a:spcBef>
          <a:spcPct val="20000"/>
        </a:spcBef>
        <a:spcAft>
          <a:spcPct val="0"/>
        </a:spcAft>
        <a:buSzPct val="70000"/>
        <a:buChar char="•"/>
        <a:defRPr sz="2100">
          <a:solidFill>
            <a:schemeClr val="tx1"/>
          </a:solidFill>
          <a:latin typeface="+mn-lt"/>
        </a:defRPr>
      </a:lvl3pPr>
      <a:lvl4pPr marL="16954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14550" indent="-228600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5717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289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4861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433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D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nl-BE" dirty="0" smtClean="0"/>
              <a:t>21 oktober 2015</a:t>
            </a:r>
            <a:endParaRPr lang="nl-NL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819400"/>
            <a:ext cx="7086600" cy="31242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ctr" eaLnBrk="1" hangingPunct="1"/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3600" dirty="0" err="1" smtClean="0">
                <a:solidFill>
                  <a:srgbClr val="002060"/>
                </a:solidFill>
              </a:rPr>
              <a:t>Gebruikerscomité</a:t>
            </a:r>
            <a:r>
              <a:rPr lang="en-GB" sz="3600" dirty="0" smtClean="0">
                <a:solidFill>
                  <a:srgbClr val="002060"/>
                </a:solidFill>
              </a:rPr>
              <a:t> </a:t>
            </a:r>
            <a:br>
              <a:rPr lang="en-GB" sz="3600" dirty="0" smtClean="0">
                <a:solidFill>
                  <a:srgbClr val="002060"/>
                </a:solidFill>
              </a:rPr>
            </a:br>
            <a:r>
              <a:rPr lang="en-GB" sz="3600" dirty="0">
                <a:solidFill>
                  <a:srgbClr val="002060"/>
                </a:solidFill>
              </a:rPr>
              <a:t/>
            </a:r>
            <a:br>
              <a:rPr lang="en-GB" sz="3600" dirty="0">
                <a:solidFill>
                  <a:srgbClr val="002060"/>
                </a:solidFill>
              </a:rPr>
            </a:br>
            <a:r>
              <a:rPr lang="en-GB" sz="3600" dirty="0" err="1">
                <a:solidFill>
                  <a:srgbClr val="002060"/>
                </a:solidFill>
              </a:rPr>
              <a:t>Servercertificaten</a:t>
            </a:r>
            <a:r>
              <a:rPr lang="en-GB" sz="3600" dirty="0">
                <a:solidFill>
                  <a:srgbClr val="002060"/>
                </a:solidFill>
              </a:rPr>
              <a:t/>
            </a:r>
            <a:br>
              <a:rPr lang="en-GB" sz="3600" dirty="0">
                <a:solidFill>
                  <a:srgbClr val="002060"/>
                </a:solidFill>
              </a:rPr>
            </a:br>
            <a:r>
              <a:rPr lang="en-GB" sz="3600" i="1" dirty="0" err="1">
                <a:solidFill>
                  <a:srgbClr val="002060"/>
                </a:solidFill>
              </a:rPr>
              <a:t>Problemen</a:t>
            </a:r>
            <a:r>
              <a:rPr lang="en-GB" sz="3600" i="1" dirty="0">
                <a:solidFill>
                  <a:srgbClr val="002060"/>
                </a:solidFill>
              </a:rPr>
              <a:t> </a:t>
            </a:r>
            <a:r>
              <a:rPr lang="en-GB" sz="3600" i="1" dirty="0" err="1">
                <a:solidFill>
                  <a:srgbClr val="002060"/>
                </a:solidFill>
              </a:rPr>
              <a:t>en</a:t>
            </a:r>
            <a:r>
              <a:rPr lang="en-GB" sz="3600" i="1" dirty="0">
                <a:solidFill>
                  <a:srgbClr val="002060"/>
                </a:solidFill>
              </a:rPr>
              <a:t> </a:t>
            </a:r>
            <a:r>
              <a:rPr lang="en-GB" sz="3600" i="1" dirty="0" err="1" smtClean="0">
                <a:solidFill>
                  <a:srgbClr val="002060"/>
                </a:solidFill>
              </a:rPr>
              <a:t>oplossingen</a:t>
            </a:r>
            <a:r>
              <a:rPr lang="en-GB" sz="3600" dirty="0">
                <a:solidFill>
                  <a:srgbClr val="0070C0"/>
                </a:solidFill>
              </a:rPr>
              <a:t/>
            </a:r>
            <a:br>
              <a:rPr lang="en-GB" sz="3600" dirty="0">
                <a:solidFill>
                  <a:srgbClr val="0070C0"/>
                </a:solidFill>
              </a:rPr>
            </a:br>
            <a:r>
              <a:rPr lang="en-GB" sz="3600" dirty="0">
                <a:solidFill>
                  <a:srgbClr val="0070C0"/>
                </a:solidFill>
              </a:rPr>
              <a:t/>
            </a:r>
            <a:br>
              <a:rPr lang="en-GB" sz="3600" dirty="0">
                <a:solidFill>
                  <a:srgbClr val="0070C0"/>
                </a:solidFill>
              </a:rPr>
            </a:br>
            <a:r>
              <a:rPr lang="nl-BE" sz="1400" dirty="0" smtClean="0">
                <a:solidFill>
                  <a:srgbClr val="0070C0"/>
                </a:solidFill>
                <a:latin typeface="Arial" charset="0"/>
              </a:rPr>
              <a:t/>
            </a:r>
            <a:br>
              <a:rPr lang="nl-BE" sz="1400" dirty="0" smtClean="0">
                <a:solidFill>
                  <a:srgbClr val="0070C0"/>
                </a:solidFill>
                <a:latin typeface="Arial" charset="0"/>
              </a:rPr>
            </a:br>
            <a:r>
              <a:rPr lang="nl-BE" sz="1400" dirty="0" smtClean="0">
                <a:solidFill>
                  <a:srgbClr val="0070C0"/>
                </a:solidFill>
                <a:latin typeface="Arial" charset="0"/>
              </a:rPr>
              <a:t>					</a:t>
            </a:r>
            <a:r>
              <a:rPr lang="nl-BE" sz="2800" dirty="0" smtClean="0">
                <a:solidFill>
                  <a:srgbClr val="002060"/>
                </a:solidFill>
                <a:latin typeface="Arial" charset="0"/>
              </a:rPr>
              <a:t>Eric Roelandt</a:t>
            </a:r>
            <a:endParaRPr lang="en-US" sz="2800" dirty="0" smtClean="0">
              <a:solidFill>
                <a:srgbClr val="00206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nl-BE" dirty="0" smtClean="0"/>
              <a:t>21 oktober 2015</a:t>
            </a:r>
            <a:endParaRPr lang="nl-NL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1"/>
            <a:ext cx="8458200" cy="533400"/>
          </a:xfrm>
        </p:spPr>
        <p:txBody>
          <a:bodyPr/>
          <a:lstStyle/>
          <a:p>
            <a:pPr eaLnBrk="1" hangingPunct="1"/>
            <a:r>
              <a:rPr lang="fr-FR" sz="3600" dirty="0" err="1" smtClean="0">
                <a:solidFill>
                  <a:srgbClr val="002060"/>
                </a:solidFill>
              </a:rPr>
              <a:t>Servercertificaat</a:t>
            </a:r>
            <a:r>
              <a:rPr lang="fr-FR" sz="3600" dirty="0" smtClean="0">
                <a:solidFill>
                  <a:srgbClr val="002060"/>
                </a:solidFill>
              </a:rPr>
              <a:t>/</a:t>
            </a:r>
            <a:r>
              <a:rPr lang="fr-FR" sz="3600" dirty="0" err="1" smtClean="0">
                <a:solidFill>
                  <a:srgbClr val="002060"/>
                </a:solidFill>
              </a:rPr>
              <a:t>toepassing</a:t>
            </a:r>
            <a:endParaRPr lang="en-US" sz="3600" dirty="0" smtClean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171" y="1371600"/>
            <a:ext cx="8393229" cy="5507255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lvl="0" algn="just"/>
            <a:r>
              <a:rPr lang="fr-FR" sz="2400" b="0" dirty="0" err="1" smtClean="0"/>
              <a:t>Versleuteling</a:t>
            </a:r>
            <a:r>
              <a:rPr lang="fr-FR" sz="2400" b="0" dirty="0" smtClean="0"/>
              <a:t> van de </a:t>
            </a:r>
            <a:r>
              <a:rPr lang="fr-FR" sz="2400" b="0" dirty="0" err="1" smtClean="0"/>
              <a:t>verbinding</a:t>
            </a:r>
            <a:r>
              <a:rPr lang="fr-FR" sz="2400" b="0" dirty="0" smtClean="0"/>
              <a:t> </a:t>
            </a:r>
            <a:r>
              <a:rPr lang="fr-FR" sz="2400" b="0" dirty="0" err="1" smtClean="0"/>
              <a:t>tussen</a:t>
            </a:r>
            <a:r>
              <a:rPr lang="fr-FR" sz="2400" b="0" dirty="0" smtClean="0"/>
              <a:t> de </a:t>
            </a:r>
            <a:r>
              <a:rPr lang="fr-FR" sz="2400" b="0" dirty="0" err="1" smtClean="0"/>
              <a:t>klant</a:t>
            </a:r>
            <a:r>
              <a:rPr lang="fr-FR" sz="2400" b="0" dirty="0" smtClean="0"/>
              <a:t> (</a:t>
            </a:r>
            <a:r>
              <a:rPr lang="fr-FR" sz="2400" b="0" dirty="0" err="1" smtClean="0"/>
              <a:t>natuurlijke</a:t>
            </a:r>
            <a:r>
              <a:rPr lang="fr-FR" sz="2400" b="0" dirty="0" smtClean="0"/>
              <a:t> </a:t>
            </a:r>
            <a:r>
              <a:rPr lang="fr-FR" sz="2400" b="0" dirty="0" err="1" smtClean="0"/>
              <a:t>persoon</a:t>
            </a:r>
            <a:r>
              <a:rPr lang="fr-FR" sz="2400" b="0" dirty="0" smtClean="0"/>
              <a:t>) en de server (</a:t>
            </a:r>
            <a:r>
              <a:rPr lang="fr-FR" sz="2400" b="0" dirty="0" err="1" smtClean="0"/>
              <a:t>toepassing</a:t>
            </a:r>
            <a:r>
              <a:rPr lang="fr-FR" sz="2400" b="0" dirty="0" smtClean="0"/>
              <a:t>).</a:t>
            </a:r>
          </a:p>
          <a:p>
            <a:pPr lvl="0" algn="just"/>
            <a:endParaRPr lang="fr-FR" sz="2400" b="0" dirty="0" smtClean="0"/>
          </a:p>
          <a:p>
            <a:pPr lvl="0" algn="just"/>
            <a:r>
              <a:rPr lang="fr-BE" sz="2400" b="0" dirty="0" smtClean="0"/>
              <a:t>Servers </a:t>
            </a:r>
            <a:r>
              <a:rPr lang="fr-BE" sz="2400" b="0" dirty="0" err="1" smtClean="0"/>
              <a:t>toegankelijk</a:t>
            </a:r>
            <a:r>
              <a:rPr lang="fr-BE" sz="2400" b="0" dirty="0" smtClean="0"/>
              <a:t> via internet.</a:t>
            </a:r>
          </a:p>
          <a:p>
            <a:pPr lvl="0" algn="just"/>
            <a:endParaRPr lang="fr-BE" sz="2400" b="0" dirty="0"/>
          </a:p>
          <a:p>
            <a:pPr lvl="0" algn="just"/>
            <a:r>
              <a:rPr lang="fr-BE" sz="2400" b="0" dirty="0" smtClean="0"/>
              <a:t>Garantie voor de </a:t>
            </a:r>
            <a:r>
              <a:rPr lang="fr-BE" sz="2400" b="0" dirty="0" err="1" smtClean="0"/>
              <a:t>gebruiker</a:t>
            </a:r>
            <a:r>
              <a:rPr lang="fr-BE" sz="2400" b="0" dirty="0" smtClean="0"/>
              <a:t> </a:t>
            </a:r>
            <a:r>
              <a:rPr lang="fr-BE" sz="2400" b="0" dirty="0" err="1" smtClean="0"/>
              <a:t>dat</a:t>
            </a:r>
            <a:r>
              <a:rPr lang="fr-BE" sz="2400" b="0" dirty="0" smtClean="0"/>
              <a:t> </a:t>
            </a:r>
            <a:r>
              <a:rPr lang="fr-BE" sz="2400" b="0" dirty="0" err="1" smtClean="0"/>
              <a:t>hij</a:t>
            </a:r>
            <a:r>
              <a:rPr lang="fr-BE" sz="2400" b="0" dirty="0" smtClean="0"/>
              <a:t>/</a:t>
            </a:r>
            <a:r>
              <a:rPr lang="fr-BE" sz="2400" b="0" dirty="0" err="1" smtClean="0"/>
              <a:t>zij</a:t>
            </a:r>
            <a:r>
              <a:rPr lang="fr-BE" sz="2400" b="0" dirty="0" smtClean="0"/>
              <a:t> </a:t>
            </a:r>
            <a:r>
              <a:rPr lang="fr-BE" sz="2400" b="0" dirty="0" err="1" smtClean="0"/>
              <a:t>geconnecteerd</a:t>
            </a:r>
            <a:r>
              <a:rPr lang="fr-BE" sz="2400" b="0" dirty="0" smtClean="0"/>
              <a:t> </a:t>
            </a:r>
            <a:r>
              <a:rPr lang="fr-BE" sz="2400" b="0" dirty="0" err="1" smtClean="0"/>
              <a:t>is</a:t>
            </a:r>
            <a:r>
              <a:rPr lang="fr-BE" sz="2400" b="0" dirty="0" smtClean="0"/>
              <a:t> op de «</a:t>
            </a:r>
            <a:r>
              <a:rPr lang="fr-BE" sz="2400" b="0" dirty="0" err="1" smtClean="0"/>
              <a:t>juiste</a:t>
            </a:r>
            <a:r>
              <a:rPr lang="fr-BE" sz="2400" b="0" dirty="0" smtClean="0"/>
              <a:t>» server.</a:t>
            </a:r>
          </a:p>
          <a:p>
            <a:pPr lvl="0" algn="just"/>
            <a:endParaRPr lang="fr-BE" sz="2400" b="0" dirty="0" smtClean="0"/>
          </a:p>
          <a:p>
            <a:pPr algn="just"/>
            <a:r>
              <a:rPr lang="fr-BE" sz="2400" b="0" dirty="0" smtClean="0"/>
              <a:t>Het </a:t>
            </a:r>
            <a:r>
              <a:rPr lang="fr-BE" sz="2400" b="0" dirty="0" err="1" smtClean="0"/>
              <a:t>gebruik</a:t>
            </a:r>
            <a:r>
              <a:rPr lang="fr-BE" sz="2400" b="0" dirty="0" smtClean="0"/>
              <a:t> van </a:t>
            </a:r>
            <a:r>
              <a:rPr lang="fr-BE" sz="2400" b="0" dirty="0" err="1" smtClean="0"/>
              <a:t>een</a:t>
            </a:r>
            <a:r>
              <a:rPr lang="fr-BE" sz="2400" b="0" dirty="0" smtClean="0"/>
              <a:t> browser </a:t>
            </a:r>
            <a:r>
              <a:rPr lang="fr-BE" sz="2400" b="0" dirty="0" err="1" smtClean="0"/>
              <a:t>vereist</a:t>
            </a:r>
            <a:r>
              <a:rPr lang="fr-BE" sz="2400" b="0" dirty="0" smtClean="0"/>
              <a:t> </a:t>
            </a:r>
            <a:r>
              <a:rPr lang="fr-BE" sz="2400" b="0" dirty="0" err="1" smtClean="0"/>
              <a:t>een</a:t>
            </a:r>
            <a:r>
              <a:rPr lang="fr-BE" sz="2400" b="0" dirty="0" smtClean="0"/>
              <a:t> </a:t>
            </a:r>
            <a:r>
              <a:rPr lang="fr-BE" sz="2400" b="0" dirty="0" err="1" smtClean="0"/>
              <a:t>openbaar</a:t>
            </a:r>
            <a:r>
              <a:rPr lang="fr-BE" sz="2400" b="0" dirty="0" smtClean="0"/>
              <a:t> </a:t>
            </a:r>
            <a:r>
              <a:rPr lang="fr-BE" sz="2400" b="0" dirty="0" err="1" smtClean="0"/>
              <a:t>certificaat</a:t>
            </a:r>
            <a:r>
              <a:rPr lang="fr-BE" sz="2400" b="0" dirty="0" smtClean="0"/>
              <a:t> </a:t>
            </a:r>
            <a:r>
              <a:rPr lang="fr-BE" sz="2400" b="0" dirty="0" err="1" smtClean="0"/>
              <a:t>erkend</a:t>
            </a:r>
            <a:r>
              <a:rPr lang="fr-BE" sz="2400" b="0" dirty="0" smtClean="0"/>
              <a:t> </a:t>
            </a:r>
            <a:r>
              <a:rPr lang="fr-BE" sz="2400" b="0" dirty="0" err="1" smtClean="0"/>
              <a:t>door</a:t>
            </a:r>
            <a:r>
              <a:rPr lang="fr-BE" sz="2400" b="0" dirty="0" smtClean="0"/>
              <a:t> de </a:t>
            </a:r>
            <a:r>
              <a:rPr lang="fr-BE" sz="2400" b="0" dirty="0" err="1" smtClean="0"/>
              <a:t>uitgever</a:t>
            </a:r>
            <a:r>
              <a:rPr lang="fr-BE" sz="2400" b="0" dirty="0" smtClean="0"/>
              <a:t> van de browser.</a:t>
            </a:r>
          </a:p>
          <a:p>
            <a:pPr marL="0" indent="0" algn="just">
              <a:buNone/>
            </a:pPr>
            <a:endParaRPr lang="fr-BE" sz="2400" b="0" dirty="0"/>
          </a:p>
          <a:p>
            <a:pPr lvl="0" algn="just"/>
            <a:r>
              <a:rPr lang="fr-BE" sz="2400" b="0" dirty="0" err="1" smtClean="0"/>
              <a:t>Alle</a:t>
            </a:r>
            <a:r>
              <a:rPr lang="fr-BE" sz="2400" b="0" dirty="0" smtClean="0"/>
              <a:t> </a:t>
            </a:r>
            <a:r>
              <a:rPr lang="fr-BE" sz="2400" b="0" dirty="0" err="1" smtClean="0"/>
              <a:t>huidige</a:t>
            </a:r>
            <a:r>
              <a:rPr lang="fr-BE" sz="2400" b="0" dirty="0" smtClean="0"/>
              <a:t> </a:t>
            </a:r>
            <a:r>
              <a:rPr lang="fr-BE" sz="2400" b="0" dirty="0" err="1" smtClean="0"/>
              <a:t>certificaten</a:t>
            </a:r>
            <a:r>
              <a:rPr lang="fr-BE" sz="2400" b="0" dirty="0" smtClean="0"/>
              <a:t> van </a:t>
            </a:r>
            <a:r>
              <a:rPr lang="fr-BE" sz="2400" b="0" dirty="0" err="1"/>
              <a:t>FedICT</a:t>
            </a:r>
            <a:r>
              <a:rPr lang="fr-BE" sz="2400" b="0" dirty="0"/>
              <a:t> </a:t>
            </a:r>
            <a:r>
              <a:rPr lang="fr-BE" sz="2400" b="0" dirty="0" err="1" smtClean="0"/>
              <a:t>zijn</a:t>
            </a:r>
            <a:r>
              <a:rPr lang="fr-BE" sz="2400" b="0" dirty="0" smtClean="0"/>
              <a:t> </a:t>
            </a:r>
            <a:r>
              <a:rPr lang="fr-BE" sz="2400" b="0" dirty="0" err="1" smtClean="0"/>
              <a:t>erkend</a:t>
            </a:r>
            <a:r>
              <a:rPr lang="fr-BE" sz="2400" b="0" dirty="0" smtClean="0"/>
              <a:t> </a:t>
            </a:r>
            <a:r>
              <a:rPr lang="fr-BE" sz="2400" b="0" dirty="0" err="1" smtClean="0"/>
              <a:t>door</a:t>
            </a:r>
            <a:r>
              <a:rPr lang="fr-BE" sz="2400" b="0" dirty="0" smtClean="0"/>
              <a:t> de </a:t>
            </a:r>
            <a:r>
              <a:rPr lang="fr-BE" sz="2400" b="0" dirty="0" err="1" smtClean="0"/>
              <a:t>uitgevers</a:t>
            </a:r>
            <a:r>
              <a:rPr lang="fr-BE" sz="2400" b="0" dirty="0" smtClean="0"/>
              <a:t>.</a:t>
            </a:r>
            <a:endParaRPr lang="fr-FR" sz="2400" b="0" dirty="0" smtClean="0"/>
          </a:p>
          <a:p>
            <a:pPr algn="just"/>
            <a:endParaRPr lang="fr-FR" sz="2000" b="0" u="sng" dirty="0" smtClean="0"/>
          </a:p>
          <a:p>
            <a:pPr marL="0" indent="0" algn="just">
              <a:buNone/>
            </a:pPr>
            <a:endParaRPr lang="nl-BE" sz="2000" b="0" u="sng" dirty="0" smtClean="0"/>
          </a:p>
          <a:p>
            <a:pPr marL="0" indent="0" algn="just">
              <a:buNone/>
            </a:pPr>
            <a:endParaRPr lang="fr-FR" sz="2000" b="0" u="sng" dirty="0" smtClean="0"/>
          </a:p>
          <a:p>
            <a:pPr algn="just"/>
            <a:endParaRPr lang="fr-FR" sz="2000" b="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nl-BE" smtClean="0"/>
              <a:t>21 octobre 2015</a:t>
            </a:r>
            <a:endParaRPr lang="nl-NL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1"/>
            <a:ext cx="8458200" cy="533400"/>
          </a:xfrm>
        </p:spPr>
        <p:txBody>
          <a:bodyPr/>
          <a:lstStyle/>
          <a:p>
            <a:pPr eaLnBrk="1" hangingPunct="1"/>
            <a:r>
              <a:rPr lang="fr-FR" sz="3600" dirty="0" err="1" smtClean="0">
                <a:solidFill>
                  <a:srgbClr val="002060"/>
                </a:solidFill>
              </a:rPr>
              <a:t>Einde</a:t>
            </a:r>
            <a:r>
              <a:rPr lang="fr-FR" sz="3600" dirty="0" smtClean="0">
                <a:solidFill>
                  <a:srgbClr val="002060"/>
                </a:solidFill>
              </a:rPr>
              <a:t> van de </a:t>
            </a:r>
            <a:r>
              <a:rPr lang="fr-FR" sz="3600" dirty="0" err="1" smtClean="0">
                <a:solidFill>
                  <a:srgbClr val="002060"/>
                </a:solidFill>
              </a:rPr>
              <a:t>certificatiediensten</a:t>
            </a:r>
            <a:r>
              <a:rPr lang="fr-FR" sz="3600" dirty="0" smtClean="0">
                <a:solidFill>
                  <a:srgbClr val="002060"/>
                </a:solidFill>
              </a:rPr>
              <a:t> </a:t>
            </a:r>
            <a:r>
              <a:rPr lang="fr-FR" sz="3600" dirty="0" err="1" smtClean="0">
                <a:solidFill>
                  <a:srgbClr val="002060"/>
                </a:solidFill>
              </a:rPr>
              <a:t>bij</a:t>
            </a:r>
            <a:r>
              <a:rPr lang="fr-FR" sz="3600" dirty="0" smtClean="0">
                <a:solidFill>
                  <a:srgbClr val="002060"/>
                </a:solidFill>
              </a:rPr>
              <a:t> </a:t>
            </a:r>
            <a:r>
              <a:rPr lang="fr-FR" sz="3600" dirty="0" err="1" smtClean="0">
                <a:solidFill>
                  <a:srgbClr val="002060"/>
                </a:solidFill>
              </a:rPr>
              <a:t>FedICT</a:t>
            </a:r>
            <a:endParaRPr lang="en-US" sz="3600" dirty="0" smtClean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10600" cy="5867400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lvl="0" algn="just"/>
            <a:r>
              <a:rPr lang="fr-FR" sz="2400" dirty="0" smtClean="0"/>
              <a:t>Nota van de ADIB van 2 </a:t>
            </a:r>
            <a:r>
              <a:rPr lang="fr-FR" sz="2400" dirty="0" err="1" smtClean="0"/>
              <a:t>februari</a:t>
            </a:r>
            <a:r>
              <a:rPr lang="fr-FR" sz="2400" dirty="0" smtClean="0"/>
              <a:t> 2015</a:t>
            </a:r>
            <a:r>
              <a:rPr lang="fr-FR" sz="2400" dirty="0"/>
              <a:t> </a:t>
            </a:r>
            <a:endParaRPr lang="fr-FR" sz="2400" dirty="0" smtClean="0"/>
          </a:p>
          <a:p>
            <a:pPr marL="327025" lvl="1" indent="0" algn="just">
              <a:buNone/>
            </a:pPr>
            <a:r>
              <a:rPr lang="fr-FR" sz="2000" dirty="0" err="1" smtClean="0"/>
              <a:t>Bericht</a:t>
            </a:r>
            <a:r>
              <a:rPr lang="fr-FR" sz="2000" dirty="0" smtClean="0"/>
              <a:t> </a:t>
            </a:r>
            <a:r>
              <a:rPr lang="fr-FR" sz="2000" dirty="0" err="1" smtClean="0"/>
              <a:t>aan</a:t>
            </a:r>
            <a:r>
              <a:rPr lang="fr-FR" sz="2000" dirty="0" smtClean="0"/>
              <a:t> de </a:t>
            </a:r>
            <a:r>
              <a:rPr lang="fr-FR" sz="2000" dirty="0" err="1" smtClean="0"/>
              <a:t>gebruikers</a:t>
            </a:r>
            <a:r>
              <a:rPr lang="fr-FR" sz="2000" dirty="0" smtClean="0"/>
              <a:t> van het RR </a:t>
            </a:r>
            <a:r>
              <a:rPr lang="fr-FR" sz="2000" dirty="0" err="1" smtClean="0"/>
              <a:t>dat</a:t>
            </a:r>
            <a:r>
              <a:rPr lang="fr-FR" sz="2000" dirty="0" smtClean="0"/>
              <a:t> </a:t>
            </a:r>
            <a:r>
              <a:rPr lang="fr-FR" sz="2000" dirty="0" err="1" smtClean="0"/>
              <a:t>FedICT</a:t>
            </a:r>
            <a:r>
              <a:rPr lang="fr-FR" sz="2000" dirty="0" smtClean="0"/>
              <a:t> </a:t>
            </a:r>
            <a:r>
              <a:rPr lang="fr-FR" sz="2000" dirty="0" err="1" smtClean="0"/>
              <a:t>zal</a:t>
            </a:r>
            <a:r>
              <a:rPr lang="fr-FR" sz="2000" dirty="0" smtClean="0"/>
              <a:t> </a:t>
            </a:r>
            <a:r>
              <a:rPr lang="fr-FR" sz="2000" dirty="0" err="1" smtClean="0"/>
              <a:t>stoppen</a:t>
            </a:r>
            <a:r>
              <a:rPr lang="fr-FR" sz="2000" dirty="0" smtClean="0"/>
              <a:t> met het </a:t>
            </a:r>
            <a:r>
              <a:rPr lang="fr-FR" sz="2000" dirty="0" err="1" smtClean="0"/>
              <a:t>leveren</a:t>
            </a:r>
            <a:r>
              <a:rPr lang="fr-FR" sz="2000" dirty="0" smtClean="0"/>
              <a:t> van </a:t>
            </a:r>
            <a:r>
              <a:rPr lang="fr-FR" sz="2000" dirty="0" err="1" smtClean="0"/>
              <a:t>certificaten</a:t>
            </a:r>
            <a:r>
              <a:rPr lang="fr-FR" sz="2000" dirty="0" smtClean="0"/>
              <a:t> </a:t>
            </a:r>
            <a:r>
              <a:rPr lang="fr-FR" sz="2000" dirty="0" err="1" smtClean="0"/>
              <a:t>aan</a:t>
            </a:r>
            <a:r>
              <a:rPr lang="fr-FR" sz="2000" dirty="0" smtClean="0"/>
              <a:t> de niet-</a:t>
            </a:r>
            <a:r>
              <a:rPr lang="fr-FR" sz="2000" dirty="0" err="1" smtClean="0"/>
              <a:t>federale</a:t>
            </a:r>
            <a:r>
              <a:rPr lang="fr-FR" sz="2000" dirty="0" smtClean="0"/>
              <a:t> </a:t>
            </a:r>
            <a:r>
              <a:rPr lang="fr-FR" sz="2000" dirty="0" err="1" smtClean="0"/>
              <a:t>klanten</a:t>
            </a:r>
            <a:r>
              <a:rPr lang="fr-FR" sz="2000" dirty="0" smtClean="0"/>
              <a:t>.</a:t>
            </a:r>
            <a:endParaRPr lang="nl-BE" sz="1200" dirty="0"/>
          </a:p>
          <a:p>
            <a:pPr algn="just"/>
            <a:r>
              <a:rPr lang="fr-FR" sz="2400" dirty="0" err="1" smtClean="0"/>
              <a:t>Vervolgens</a:t>
            </a:r>
            <a:r>
              <a:rPr lang="fr-FR" sz="2400" dirty="0" smtClean="0"/>
              <a:t> </a:t>
            </a:r>
            <a:r>
              <a:rPr lang="fr-FR" sz="2400" dirty="0" err="1" smtClean="0"/>
              <a:t>aankondiging</a:t>
            </a:r>
            <a:r>
              <a:rPr lang="fr-FR" sz="2400" dirty="0" smtClean="0"/>
              <a:t> van </a:t>
            </a:r>
            <a:r>
              <a:rPr lang="fr-FR" sz="2400" dirty="0" err="1"/>
              <a:t>FedICT</a:t>
            </a:r>
            <a:r>
              <a:rPr lang="fr-FR" sz="2400" dirty="0"/>
              <a:t> </a:t>
            </a:r>
            <a:r>
              <a:rPr lang="fr-FR" sz="2400" dirty="0" err="1" smtClean="0"/>
              <a:t>dat</a:t>
            </a:r>
            <a:r>
              <a:rPr lang="fr-FR" sz="2400" dirty="0" smtClean="0"/>
              <a:t> </a:t>
            </a:r>
            <a:r>
              <a:rPr lang="fr-FR" sz="2400" dirty="0" err="1" smtClean="0"/>
              <a:t>zij</a:t>
            </a:r>
            <a:r>
              <a:rPr lang="fr-FR" sz="2400" dirty="0" smtClean="0"/>
              <a:t> op 29/6/2015 </a:t>
            </a:r>
            <a:r>
              <a:rPr lang="fr-FR" sz="2400" dirty="0" err="1" smtClean="0"/>
              <a:t>definitief</a:t>
            </a:r>
            <a:r>
              <a:rPr lang="fr-FR" sz="2400" dirty="0" smtClean="0"/>
              <a:t> </a:t>
            </a:r>
            <a:r>
              <a:rPr lang="fr-FR" sz="2400" dirty="0" err="1" smtClean="0"/>
              <a:t>zullen</a:t>
            </a:r>
            <a:r>
              <a:rPr lang="fr-FR" sz="2400" dirty="0" smtClean="0"/>
              <a:t> </a:t>
            </a:r>
            <a:r>
              <a:rPr lang="fr-FR" sz="2400" dirty="0" err="1" smtClean="0"/>
              <a:t>stoppen</a:t>
            </a:r>
            <a:r>
              <a:rPr lang="fr-FR" sz="2400" dirty="0" smtClean="0"/>
              <a:t> met de </a:t>
            </a:r>
            <a:r>
              <a:rPr lang="fr-FR" sz="2400" dirty="0" err="1" smtClean="0"/>
              <a:t>certificatiediensten</a:t>
            </a:r>
            <a:endParaRPr lang="fr-FR" sz="1600" b="0" dirty="0">
              <a:solidFill>
                <a:srgbClr val="FF0000"/>
              </a:solidFill>
            </a:endParaRPr>
          </a:p>
          <a:p>
            <a:pPr marL="1400175" lvl="3" indent="-342900" algn="just">
              <a:lnSpc>
                <a:spcPts val="28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fr-FR" sz="2000" dirty="0" err="1" smtClean="0"/>
              <a:t>Stopzetting</a:t>
            </a:r>
            <a:r>
              <a:rPr lang="fr-FR" sz="2000" dirty="0" smtClean="0"/>
              <a:t> van de </a:t>
            </a:r>
            <a:r>
              <a:rPr lang="fr-FR" sz="2000" dirty="0" err="1" smtClean="0"/>
              <a:t>levering</a:t>
            </a:r>
            <a:r>
              <a:rPr lang="fr-FR" sz="2000" dirty="0" smtClean="0"/>
              <a:t> van </a:t>
            </a:r>
            <a:r>
              <a:rPr lang="fr-FR" sz="2000" dirty="0" err="1" smtClean="0"/>
              <a:t>certificaten</a:t>
            </a:r>
            <a:r>
              <a:rPr lang="fr-FR" sz="2000" dirty="0" smtClean="0"/>
              <a:t> op 29/6/2015.</a:t>
            </a:r>
          </a:p>
          <a:p>
            <a:pPr marL="1400175" lvl="3" indent="-342900" algn="just">
              <a:lnSpc>
                <a:spcPts val="28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fr-FR" sz="2000" dirty="0" err="1" smtClean="0"/>
              <a:t>Stopzetting</a:t>
            </a:r>
            <a:r>
              <a:rPr lang="fr-FR" sz="2000" dirty="0" smtClean="0"/>
              <a:t> van de </a:t>
            </a:r>
            <a:r>
              <a:rPr lang="fr-FR" sz="2000" dirty="0" err="1" smtClean="0"/>
              <a:t>controle</a:t>
            </a:r>
            <a:r>
              <a:rPr lang="fr-FR" sz="2000" dirty="0" smtClean="0"/>
              <a:t> van de </a:t>
            </a:r>
            <a:r>
              <a:rPr lang="fr-FR" sz="2000" dirty="0" err="1" smtClean="0"/>
              <a:t>geldigheid</a:t>
            </a:r>
            <a:r>
              <a:rPr lang="fr-FR" sz="2000" dirty="0" smtClean="0"/>
              <a:t> van de </a:t>
            </a:r>
            <a:r>
              <a:rPr lang="fr-FR" sz="2000" dirty="0" err="1" smtClean="0"/>
              <a:t>certificaten</a:t>
            </a:r>
            <a:r>
              <a:rPr lang="fr-FR" sz="2000" dirty="0" smtClean="0"/>
              <a:t>.</a:t>
            </a:r>
            <a:endParaRPr lang="fr-FR" sz="1600" i="1" dirty="0">
              <a:solidFill>
                <a:srgbClr val="FF0000"/>
              </a:solidFill>
            </a:endParaRPr>
          </a:p>
          <a:p>
            <a:pPr marL="1400175" lvl="3" indent="-342900" algn="just">
              <a:lnSpc>
                <a:spcPts val="28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fr-FR" sz="2000" dirty="0" err="1" smtClean="0"/>
              <a:t>Alle</a:t>
            </a:r>
            <a:r>
              <a:rPr lang="fr-FR" sz="2000" dirty="0" smtClean="0"/>
              <a:t> </a:t>
            </a:r>
            <a:r>
              <a:rPr lang="fr-FR" sz="2000" dirty="0" err="1" smtClean="0"/>
              <a:t>actieve</a:t>
            </a:r>
            <a:r>
              <a:rPr lang="fr-FR" sz="2000" dirty="0" smtClean="0"/>
              <a:t> </a:t>
            </a:r>
            <a:r>
              <a:rPr lang="fr-FR" sz="2000" dirty="0" err="1" smtClean="0"/>
              <a:t>certificaten</a:t>
            </a:r>
            <a:r>
              <a:rPr lang="fr-FR" sz="2000" dirty="0" smtClean="0"/>
              <a:t> </a:t>
            </a:r>
            <a:r>
              <a:rPr lang="fr-FR" sz="2000" dirty="0" err="1" smtClean="0"/>
              <a:t>kunnen</a:t>
            </a:r>
            <a:r>
              <a:rPr lang="fr-FR" sz="2000" dirty="0" smtClean="0"/>
              <a:t> </a:t>
            </a:r>
            <a:r>
              <a:rPr lang="fr-FR" sz="2000" dirty="0" err="1" smtClean="0"/>
              <a:t>vervangen</a:t>
            </a:r>
            <a:r>
              <a:rPr lang="fr-FR" sz="2000" dirty="0" smtClean="0"/>
              <a:t> </a:t>
            </a:r>
            <a:r>
              <a:rPr lang="fr-FR" sz="2000" dirty="0" err="1" smtClean="0"/>
              <a:t>worden</a:t>
            </a:r>
            <a:r>
              <a:rPr lang="fr-FR" sz="2000" dirty="0" smtClean="0"/>
              <a:t> </a:t>
            </a:r>
            <a:r>
              <a:rPr lang="fr-FR" sz="2000" dirty="0" err="1" smtClean="0"/>
              <a:t>door</a:t>
            </a:r>
            <a:r>
              <a:rPr lang="fr-FR" sz="2000" dirty="0" smtClean="0"/>
              <a:t> </a:t>
            </a:r>
            <a:r>
              <a:rPr lang="fr-FR" sz="2000" dirty="0" err="1" smtClean="0"/>
              <a:t>een</a:t>
            </a:r>
            <a:r>
              <a:rPr lang="fr-FR" sz="2000" dirty="0" smtClean="0"/>
              <a:t> </a:t>
            </a:r>
            <a:r>
              <a:rPr lang="fr-FR" sz="2000" dirty="0" err="1" smtClean="0"/>
              <a:t>nieuw</a:t>
            </a:r>
            <a:r>
              <a:rPr lang="fr-FR" sz="2000" dirty="0" smtClean="0"/>
              <a:t> </a:t>
            </a:r>
            <a:r>
              <a:rPr lang="fr-FR" sz="2000" dirty="0" err="1" smtClean="0"/>
              <a:t>certificaat</a:t>
            </a:r>
            <a:r>
              <a:rPr lang="fr-FR" sz="2000" dirty="0" smtClean="0"/>
              <a:t> met </a:t>
            </a:r>
            <a:r>
              <a:rPr lang="fr-FR" sz="2000" dirty="0" err="1" smtClean="0"/>
              <a:t>een</a:t>
            </a:r>
            <a:r>
              <a:rPr lang="fr-FR" sz="2000" dirty="0" smtClean="0"/>
              <a:t> </a:t>
            </a:r>
            <a:r>
              <a:rPr lang="fr-FR" sz="2000" dirty="0" err="1" smtClean="0"/>
              <a:t>geldigheid</a:t>
            </a:r>
            <a:r>
              <a:rPr lang="fr-FR" sz="2000" dirty="0" smtClean="0"/>
              <a:t> van 3 </a:t>
            </a:r>
            <a:r>
              <a:rPr lang="fr-FR" sz="2000" dirty="0" err="1" smtClean="0"/>
              <a:t>jaar</a:t>
            </a:r>
            <a:r>
              <a:rPr lang="fr-FR" sz="2000" dirty="0" smtClean="0"/>
              <a:t>.</a:t>
            </a:r>
          </a:p>
          <a:p>
            <a:pPr marL="1400175" lvl="3" indent="-342900" algn="just">
              <a:lnSpc>
                <a:spcPts val="28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fr-FR" sz="2000" b="0" dirty="0" smtClean="0"/>
              <a:t>De </a:t>
            </a:r>
            <a:r>
              <a:rPr lang="fr-FR" sz="2000" b="0" dirty="0" err="1" smtClean="0"/>
              <a:t>gebruikers</a:t>
            </a:r>
            <a:r>
              <a:rPr lang="fr-FR" sz="2000" b="0" dirty="0" smtClean="0"/>
              <a:t> </a:t>
            </a:r>
            <a:r>
              <a:rPr lang="fr-FR" sz="2000" b="0" dirty="0" err="1" smtClean="0"/>
              <a:t>zullen</a:t>
            </a:r>
            <a:r>
              <a:rPr lang="fr-FR" sz="2000" b="0" dirty="0" smtClean="0"/>
              <a:t> </a:t>
            </a:r>
            <a:r>
              <a:rPr lang="fr-FR" sz="2000" b="0" dirty="0" err="1" smtClean="0"/>
              <a:t>een</a:t>
            </a:r>
            <a:r>
              <a:rPr lang="fr-FR" sz="2000" b="0" dirty="0" smtClean="0"/>
              <a:t> </a:t>
            </a:r>
            <a:r>
              <a:rPr lang="fr-FR" sz="2000" b="0" dirty="0" err="1" smtClean="0"/>
              <a:t>uitnodiging</a:t>
            </a:r>
            <a:r>
              <a:rPr lang="fr-FR" sz="2000" b="0" dirty="0" smtClean="0"/>
              <a:t> </a:t>
            </a:r>
            <a:r>
              <a:rPr lang="fr-FR" sz="2000" b="0" dirty="0" err="1" smtClean="0"/>
              <a:t>krijgen</a:t>
            </a:r>
            <a:r>
              <a:rPr lang="fr-FR" sz="2000" b="0" dirty="0" smtClean="0"/>
              <a:t> van de </a:t>
            </a:r>
            <a:r>
              <a:rPr lang="fr-FR" sz="2000" b="0" dirty="0" err="1" smtClean="0"/>
              <a:t>nieuwe</a:t>
            </a:r>
            <a:r>
              <a:rPr lang="fr-FR" sz="2000" b="0" dirty="0" smtClean="0"/>
              <a:t> </a:t>
            </a:r>
            <a:r>
              <a:rPr lang="fr-FR" sz="2000" b="0" dirty="0" err="1" smtClean="0"/>
              <a:t>certificatiedienst</a:t>
            </a:r>
            <a:r>
              <a:rPr lang="fr-FR" sz="2000" b="0" dirty="0" smtClean="0"/>
              <a:t> om </a:t>
            </a:r>
            <a:r>
              <a:rPr lang="fr-FR" sz="2000" b="0" dirty="0" err="1" smtClean="0"/>
              <a:t>een</a:t>
            </a:r>
            <a:r>
              <a:rPr lang="fr-FR" sz="2000" b="0" dirty="0" smtClean="0"/>
              <a:t> </a:t>
            </a:r>
            <a:r>
              <a:rPr lang="fr-FR" sz="2000" b="0" dirty="0" err="1" smtClean="0"/>
              <a:t>nieuwe</a:t>
            </a:r>
            <a:r>
              <a:rPr lang="fr-FR" sz="2000" b="0" dirty="0" smtClean="0"/>
              <a:t> </a:t>
            </a:r>
            <a:r>
              <a:rPr lang="fr-FR" sz="2000" b="0" dirty="0" err="1" smtClean="0"/>
              <a:t>aanvraag</a:t>
            </a:r>
            <a:r>
              <a:rPr lang="fr-FR" sz="2000" b="0" dirty="0" smtClean="0"/>
              <a:t> </a:t>
            </a:r>
            <a:r>
              <a:rPr lang="fr-FR" sz="2000" b="0" dirty="0" err="1" smtClean="0"/>
              <a:t>voor</a:t>
            </a:r>
            <a:r>
              <a:rPr lang="fr-FR" sz="2000" b="0" dirty="0" smtClean="0"/>
              <a:t> </a:t>
            </a:r>
            <a:r>
              <a:rPr lang="fr-FR" sz="2000" b="0" dirty="0" err="1" smtClean="0"/>
              <a:t>een</a:t>
            </a:r>
            <a:r>
              <a:rPr lang="fr-FR" sz="2000" b="0" dirty="0" smtClean="0"/>
              <a:t> CSR-</a:t>
            </a:r>
            <a:r>
              <a:rPr lang="fr-FR" sz="2000" b="0" dirty="0" err="1" smtClean="0"/>
              <a:t>certificaat</a:t>
            </a:r>
            <a:r>
              <a:rPr lang="fr-FR" sz="2000" b="0" dirty="0" smtClean="0"/>
              <a:t> in te </a:t>
            </a:r>
            <a:r>
              <a:rPr lang="fr-FR" sz="2000" b="0" dirty="0" err="1" smtClean="0"/>
              <a:t>vullen</a:t>
            </a:r>
            <a:r>
              <a:rPr lang="fr-FR" sz="2000" b="0" dirty="0" smtClean="0"/>
              <a:t>.</a:t>
            </a:r>
          </a:p>
          <a:p>
            <a:pPr marL="1400175" lvl="3" indent="-342900" algn="just">
              <a:lnSpc>
                <a:spcPts val="28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fr-FR" sz="2000" dirty="0" smtClean="0"/>
              <a:t>Na </a:t>
            </a:r>
            <a:r>
              <a:rPr lang="fr-FR" sz="2000" dirty="0" err="1" smtClean="0"/>
              <a:t>goedkeuring</a:t>
            </a:r>
            <a:r>
              <a:rPr lang="fr-FR" sz="2000" dirty="0" smtClean="0"/>
              <a:t> </a:t>
            </a:r>
            <a:r>
              <a:rPr lang="fr-FR" sz="2000" dirty="0" err="1" smtClean="0"/>
              <a:t>zal</a:t>
            </a:r>
            <a:r>
              <a:rPr lang="fr-FR" sz="2000" dirty="0" smtClean="0"/>
              <a:t> het </a:t>
            </a:r>
            <a:r>
              <a:rPr lang="fr-FR" sz="2000" dirty="0" err="1" smtClean="0"/>
              <a:t>certificaat</a:t>
            </a:r>
            <a:r>
              <a:rPr lang="fr-FR" sz="2000" dirty="0" smtClean="0"/>
              <a:t> </a:t>
            </a:r>
            <a:r>
              <a:rPr lang="fr-FR" sz="2000" dirty="0" err="1" smtClean="0"/>
              <a:t>geleverd</a:t>
            </a:r>
            <a:r>
              <a:rPr lang="fr-FR" sz="2000" dirty="0" smtClean="0"/>
              <a:t> </a:t>
            </a:r>
            <a:r>
              <a:rPr lang="fr-FR" sz="2000" dirty="0" err="1" smtClean="0"/>
              <a:t>worden</a:t>
            </a:r>
            <a:r>
              <a:rPr lang="fr-FR" sz="2000" dirty="0" smtClean="0"/>
              <a:t>.</a:t>
            </a:r>
            <a:endParaRPr lang="fr-FR" sz="2000" b="0" dirty="0" smtClean="0"/>
          </a:p>
          <a:p>
            <a:pPr algn="just"/>
            <a:endParaRPr lang="fr-FR" sz="2000" b="0" u="sng" dirty="0" smtClean="0"/>
          </a:p>
        </p:txBody>
      </p:sp>
    </p:spTree>
    <p:extLst>
      <p:ext uri="{BB962C8B-B14F-4D97-AF65-F5344CB8AC3E}">
        <p14:creationId xmlns:p14="http://schemas.microsoft.com/office/powerpoint/2010/main" val="298076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nl-BE" smtClean="0"/>
              <a:t>21 octobre 2015</a:t>
            </a:r>
            <a:endParaRPr lang="nl-NL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1"/>
            <a:ext cx="8458200" cy="533400"/>
          </a:xfrm>
        </p:spPr>
        <p:txBody>
          <a:bodyPr/>
          <a:lstStyle/>
          <a:p>
            <a:pPr eaLnBrk="1" hangingPunct="1"/>
            <a:r>
              <a:rPr lang="fr-FR" sz="3600" dirty="0" err="1" smtClean="0">
                <a:solidFill>
                  <a:srgbClr val="0070C0"/>
                </a:solidFill>
              </a:rPr>
              <a:t>Betrokken</a:t>
            </a:r>
            <a:r>
              <a:rPr lang="fr-FR" sz="3600" dirty="0" smtClean="0">
                <a:solidFill>
                  <a:srgbClr val="0070C0"/>
                </a:solidFill>
              </a:rPr>
              <a:t> </a:t>
            </a:r>
            <a:r>
              <a:rPr lang="fr-FR" sz="3600" dirty="0" err="1" smtClean="0">
                <a:solidFill>
                  <a:srgbClr val="0070C0"/>
                </a:solidFill>
              </a:rPr>
              <a:t>certificaten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943600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lvl="0" algn="just"/>
            <a:r>
              <a:rPr lang="fr-FR" sz="2400" dirty="0" err="1" smtClean="0"/>
              <a:t>Openbare</a:t>
            </a:r>
            <a:r>
              <a:rPr lang="fr-FR" sz="2400" dirty="0" smtClean="0"/>
              <a:t> </a:t>
            </a:r>
            <a:r>
              <a:rPr lang="fr-FR" sz="2400" dirty="0" err="1" smtClean="0"/>
              <a:t>certificaten</a:t>
            </a:r>
            <a:r>
              <a:rPr lang="fr-FR" sz="2400" dirty="0" smtClean="0"/>
              <a:t> voor de </a:t>
            </a:r>
            <a:r>
              <a:rPr lang="fr-FR" sz="2400" dirty="0" err="1" smtClean="0"/>
              <a:t>internetdiensten</a:t>
            </a:r>
            <a:r>
              <a:rPr lang="fr-FR" sz="2400" dirty="0" smtClean="0"/>
              <a:t> (</a:t>
            </a:r>
            <a:r>
              <a:rPr lang="fr-FR" sz="2400" dirty="0" err="1" smtClean="0"/>
              <a:t>websites</a:t>
            </a:r>
            <a:r>
              <a:rPr lang="fr-FR" sz="2400" dirty="0" smtClean="0"/>
              <a:t>)</a:t>
            </a:r>
            <a:r>
              <a:rPr lang="fr-FR" sz="2400" dirty="0"/>
              <a:t> </a:t>
            </a:r>
            <a:endParaRPr lang="fr-FR" sz="2400" dirty="0" smtClean="0"/>
          </a:p>
          <a:p>
            <a:pPr lvl="0" algn="just"/>
            <a:endParaRPr lang="nl-BE" dirty="0"/>
          </a:p>
          <a:p>
            <a:pPr lvl="2" algn="just"/>
            <a:r>
              <a:rPr lang="fr-FR" sz="1800" b="0" dirty="0" err="1" smtClean="0"/>
              <a:t>Doelstelling</a:t>
            </a:r>
            <a:r>
              <a:rPr lang="fr-FR" sz="1800" b="0" dirty="0" smtClean="0"/>
              <a:t>: de </a:t>
            </a:r>
            <a:r>
              <a:rPr lang="fr-FR" sz="1800" b="0" dirty="0" err="1" smtClean="0"/>
              <a:t>beveiliging</a:t>
            </a:r>
            <a:r>
              <a:rPr lang="fr-FR" sz="1800" b="0" dirty="0" smtClean="0"/>
              <a:t> van </a:t>
            </a:r>
            <a:r>
              <a:rPr lang="fr-FR" sz="1800" b="0" dirty="0" err="1" smtClean="0"/>
              <a:t>uw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websites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voor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uw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klanten</a:t>
            </a:r>
            <a:r>
              <a:rPr lang="fr-FR" sz="1800" b="0" dirty="0" smtClean="0"/>
              <a:t> die </a:t>
            </a:r>
            <a:r>
              <a:rPr lang="fr-FR" sz="1800" b="0" dirty="0" err="1" smtClean="0"/>
              <a:t>een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verbinding</a:t>
            </a:r>
            <a:r>
              <a:rPr lang="fr-FR" sz="1800" b="0" dirty="0" smtClean="0"/>
              <a:t> </a:t>
            </a:r>
            <a:r>
              <a:rPr lang="fr-FR" sz="1800" b="0" dirty="0" err="1" smtClean="0"/>
              <a:t>hebben</a:t>
            </a:r>
            <a:r>
              <a:rPr lang="fr-FR" sz="1800" b="0" dirty="0" smtClean="0"/>
              <a:t> via het internet.</a:t>
            </a:r>
          </a:p>
          <a:p>
            <a:pPr lvl="2" algn="just"/>
            <a:r>
              <a:rPr lang="fr-FR" sz="1800" dirty="0" err="1" smtClean="0"/>
              <a:t>Oplossing</a:t>
            </a:r>
            <a:r>
              <a:rPr lang="fr-FR" sz="1800" dirty="0" smtClean="0"/>
              <a:t>: </a:t>
            </a:r>
            <a:r>
              <a:rPr lang="fr-FR" sz="1800" dirty="0" err="1" smtClean="0"/>
              <a:t>een</a:t>
            </a:r>
            <a:r>
              <a:rPr lang="fr-FR" sz="1800" dirty="0" smtClean="0"/>
              <a:t> </a:t>
            </a:r>
            <a:r>
              <a:rPr lang="fr-FR" sz="1800" dirty="0" err="1" smtClean="0"/>
              <a:t>certificaat</a:t>
            </a:r>
            <a:r>
              <a:rPr lang="fr-FR" sz="1800" dirty="0" smtClean="0"/>
              <a:t> </a:t>
            </a:r>
            <a:r>
              <a:rPr lang="fr-FR" sz="1800" dirty="0" err="1" smtClean="0"/>
              <a:t>vragen</a:t>
            </a:r>
            <a:r>
              <a:rPr lang="fr-FR" sz="1800" dirty="0" smtClean="0"/>
              <a:t> </a:t>
            </a:r>
            <a:r>
              <a:rPr lang="fr-FR" sz="1800" dirty="0" err="1" smtClean="0"/>
              <a:t>aan</a:t>
            </a:r>
            <a:r>
              <a:rPr lang="fr-FR" sz="1800" dirty="0" smtClean="0"/>
              <a:t> </a:t>
            </a:r>
            <a:r>
              <a:rPr lang="fr-FR" sz="1800" dirty="0" err="1" smtClean="0"/>
              <a:t>een</a:t>
            </a:r>
            <a:r>
              <a:rPr lang="fr-FR" sz="1800" dirty="0" smtClean="0"/>
              <a:t> </a:t>
            </a:r>
            <a:r>
              <a:rPr lang="fr-FR" sz="1800" dirty="0" err="1" smtClean="0"/>
              <a:t>andere</a:t>
            </a:r>
            <a:r>
              <a:rPr lang="fr-FR" sz="1800" dirty="0" smtClean="0"/>
              <a:t> </a:t>
            </a:r>
            <a:r>
              <a:rPr lang="fr-FR" sz="1800" dirty="0" err="1" smtClean="0"/>
              <a:t>certificatiedienst</a:t>
            </a:r>
            <a:r>
              <a:rPr lang="fr-FR" sz="1800" dirty="0" smtClean="0"/>
              <a:t> </a:t>
            </a:r>
            <a:r>
              <a:rPr lang="fr-FR" sz="1800" dirty="0" err="1" smtClean="0"/>
              <a:t>erkend</a:t>
            </a:r>
            <a:r>
              <a:rPr lang="fr-FR" sz="1800" dirty="0" smtClean="0"/>
              <a:t> </a:t>
            </a:r>
            <a:r>
              <a:rPr lang="fr-FR" sz="1800" dirty="0" err="1" smtClean="0"/>
              <a:t>door</a:t>
            </a:r>
            <a:r>
              <a:rPr lang="fr-FR" sz="1800" dirty="0" smtClean="0"/>
              <a:t> de FOD Economie, KMO, </a:t>
            </a:r>
            <a:r>
              <a:rPr lang="fr-FR" sz="1800" dirty="0" err="1" smtClean="0"/>
              <a:t>Middenstand</a:t>
            </a:r>
            <a:r>
              <a:rPr lang="fr-FR" sz="1800" dirty="0" smtClean="0"/>
              <a:t> en Energie.</a:t>
            </a:r>
          </a:p>
          <a:p>
            <a:pPr lvl="2" algn="just">
              <a:buFont typeface="Arial" panose="020B0604020202020204" pitchFamily="34" charset="0"/>
              <a:buChar char="-"/>
            </a:pPr>
            <a:endParaRPr lang="fr-FR" sz="1800" dirty="0"/>
          </a:p>
          <a:p>
            <a:pPr lvl="2" algn="just">
              <a:buFont typeface="Arial" panose="020B0604020202020204" pitchFamily="34" charset="0"/>
              <a:buChar char="-"/>
            </a:pPr>
            <a:endParaRPr lang="nl-BE" sz="1200" dirty="0" smtClean="0"/>
          </a:p>
          <a:p>
            <a:pPr algn="just"/>
            <a:r>
              <a:rPr lang="fr-FR" sz="2400" dirty="0" smtClean="0"/>
              <a:t>Niet-</a:t>
            </a:r>
            <a:r>
              <a:rPr lang="fr-FR" sz="2400" dirty="0" err="1" smtClean="0"/>
              <a:t>openbare</a:t>
            </a:r>
            <a:r>
              <a:rPr lang="fr-FR" sz="2400" dirty="0" smtClean="0"/>
              <a:t> </a:t>
            </a:r>
            <a:r>
              <a:rPr lang="fr-FR" sz="2400" dirty="0" err="1" smtClean="0"/>
              <a:t>certificaten</a:t>
            </a:r>
            <a:r>
              <a:rPr lang="fr-FR" sz="2400" dirty="0" smtClean="0"/>
              <a:t> voor de «</a:t>
            </a:r>
            <a:r>
              <a:rPr lang="fr-FR" sz="2400" dirty="0" err="1" smtClean="0"/>
              <a:t>privé»verbindingen</a:t>
            </a:r>
            <a:endParaRPr lang="fr-FR" sz="2400" dirty="0" smtClean="0"/>
          </a:p>
          <a:p>
            <a:pPr algn="just"/>
            <a:endParaRPr lang="fr-FR" sz="2400" dirty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fr-FR" sz="1800" dirty="0" err="1" smtClean="0"/>
              <a:t>Doelstelling</a:t>
            </a:r>
            <a:r>
              <a:rPr lang="fr-FR" sz="1800" dirty="0" smtClean="0"/>
              <a:t>: de </a:t>
            </a:r>
            <a:r>
              <a:rPr lang="fr-FR" sz="1800" dirty="0" err="1" smtClean="0"/>
              <a:t>beveiliging</a:t>
            </a:r>
            <a:r>
              <a:rPr lang="fr-FR" sz="1800" dirty="0" smtClean="0"/>
              <a:t> van de </a:t>
            </a:r>
            <a:r>
              <a:rPr lang="fr-FR" sz="1800" dirty="0" err="1" smtClean="0"/>
              <a:t>verbindingen</a:t>
            </a:r>
            <a:r>
              <a:rPr lang="fr-FR" sz="1800" dirty="0" smtClean="0"/>
              <a:t> </a:t>
            </a:r>
            <a:r>
              <a:rPr lang="fr-FR" sz="1800" dirty="0" err="1" smtClean="0"/>
              <a:t>tussen</a:t>
            </a:r>
            <a:r>
              <a:rPr lang="fr-FR" sz="1800" dirty="0" smtClean="0"/>
              <a:t> servers, </a:t>
            </a:r>
            <a:r>
              <a:rPr lang="fr-FR" sz="1800" dirty="0" err="1" smtClean="0"/>
              <a:t>zoals</a:t>
            </a:r>
            <a:r>
              <a:rPr lang="fr-FR" sz="1800" dirty="0" smtClean="0"/>
              <a:t> </a:t>
            </a:r>
            <a:r>
              <a:rPr lang="fr-FR" sz="1800" dirty="0" err="1" smtClean="0"/>
              <a:t>bijvoorbeeld</a:t>
            </a:r>
            <a:r>
              <a:rPr lang="fr-FR" sz="1800" dirty="0" smtClean="0"/>
              <a:t> de </a:t>
            </a:r>
            <a:r>
              <a:rPr lang="fr-FR" sz="1800" dirty="0" err="1" smtClean="0"/>
              <a:t>verbinding</a:t>
            </a:r>
            <a:r>
              <a:rPr lang="fr-FR" sz="1800" dirty="0" smtClean="0"/>
              <a:t> </a:t>
            </a:r>
            <a:r>
              <a:rPr lang="fr-FR" sz="1800" dirty="0" err="1" smtClean="0"/>
              <a:t>tussen</a:t>
            </a:r>
            <a:r>
              <a:rPr lang="fr-FR" sz="1800" dirty="0" smtClean="0"/>
              <a:t> de server van het RR en </a:t>
            </a:r>
            <a:r>
              <a:rPr lang="fr-FR" sz="1800" dirty="0" err="1" smtClean="0"/>
              <a:t>uw</a:t>
            </a:r>
            <a:r>
              <a:rPr lang="fr-FR" sz="1800" dirty="0" smtClean="0"/>
              <a:t> </a:t>
            </a:r>
            <a:r>
              <a:rPr lang="fr-FR" sz="1800" dirty="0" err="1" smtClean="0"/>
              <a:t>lokale</a:t>
            </a:r>
            <a:r>
              <a:rPr lang="fr-FR" sz="1800" dirty="0" smtClean="0"/>
              <a:t> server.</a:t>
            </a:r>
            <a:endParaRPr lang="fr-FR" sz="1800" dirty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fr-FR" sz="1800" dirty="0" err="1" smtClean="0"/>
              <a:t>Oplossing</a:t>
            </a:r>
            <a:r>
              <a:rPr lang="fr-FR" sz="1800" dirty="0" smtClean="0"/>
              <a:t>: </a:t>
            </a:r>
            <a:r>
              <a:rPr lang="fr-FR" sz="1800" dirty="0" err="1" smtClean="0"/>
              <a:t>een</a:t>
            </a:r>
            <a:r>
              <a:rPr lang="fr-FR" sz="1800" dirty="0" smtClean="0"/>
              <a:t> </a:t>
            </a:r>
            <a:r>
              <a:rPr lang="fr-FR" sz="1800" dirty="0" err="1" smtClean="0"/>
              <a:t>certificaat</a:t>
            </a:r>
            <a:r>
              <a:rPr lang="fr-FR" sz="1800" dirty="0" smtClean="0"/>
              <a:t> </a:t>
            </a:r>
            <a:r>
              <a:rPr lang="fr-FR" sz="1800" dirty="0" err="1" smtClean="0"/>
              <a:t>vragen</a:t>
            </a:r>
            <a:r>
              <a:rPr lang="fr-FR" sz="1800" dirty="0" smtClean="0"/>
              <a:t> </a:t>
            </a:r>
            <a:r>
              <a:rPr lang="fr-FR" sz="1800" dirty="0" err="1" smtClean="0"/>
              <a:t>aan</a:t>
            </a:r>
            <a:r>
              <a:rPr lang="fr-FR" sz="1800" dirty="0" smtClean="0"/>
              <a:t> </a:t>
            </a:r>
            <a:r>
              <a:rPr lang="fr-FR" sz="1800" dirty="0" err="1" smtClean="0"/>
              <a:t>een</a:t>
            </a:r>
            <a:r>
              <a:rPr lang="fr-FR" sz="1800" dirty="0" smtClean="0"/>
              <a:t> </a:t>
            </a:r>
            <a:r>
              <a:rPr lang="fr-FR" sz="1800" dirty="0" err="1" smtClean="0"/>
              <a:t>andere</a:t>
            </a:r>
            <a:r>
              <a:rPr lang="fr-FR" sz="1800" dirty="0" smtClean="0"/>
              <a:t> </a:t>
            </a:r>
            <a:r>
              <a:rPr lang="fr-FR" sz="1800" dirty="0" err="1" smtClean="0"/>
              <a:t>certificatiedienst</a:t>
            </a:r>
            <a:r>
              <a:rPr lang="fr-FR" sz="1800" dirty="0" smtClean="0"/>
              <a:t> </a:t>
            </a:r>
            <a:r>
              <a:rPr lang="fr-FR" sz="1800" dirty="0" err="1" smtClean="0"/>
              <a:t>erkend</a:t>
            </a:r>
            <a:r>
              <a:rPr lang="fr-FR" sz="1800" dirty="0" smtClean="0"/>
              <a:t> </a:t>
            </a:r>
            <a:r>
              <a:rPr lang="fr-FR" sz="1800" dirty="0" err="1" smtClean="0"/>
              <a:t>door</a:t>
            </a:r>
            <a:r>
              <a:rPr lang="fr-FR" sz="1800" dirty="0" smtClean="0"/>
              <a:t> de FOD </a:t>
            </a:r>
            <a:r>
              <a:rPr lang="fr-FR" sz="1800" dirty="0"/>
              <a:t>Economie, </a:t>
            </a:r>
            <a:r>
              <a:rPr lang="fr-FR" sz="1800" dirty="0" smtClean="0"/>
              <a:t>KMO, </a:t>
            </a:r>
            <a:r>
              <a:rPr lang="fr-FR" sz="1800" dirty="0" err="1" smtClean="0"/>
              <a:t>Middenstand</a:t>
            </a:r>
            <a:r>
              <a:rPr lang="fr-FR" sz="1800" dirty="0" smtClean="0"/>
              <a:t> en Energie of </a:t>
            </a:r>
            <a:r>
              <a:rPr lang="fr-FR" sz="1800" dirty="0" err="1" smtClean="0"/>
              <a:t>een</a:t>
            </a:r>
            <a:r>
              <a:rPr lang="fr-FR" sz="1800" dirty="0" smtClean="0"/>
              <a:t> </a:t>
            </a:r>
            <a:r>
              <a:rPr lang="fr-FR" sz="1800" dirty="0" err="1" smtClean="0"/>
              <a:t>certificaat</a:t>
            </a:r>
            <a:r>
              <a:rPr lang="fr-FR" sz="1800" dirty="0" smtClean="0"/>
              <a:t> </a:t>
            </a:r>
            <a:r>
              <a:rPr lang="fr-FR" sz="1800" dirty="0" err="1" smtClean="0"/>
              <a:t>gebruiken</a:t>
            </a:r>
            <a:r>
              <a:rPr lang="fr-FR" sz="1800" dirty="0" smtClean="0"/>
              <a:t> van de </a:t>
            </a:r>
            <a:r>
              <a:rPr lang="fr-FR" sz="1800" dirty="0" err="1" smtClean="0"/>
              <a:t>overheid</a:t>
            </a:r>
            <a:r>
              <a:rPr lang="fr-FR" sz="1800" dirty="0" smtClean="0"/>
              <a:t> die de </a:t>
            </a:r>
            <a:r>
              <a:rPr lang="fr-FR" sz="1800" dirty="0" err="1" smtClean="0"/>
              <a:t>dienst</a:t>
            </a:r>
            <a:r>
              <a:rPr lang="fr-FR" sz="1800" dirty="0" smtClean="0"/>
              <a:t> </a:t>
            </a:r>
            <a:r>
              <a:rPr lang="fr-FR" sz="1800" dirty="0" err="1" smtClean="0"/>
              <a:t>levert</a:t>
            </a:r>
            <a:r>
              <a:rPr lang="fr-FR" sz="1800" dirty="0" smtClean="0"/>
              <a:t>.</a:t>
            </a:r>
            <a:endParaRPr lang="nl-BE" sz="1800" dirty="0"/>
          </a:p>
          <a:p>
            <a:pPr algn="just"/>
            <a:endParaRPr lang="fr-FR" sz="2000" b="0" u="sng" dirty="0"/>
          </a:p>
          <a:p>
            <a:pPr algn="just"/>
            <a:endParaRPr lang="fr-FR" sz="2000" b="0" u="sng" dirty="0" smtClean="0"/>
          </a:p>
        </p:txBody>
      </p:sp>
    </p:spTree>
    <p:extLst>
      <p:ext uri="{BB962C8B-B14F-4D97-AF65-F5344CB8AC3E}">
        <p14:creationId xmlns:p14="http://schemas.microsoft.com/office/powerpoint/2010/main" val="275691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nl-BE" smtClean="0"/>
              <a:t>21 octobre 2015</a:t>
            </a:r>
            <a:endParaRPr lang="nl-NL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1"/>
            <a:ext cx="8458200" cy="533400"/>
          </a:xfrm>
        </p:spPr>
        <p:txBody>
          <a:bodyPr/>
          <a:lstStyle/>
          <a:p>
            <a:pPr eaLnBrk="1" hangingPunct="1"/>
            <a:r>
              <a:rPr lang="fr-FR" sz="3600" dirty="0" err="1" smtClean="0">
                <a:solidFill>
                  <a:srgbClr val="002060"/>
                </a:solidFill>
              </a:rPr>
              <a:t>Situatie</a:t>
            </a:r>
            <a:r>
              <a:rPr lang="fr-FR" sz="3600" dirty="0" smtClean="0">
                <a:solidFill>
                  <a:srgbClr val="002060"/>
                </a:solidFill>
              </a:rPr>
              <a:t> RR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867400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lvl="0" algn="just"/>
            <a:r>
              <a:rPr lang="fr-FR" sz="2400" dirty="0" err="1" smtClean="0"/>
              <a:t>Openbare</a:t>
            </a:r>
            <a:r>
              <a:rPr lang="fr-FR" sz="2400" dirty="0" smtClean="0"/>
              <a:t> </a:t>
            </a:r>
            <a:r>
              <a:rPr lang="fr-FR" sz="2400" dirty="0" err="1" smtClean="0"/>
              <a:t>certificaten</a:t>
            </a:r>
            <a:r>
              <a:rPr lang="fr-FR" sz="2400" dirty="0" smtClean="0"/>
              <a:t> die de </a:t>
            </a:r>
            <a:r>
              <a:rPr lang="fr-FR" sz="2400" dirty="0" err="1" smtClean="0"/>
              <a:t>websites</a:t>
            </a:r>
            <a:r>
              <a:rPr lang="fr-FR" sz="2400" dirty="0" smtClean="0"/>
              <a:t> van het RR </a:t>
            </a:r>
            <a:r>
              <a:rPr lang="fr-FR" sz="2400" dirty="0" err="1" smtClean="0"/>
              <a:t>beveiligen</a:t>
            </a:r>
            <a:r>
              <a:rPr lang="fr-FR" sz="2400" dirty="0"/>
              <a:t> </a:t>
            </a:r>
            <a:endParaRPr lang="fr-FR" sz="2400" dirty="0" smtClean="0"/>
          </a:p>
          <a:p>
            <a:pPr lvl="0" algn="just"/>
            <a:endParaRPr lang="nl-BE" sz="2400" dirty="0"/>
          </a:p>
          <a:p>
            <a:pPr marL="490537" lvl="2" indent="0" algn="just">
              <a:buNone/>
            </a:pPr>
            <a:r>
              <a:rPr lang="fr-FR" sz="2000" dirty="0" err="1" smtClean="0"/>
              <a:t>Allemaal</a:t>
            </a:r>
            <a:r>
              <a:rPr lang="fr-FR" sz="2000" dirty="0" smtClean="0"/>
              <a:t> </a:t>
            </a:r>
            <a:r>
              <a:rPr lang="fr-FR" sz="2000" dirty="0" err="1" smtClean="0"/>
              <a:t>operationeel</a:t>
            </a:r>
            <a:r>
              <a:rPr lang="fr-FR" sz="2000" dirty="0" smtClean="0"/>
              <a:t> met </a:t>
            </a:r>
            <a:r>
              <a:rPr lang="fr-FR" sz="2000" dirty="0" err="1" smtClean="0"/>
              <a:t>certificaten</a:t>
            </a:r>
            <a:r>
              <a:rPr lang="fr-FR" sz="2000" dirty="0" smtClean="0"/>
              <a:t> </a:t>
            </a:r>
            <a:r>
              <a:rPr lang="fr-FR" sz="2000" dirty="0" err="1" smtClean="0"/>
              <a:t>QuoVadis</a:t>
            </a:r>
            <a:r>
              <a:rPr lang="fr-FR" sz="2000" dirty="0" smtClean="0"/>
              <a:t> in </a:t>
            </a:r>
            <a:r>
              <a:rPr lang="fr-FR" sz="2000" dirty="0" err="1" smtClean="0"/>
              <a:t>plaats</a:t>
            </a:r>
            <a:r>
              <a:rPr lang="fr-FR" sz="2000" dirty="0" smtClean="0"/>
              <a:t> van </a:t>
            </a:r>
            <a:r>
              <a:rPr lang="fr-FR" sz="2000" dirty="0" err="1" smtClean="0"/>
              <a:t>certificaten</a:t>
            </a:r>
            <a:r>
              <a:rPr lang="fr-FR" sz="2000" dirty="0" smtClean="0"/>
              <a:t> </a:t>
            </a:r>
            <a:r>
              <a:rPr lang="fr-FR" sz="2000" dirty="0" err="1" smtClean="0"/>
              <a:t>FedICT</a:t>
            </a:r>
            <a:endParaRPr lang="fr-FR" sz="2000" dirty="0" smtClean="0"/>
          </a:p>
          <a:p>
            <a:pPr marL="490537" lvl="2" indent="0" algn="just">
              <a:buNone/>
            </a:pPr>
            <a:endParaRPr lang="fr-FR" sz="1800" b="0" dirty="0" smtClean="0"/>
          </a:p>
          <a:p>
            <a:pPr algn="just"/>
            <a:r>
              <a:rPr lang="fr-FR" sz="2400" dirty="0" err="1" smtClean="0"/>
              <a:t>Certificaten</a:t>
            </a:r>
            <a:r>
              <a:rPr lang="fr-FR" sz="2400" dirty="0" smtClean="0"/>
              <a:t> die de </a:t>
            </a:r>
            <a:r>
              <a:rPr lang="fr-FR" sz="2400" dirty="0" err="1" smtClean="0"/>
              <a:t>verbindingen</a:t>
            </a:r>
            <a:r>
              <a:rPr lang="fr-FR" sz="2400" dirty="0" smtClean="0"/>
              <a:t> via de </a:t>
            </a:r>
            <a:r>
              <a:rPr lang="fr-FR" sz="2400" dirty="0" err="1" smtClean="0"/>
              <a:t>webdiensten</a:t>
            </a:r>
            <a:r>
              <a:rPr lang="fr-FR" sz="2400" dirty="0" smtClean="0"/>
              <a:t> </a:t>
            </a:r>
            <a:r>
              <a:rPr lang="fr-FR" sz="2400" dirty="0" err="1" smtClean="0"/>
              <a:t>beveiligen</a:t>
            </a:r>
            <a:endParaRPr lang="fr-FR" sz="2400" dirty="0" smtClean="0"/>
          </a:p>
          <a:p>
            <a:pPr algn="just"/>
            <a:endParaRPr lang="fr-FR" sz="2000" dirty="0" smtClean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fr-FR" sz="2000" dirty="0" err="1" smtClean="0"/>
              <a:t>Alle</a:t>
            </a:r>
            <a:r>
              <a:rPr lang="fr-FR" sz="2000" dirty="0" smtClean="0"/>
              <a:t> servers van het RR </a:t>
            </a:r>
            <a:r>
              <a:rPr lang="fr-FR" sz="2000" dirty="0" err="1" smtClean="0"/>
              <a:t>zijn</a:t>
            </a:r>
            <a:r>
              <a:rPr lang="fr-FR" sz="2000" dirty="0" smtClean="0"/>
              <a:t> </a:t>
            </a:r>
            <a:r>
              <a:rPr lang="fr-FR" sz="2000" dirty="0" err="1" smtClean="0"/>
              <a:t>beveiligd</a:t>
            </a:r>
            <a:r>
              <a:rPr lang="fr-FR" sz="2000" dirty="0" smtClean="0"/>
              <a:t> met </a:t>
            </a:r>
            <a:r>
              <a:rPr lang="fr-FR" sz="2000" dirty="0" err="1" smtClean="0"/>
              <a:t>certificaten</a:t>
            </a:r>
            <a:r>
              <a:rPr lang="fr-FR" sz="2000" dirty="0" smtClean="0"/>
              <a:t> </a:t>
            </a:r>
            <a:r>
              <a:rPr lang="fr-FR" sz="2000" dirty="0" err="1" smtClean="0"/>
              <a:t>QuoVadis</a:t>
            </a:r>
            <a:r>
              <a:rPr lang="fr-FR" sz="2000" dirty="0" smtClean="0"/>
              <a:t>.</a:t>
            </a:r>
            <a:endParaRPr lang="fr-FR" sz="2000" dirty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fr-FR" sz="2000" dirty="0" err="1" smtClean="0"/>
              <a:t>Alle</a:t>
            </a:r>
            <a:r>
              <a:rPr lang="fr-FR" sz="2000" dirty="0" smtClean="0"/>
              <a:t> </a:t>
            </a:r>
            <a:r>
              <a:rPr lang="fr-FR" sz="2000" dirty="0" err="1" smtClean="0"/>
              <a:t>certificaten</a:t>
            </a:r>
            <a:r>
              <a:rPr lang="fr-FR" sz="2000" dirty="0" smtClean="0"/>
              <a:t> van het RR </a:t>
            </a:r>
            <a:r>
              <a:rPr lang="fr-FR" sz="2000" dirty="0" err="1" smtClean="0"/>
              <a:t>aanvaarden</a:t>
            </a:r>
            <a:r>
              <a:rPr lang="fr-FR" sz="2000" dirty="0" smtClean="0"/>
              <a:t> </a:t>
            </a:r>
            <a:r>
              <a:rPr lang="fr-FR" sz="2000" dirty="0" err="1" smtClean="0"/>
              <a:t>certificaten</a:t>
            </a:r>
            <a:r>
              <a:rPr lang="fr-FR" sz="2000" dirty="0" smtClean="0"/>
              <a:t> van </a:t>
            </a:r>
            <a:r>
              <a:rPr lang="fr-FR" sz="2000" dirty="0" err="1" smtClean="0"/>
              <a:t>certificatiediensten</a:t>
            </a:r>
            <a:r>
              <a:rPr lang="fr-FR" sz="2000" dirty="0" smtClean="0"/>
              <a:t> </a:t>
            </a:r>
            <a:r>
              <a:rPr lang="fr-FR" sz="2000" dirty="0" err="1" smtClean="0"/>
              <a:t>erkend</a:t>
            </a:r>
            <a:r>
              <a:rPr lang="fr-FR" sz="2000" dirty="0" smtClean="0"/>
              <a:t> </a:t>
            </a:r>
            <a:r>
              <a:rPr lang="fr-FR" sz="2000" dirty="0" err="1" smtClean="0"/>
              <a:t>bij</a:t>
            </a:r>
            <a:r>
              <a:rPr lang="fr-FR" sz="2000" dirty="0" smtClean="0"/>
              <a:t> de FOD Economie, of </a:t>
            </a:r>
            <a:r>
              <a:rPr lang="fr-FR" sz="2000" dirty="0" err="1" smtClean="0"/>
              <a:t>andere</a:t>
            </a:r>
            <a:r>
              <a:rPr lang="fr-FR" sz="2000" dirty="0" smtClean="0"/>
              <a:t> </a:t>
            </a:r>
            <a:r>
              <a:rPr lang="fr-FR" sz="2000" dirty="0" err="1" smtClean="0"/>
              <a:t>certificaten</a:t>
            </a:r>
            <a:r>
              <a:rPr lang="fr-FR" sz="2000" dirty="0" smtClean="0"/>
              <a:t> (in </a:t>
            </a:r>
            <a:r>
              <a:rPr lang="fr-FR" sz="2000" dirty="0" err="1" smtClean="0"/>
              <a:t>uitzonderlijke</a:t>
            </a:r>
            <a:r>
              <a:rPr lang="fr-FR" sz="2000" dirty="0" smtClean="0"/>
              <a:t> </a:t>
            </a:r>
            <a:r>
              <a:rPr lang="fr-FR" sz="2000" dirty="0" err="1" smtClean="0"/>
              <a:t>omstandigheden</a:t>
            </a:r>
            <a:r>
              <a:rPr lang="fr-FR" sz="2000" dirty="0" smtClean="0"/>
              <a:t>).</a:t>
            </a:r>
            <a:endParaRPr lang="nl-BE" sz="2000" dirty="0"/>
          </a:p>
          <a:p>
            <a:pPr algn="just"/>
            <a:endParaRPr lang="fr-FR" sz="2000" b="0" u="sng" dirty="0"/>
          </a:p>
          <a:p>
            <a:pPr algn="just"/>
            <a:endParaRPr lang="fr-FR" sz="2000" b="0" u="sng" dirty="0" smtClean="0"/>
          </a:p>
        </p:txBody>
      </p:sp>
    </p:spTree>
    <p:extLst>
      <p:ext uri="{BB962C8B-B14F-4D97-AF65-F5344CB8AC3E}">
        <p14:creationId xmlns:p14="http://schemas.microsoft.com/office/powerpoint/2010/main" val="233637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nl-BE" smtClean="0"/>
              <a:t>21 octobre 2015</a:t>
            </a:r>
            <a:endParaRPr lang="nl-NL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1"/>
            <a:ext cx="8458200" cy="533400"/>
          </a:xfrm>
        </p:spPr>
        <p:txBody>
          <a:bodyPr/>
          <a:lstStyle/>
          <a:p>
            <a:pPr eaLnBrk="1" hangingPunct="1"/>
            <a:r>
              <a:rPr lang="fr-FR" sz="3200" dirty="0" err="1" smtClean="0">
                <a:solidFill>
                  <a:srgbClr val="002060"/>
                </a:solidFill>
              </a:rPr>
              <a:t>QuoVadis</a:t>
            </a:r>
            <a:r>
              <a:rPr lang="fr-FR" sz="3200" dirty="0" smtClean="0">
                <a:solidFill>
                  <a:srgbClr val="002060"/>
                </a:solidFill>
              </a:rPr>
              <a:t> Trust/Link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943600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lvl="0" algn="just"/>
            <a:r>
              <a:rPr lang="fr-FR" sz="2400" b="0" dirty="0" err="1" smtClean="0"/>
              <a:t>Gesticht</a:t>
            </a:r>
            <a:r>
              <a:rPr lang="fr-FR" sz="2400" b="0" dirty="0" smtClean="0"/>
              <a:t> in 1999.</a:t>
            </a:r>
            <a:r>
              <a:rPr lang="fr-FR" sz="2400" b="0" dirty="0"/>
              <a:t> </a:t>
            </a:r>
            <a:endParaRPr lang="nl-BE" sz="2400" b="0" dirty="0"/>
          </a:p>
          <a:p>
            <a:pPr algn="just"/>
            <a:r>
              <a:rPr lang="fr-FR" sz="2400" b="0" dirty="0" err="1" smtClean="0"/>
              <a:t>Levert</a:t>
            </a:r>
            <a:r>
              <a:rPr lang="fr-FR" sz="2400" b="0" dirty="0" smtClean="0"/>
              <a:t> </a:t>
            </a:r>
            <a:r>
              <a:rPr lang="fr-FR" sz="2400" b="0" dirty="0" err="1" smtClean="0"/>
              <a:t>diensten</a:t>
            </a:r>
            <a:r>
              <a:rPr lang="fr-FR" sz="2400" b="0" dirty="0" smtClean="0"/>
              <a:t> voor het </a:t>
            </a:r>
            <a:r>
              <a:rPr lang="fr-FR" sz="2400" b="0" dirty="0" err="1" smtClean="0"/>
              <a:t>beheer</a:t>
            </a:r>
            <a:r>
              <a:rPr lang="fr-FR" sz="2400" b="0" dirty="0" smtClean="0"/>
              <a:t> van digitale </a:t>
            </a:r>
            <a:r>
              <a:rPr lang="fr-FR" sz="2400" b="0" dirty="0" err="1" smtClean="0"/>
              <a:t>certificatie</a:t>
            </a:r>
            <a:r>
              <a:rPr lang="fr-FR" sz="2400" b="0" dirty="0" smtClean="0"/>
              <a:t>.</a:t>
            </a:r>
          </a:p>
          <a:p>
            <a:pPr algn="just"/>
            <a:r>
              <a:rPr lang="fr-FR" sz="2400" b="0" dirty="0" smtClean="0"/>
              <a:t>De </a:t>
            </a:r>
            <a:r>
              <a:rPr lang="fr-FR" sz="2400" b="0" dirty="0" err="1" smtClean="0"/>
              <a:t>diensten</a:t>
            </a:r>
            <a:r>
              <a:rPr lang="fr-FR" sz="2400" b="0" dirty="0" smtClean="0"/>
              <a:t> </a:t>
            </a:r>
            <a:r>
              <a:rPr lang="fr-FR" sz="2400" b="0" dirty="0" err="1" smtClean="0"/>
              <a:t>zijn</a:t>
            </a:r>
            <a:r>
              <a:rPr lang="fr-FR" sz="2400" b="0" dirty="0" smtClean="0"/>
              <a:t> de </a:t>
            </a:r>
            <a:r>
              <a:rPr lang="fr-FR" sz="2400" b="0" dirty="0" err="1" smtClean="0"/>
              <a:t>volgende</a:t>
            </a:r>
            <a:r>
              <a:rPr lang="fr-FR" sz="2400" b="0" dirty="0" smtClean="0"/>
              <a:t>:</a:t>
            </a:r>
            <a:endParaRPr lang="fr-FR" sz="2000" b="0" dirty="0" smtClean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fr-FR" sz="2000" dirty="0" smtClean="0"/>
              <a:t>Public Key Infrastructure (PKI).</a:t>
            </a:r>
            <a:endParaRPr lang="fr-FR" sz="2000" dirty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fr-FR" sz="2000" dirty="0" err="1" smtClean="0"/>
              <a:t>Certificaten</a:t>
            </a:r>
            <a:r>
              <a:rPr lang="fr-FR" sz="2000" dirty="0" smtClean="0"/>
              <a:t> </a:t>
            </a:r>
            <a:r>
              <a:rPr lang="fr-FR" sz="2000" dirty="0" err="1" smtClean="0"/>
              <a:t>voor</a:t>
            </a:r>
            <a:r>
              <a:rPr lang="fr-FR" sz="2000" dirty="0" smtClean="0"/>
              <a:t> </a:t>
            </a:r>
            <a:r>
              <a:rPr lang="fr-FR" sz="2000" dirty="0" err="1" smtClean="0"/>
              <a:t>authentificatie</a:t>
            </a:r>
            <a:r>
              <a:rPr lang="fr-FR" sz="2000" dirty="0" smtClean="0"/>
              <a:t>, </a:t>
            </a:r>
            <a:r>
              <a:rPr lang="fr-FR" sz="2000" dirty="0" err="1" smtClean="0"/>
              <a:t>versleuteling</a:t>
            </a:r>
            <a:r>
              <a:rPr lang="fr-FR" sz="2000" dirty="0" smtClean="0"/>
              <a:t> en </a:t>
            </a:r>
            <a:r>
              <a:rPr lang="fr-FR" sz="2000" dirty="0" err="1" smtClean="0"/>
              <a:t>handtekening</a:t>
            </a:r>
            <a:r>
              <a:rPr lang="fr-FR" sz="2000" dirty="0" smtClean="0"/>
              <a:t>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fr-FR" sz="2000" dirty="0" err="1" smtClean="0"/>
              <a:t>Certificaten</a:t>
            </a:r>
            <a:r>
              <a:rPr lang="fr-FR" sz="2000" dirty="0" smtClean="0"/>
              <a:t> SSL voor de </a:t>
            </a:r>
            <a:r>
              <a:rPr lang="fr-FR" sz="2000" dirty="0" err="1" smtClean="0"/>
              <a:t>websites</a:t>
            </a:r>
            <a:r>
              <a:rPr lang="fr-FR" sz="2000" dirty="0" smtClean="0"/>
              <a:t>.</a:t>
            </a:r>
            <a:endParaRPr lang="nl-BE" sz="2000" dirty="0"/>
          </a:p>
          <a:p>
            <a:pPr algn="just"/>
            <a:r>
              <a:rPr lang="fr-FR" sz="2400" b="0" dirty="0" err="1" smtClean="0"/>
              <a:t>Qualified</a:t>
            </a:r>
            <a:r>
              <a:rPr lang="fr-FR" sz="2400" b="0" dirty="0" smtClean="0"/>
              <a:t> Certification Services Provider (CSP) in </a:t>
            </a:r>
            <a:r>
              <a:rPr lang="fr-FR" sz="2400" b="0" dirty="0" err="1" smtClean="0"/>
              <a:t>Zwitserland</a:t>
            </a:r>
            <a:r>
              <a:rPr lang="fr-FR" sz="2400" b="0" dirty="0" smtClean="0"/>
              <a:t>, Nederland, </a:t>
            </a:r>
            <a:r>
              <a:rPr lang="fr-FR" sz="2400" b="0" dirty="0" err="1" smtClean="0"/>
              <a:t>België</a:t>
            </a:r>
            <a:r>
              <a:rPr lang="fr-FR" sz="2400" b="0" dirty="0" smtClean="0"/>
              <a:t> en de Bermuda-</a:t>
            </a:r>
            <a:r>
              <a:rPr lang="fr-FR" sz="2400" b="0" dirty="0" err="1" smtClean="0"/>
              <a:t>eilanden</a:t>
            </a:r>
            <a:r>
              <a:rPr lang="fr-FR" sz="2400" b="0" dirty="0" smtClean="0"/>
              <a:t>, </a:t>
            </a:r>
            <a:r>
              <a:rPr lang="fr-FR" sz="2400" b="0" dirty="0" err="1" smtClean="0"/>
              <a:t>beschikt</a:t>
            </a:r>
            <a:r>
              <a:rPr lang="fr-FR" sz="2400" b="0" dirty="0" smtClean="0"/>
              <a:t> over de </a:t>
            </a:r>
            <a:r>
              <a:rPr lang="fr-FR" sz="2400" b="0" dirty="0" err="1" smtClean="0"/>
              <a:t>nodige</a:t>
            </a:r>
            <a:r>
              <a:rPr lang="fr-FR" sz="2400" b="0" dirty="0" smtClean="0"/>
              <a:t> </a:t>
            </a:r>
            <a:r>
              <a:rPr lang="fr-FR" sz="2400" b="0" dirty="0" err="1" smtClean="0"/>
              <a:t>erkenningen</a:t>
            </a:r>
            <a:r>
              <a:rPr lang="fr-FR" sz="2400" b="0" dirty="0" smtClean="0"/>
              <a:t>. </a:t>
            </a:r>
          </a:p>
          <a:p>
            <a:pPr algn="just"/>
            <a:r>
              <a:rPr lang="fr-FR" sz="2400" b="0" dirty="0" err="1" smtClean="0"/>
              <a:t>Deze</a:t>
            </a:r>
            <a:r>
              <a:rPr lang="fr-FR" sz="2400" b="0" dirty="0" smtClean="0"/>
              <a:t> </a:t>
            </a:r>
            <a:r>
              <a:rPr lang="fr-FR" sz="2400" b="0" dirty="0" err="1" smtClean="0"/>
              <a:t>certificaten</a:t>
            </a:r>
            <a:r>
              <a:rPr lang="fr-FR" sz="2400" b="0" dirty="0" smtClean="0"/>
              <a:t> </a:t>
            </a:r>
            <a:r>
              <a:rPr lang="fr-FR" sz="2400" b="0" dirty="0" err="1" smtClean="0"/>
              <a:t>zijn</a:t>
            </a:r>
            <a:r>
              <a:rPr lang="fr-FR" sz="2400" b="0" dirty="0" smtClean="0"/>
              <a:t> </a:t>
            </a:r>
            <a:r>
              <a:rPr lang="fr-FR" sz="2400" b="0" dirty="0" err="1" smtClean="0"/>
              <a:t>erkend</a:t>
            </a:r>
            <a:r>
              <a:rPr lang="fr-FR" sz="2400" b="0" dirty="0" smtClean="0"/>
              <a:t> </a:t>
            </a:r>
            <a:r>
              <a:rPr lang="fr-FR" sz="2400" b="0" dirty="0" err="1" smtClean="0"/>
              <a:t>door</a:t>
            </a:r>
            <a:r>
              <a:rPr lang="fr-FR" sz="2400" b="0" dirty="0" smtClean="0"/>
              <a:t> de </a:t>
            </a:r>
            <a:r>
              <a:rPr lang="fr-FR" sz="2400" b="0" dirty="0" err="1" smtClean="0"/>
              <a:t>meeste</a:t>
            </a:r>
            <a:r>
              <a:rPr lang="fr-FR" sz="2400" b="0" dirty="0" smtClean="0"/>
              <a:t> browsers en </a:t>
            </a:r>
            <a:r>
              <a:rPr lang="fr-FR" sz="2400" b="0" dirty="0" err="1" smtClean="0"/>
              <a:t>besturingssystemen</a:t>
            </a:r>
            <a:r>
              <a:rPr lang="fr-FR" sz="2400" b="0" dirty="0" smtClean="0"/>
              <a:t>.</a:t>
            </a:r>
          </a:p>
          <a:p>
            <a:pPr algn="just"/>
            <a:endParaRPr lang="fr-FR" sz="2400" b="0" dirty="0" smtClean="0"/>
          </a:p>
          <a:p>
            <a:pPr algn="just"/>
            <a:r>
              <a:rPr lang="fr-FR" sz="2400" b="0" dirty="0" smtClean="0"/>
              <a:t>Site: </a:t>
            </a:r>
            <a:r>
              <a:rPr lang="fr-FR" sz="2400" b="0" dirty="0"/>
              <a:t>https://</a:t>
            </a:r>
            <a:r>
              <a:rPr lang="fr-FR" sz="2400" b="0" dirty="0" smtClean="0"/>
              <a:t>www.quovadisglobal.com</a:t>
            </a:r>
          </a:p>
          <a:p>
            <a:pPr algn="just"/>
            <a:endParaRPr lang="fr-FR" sz="2000" b="0" u="sng" dirty="0"/>
          </a:p>
          <a:p>
            <a:pPr algn="just"/>
            <a:endParaRPr lang="fr-FR" sz="2000" b="0" u="sng" dirty="0" smtClean="0"/>
          </a:p>
        </p:txBody>
      </p:sp>
    </p:spTree>
    <p:extLst>
      <p:ext uri="{BB962C8B-B14F-4D97-AF65-F5344CB8AC3E}">
        <p14:creationId xmlns:p14="http://schemas.microsoft.com/office/powerpoint/2010/main" val="217299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nl-BE" smtClean="0"/>
              <a:t>21 octobre 2015</a:t>
            </a:r>
            <a:endParaRPr lang="nl-NL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1"/>
            <a:ext cx="8458200" cy="533400"/>
          </a:xfrm>
        </p:spPr>
        <p:txBody>
          <a:bodyPr/>
          <a:lstStyle/>
          <a:p>
            <a:pPr eaLnBrk="1" hangingPunct="1"/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943600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algn="just"/>
            <a:endParaRPr lang="fr-FR" sz="2000" b="0" u="sng" dirty="0"/>
          </a:p>
          <a:p>
            <a:pPr algn="just"/>
            <a:endParaRPr lang="fr-FR" sz="2000" b="0" u="sng" dirty="0" smtClean="0"/>
          </a:p>
        </p:txBody>
      </p:sp>
      <p:pic>
        <p:nvPicPr>
          <p:cNvPr id="5" name="Picture 5" descr="103 ibz-url_POS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4812506"/>
            <a:ext cx="1087437" cy="1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66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435607"/>
      </a:dk2>
      <a:lt2>
        <a:srgbClr val="8F001C"/>
      </a:lt2>
      <a:accent1>
        <a:srgbClr val="F0AC00"/>
      </a:accent1>
      <a:accent2>
        <a:srgbClr val="063869"/>
      </a:accent2>
      <a:accent3>
        <a:srgbClr val="FFFFFF"/>
      </a:accent3>
      <a:accent4>
        <a:srgbClr val="000000"/>
      </a:accent4>
      <a:accent5>
        <a:srgbClr val="F6D2AA"/>
      </a:accent5>
      <a:accent6>
        <a:srgbClr val="05325E"/>
      </a:accent6>
      <a:hlink>
        <a:srgbClr val="D47300"/>
      </a:hlink>
      <a:folHlink>
        <a:srgbClr val="157F7D"/>
      </a:folHlink>
    </a:clrScheme>
    <a:fontScheme name="Standaardontwerp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435607"/>
        </a:dk2>
        <a:lt2>
          <a:srgbClr val="8F001C"/>
        </a:lt2>
        <a:accent1>
          <a:srgbClr val="F0AC00"/>
        </a:accent1>
        <a:accent2>
          <a:srgbClr val="063869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05325E"/>
        </a:accent6>
        <a:hlink>
          <a:srgbClr val="D47300"/>
        </a:hlink>
        <a:folHlink>
          <a:srgbClr val="157F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8779</TotalTime>
  <Words>128</Words>
  <Application>Microsoft Office PowerPoint</Application>
  <PresentationFormat>Affichage à l'écran (4:3)</PresentationFormat>
  <Paragraphs>60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Standaardontwerp</vt:lpstr>
      <vt:lpstr>          Gebruikerscomité   Servercertificaten Problemen en oplossingen        Eric Roelandt</vt:lpstr>
      <vt:lpstr>Servercertificaat/toepassing</vt:lpstr>
      <vt:lpstr>Einde van de certificatiediensten bij FedICT</vt:lpstr>
      <vt:lpstr>Betrokken certificaten</vt:lpstr>
      <vt:lpstr>Situatie RR</vt:lpstr>
      <vt:lpstr>QuoVadis Trust/Link</vt:lpstr>
      <vt:lpstr>Présentation PowerPoint</vt:lpstr>
    </vt:vector>
  </TitlesOfParts>
  <Company>FOD Binnenlandse Zaken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Guillaume Hublau</dc:creator>
  <cp:lastModifiedBy>Administrateur</cp:lastModifiedBy>
  <cp:revision>330</cp:revision>
  <cp:lastPrinted>2015-10-15T15:23:19Z</cp:lastPrinted>
  <dcterms:created xsi:type="dcterms:W3CDTF">2007-07-02T10:03:53Z</dcterms:created>
  <dcterms:modified xsi:type="dcterms:W3CDTF">2015-10-20T14:57:41Z</dcterms:modified>
</cp:coreProperties>
</file>