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6" r:id="rId7"/>
    <p:sldId id="278" r:id="rId8"/>
    <p:sldId id="300" r:id="rId9"/>
    <p:sldId id="304" r:id="rId10"/>
    <p:sldId id="305" r:id="rId11"/>
    <p:sldId id="299" r:id="rId12"/>
    <p:sldId id="285" r:id="rId13"/>
    <p:sldId id="302" r:id="rId14"/>
  </p:sldIdLst>
  <p:sldSz cx="9144000" cy="6858000" type="screen4x3"/>
  <p:notesSz cx="6718300" cy="98679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2C6"/>
    <a:srgbClr val="6B645E"/>
    <a:srgbClr val="B2A9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napVertSplitter="1" vertBarState="minimized" horzBarState="maximized">
    <p:restoredLeft sz="15272" autoAdjust="0"/>
    <p:restoredTop sz="76235" autoAdjust="0"/>
  </p:normalViewPr>
  <p:slideViewPr>
    <p:cSldViewPr>
      <p:cViewPr varScale="1">
        <p:scale>
          <a:sx n="80" d="100"/>
          <a:sy n="80" d="100"/>
        </p:scale>
        <p:origin x="-8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894" y="-114"/>
      </p:cViewPr>
      <p:guideLst>
        <p:guide orient="horz" pos="3108"/>
        <p:guide pos="21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r>
              <a:rPr lang="nl-NL" sz="100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C718016-621B-4EFD-9D60-041BD063120B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r>
              <a:rPr lang="nl-NL" sz="1000"/>
              <a:t>25 september 2005</a:t>
            </a:r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/>
            <a:fld id="{CE6F3FED-60D1-410E-8C60-CFBEA99EEB1E}" type="slidenum">
              <a:rPr lang="nl-NL" sz="1000"/>
              <a:pPr algn="r"/>
              <a:t>‹#›</a:t>
            </a:fld>
            <a:endParaRPr lang="nl-NL" sz="100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baseline="0" dirty="0" smtClean="0"/>
              <a:t> Opnieuw goedemorgen aan iedereen, </a:t>
            </a:r>
            <a:r>
              <a:rPr lang="nl-BE" baseline="0" dirty="0" err="1" smtClean="0"/>
              <a:t>re-bonjour</a:t>
            </a:r>
            <a:r>
              <a:rPr lang="nl-BE" baseline="0" dirty="0" smtClean="0"/>
              <a:t>.</a:t>
            </a:r>
          </a:p>
          <a:p>
            <a:endParaRPr lang="nl-BE" baseline="0" dirty="0" smtClean="0"/>
          </a:p>
          <a:p>
            <a:r>
              <a:rPr lang="nl-BE" baseline="0" dirty="0" smtClean="0"/>
              <a:t>Deze presentatie gaat over interne rapporten met betrekking tot de evolutie van het aantal uitgevoerde transacties.</a:t>
            </a:r>
          </a:p>
          <a:p>
            <a:r>
              <a:rPr lang="nl-BE" baseline="0" dirty="0" smtClean="0"/>
              <a:t>De presentatie gaat ook over hoe we deze interne rapporten in een breder kader kunnen bekijken en beter kunnen gebruiken.</a:t>
            </a:r>
            <a:endParaRPr lang="nl-B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Ik zal jullie eerst de bestaande rapporten uitleggen</a:t>
            </a:r>
            <a:r>
              <a:rPr lang="nl-BE" baseline="0" dirty="0" smtClean="0"/>
              <a:t> en een voorbeeld tonen.</a:t>
            </a:r>
          </a:p>
          <a:p>
            <a:r>
              <a:rPr lang="nl-BE" baseline="0" dirty="0" smtClean="0"/>
              <a:t>Daarna leg ik uit welke uitbreiding we aan deze rapporten willen doen en hoe we deze gegevens in de toekomst nuttig kunnen blijven gebruiken.</a:t>
            </a:r>
            <a:endParaRPr lang="nl-B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 bestaande rapporten met betrekking tot evolutie van aantal uitgevoerde</a:t>
            </a:r>
            <a:r>
              <a:rPr lang="nl-BE" baseline="0" dirty="0" smtClean="0"/>
              <a:t> transacties.</a:t>
            </a:r>
          </a:p>
          <a:p>
            <a:endParaRPr lang="nl-BE" baseline="0" dirty="0" smtClean="0"/>
          </a:p>
          <a:p>
            <a:r>
              <a:rPr lang="nl-BE" baseline="0" dirty="0" smtClean="0"/>
              <a:t>Er zijn er vier : in het eerste rapport wordt per klant het aantal uitgevoerde consultaties bijgehouden, voor zover ze aanvaard werden door het systeem.</a:t>
            </a:r>
          </a:p>
          <a:p>
            <a:r>
              <a:rPr lang="nl-BE" baseline="0" dirty="0" smtClean="0"/>
              <a:t>Een tweede rapport bevat eveneens de consultaties, maar daarvoor geldt dat ze geweigerd werden door het systeem.</a:t>
            </a:r>
          </a:p>
          <a:p>
            <a:endParaRPr lang="nl-BE" baseline="0" dirty="0" smtClean="0"/>
          </a:p>
          <a:p>
            <a:r>
              <a:rPr lang="nl-BE" baseline="0" dirty="0" smtClean="0"/>
              <a:t>De andere twee rapporten geven hetzelfde weer, maar dan voor het aantal bijwerkingen.</a:t>
            </a:r>
            <a:endParaRPr lang="nl-B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Een voorbeeldje</a:t>
            </a:r>
            <a:r>
              <a:rPr lang="nl-BE" baseline="0" dirty="0" smtClean="0"/>
              <a:t> 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baseline="0" dirty="0" smtClean="0"/>
              <a:t>We zien hier dat een bepaalde klant in de maand september 5066 consultaties gedaan heeft, die aanvaard werden door het systeem.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baseline="0" dirty="0" smtClean="0"/>
              <a:t>84 consultaties werden geweigerd door het systeem.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baseline="0" dirty="0" smtClean="0"/>
              <a:t>710 bijwerkingen : geaccepteerd.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baseline="0" dirty="0" smtClean="0"/>
              <a:t>En tenslotte werden in de afgelopen maand september 141 transacties geweigerd door het systeem.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B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baseline="0" dirty="0" smtClean="0"/>
              <a:t>In de andere kolommen geven we de aantallen weer voor de eerdere maanden, tot en met 12 maanden in het verleden.</a:t>
            </a:r>
            <a:endParaRPr lang="nl-B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baseline="0" dirty="0" smtClean="0"/>
              <a:t>Hoe deze rapporten uitbreiden ?</a:t>
            </a:r>
          </a:p>
          <a:p>
            <a:endParaRPr lang="nl-BE" baseline="0" dirty="0" smtClean="0"/>
          </a:p>
          <a:p>
            <a:r>
              <a:rPr lang="nl-BE" baseline="0" dirty="0" smtClean="0"/>
              <a:t>Wel, het blijkt een zinvolle aanpassing te zijn als we de bestaande rapporten uitbreiden tot op het niveau van </a:t>
            </a:r>
            <a:r>
              <a:rPr lang="nl-BE" baseline="0" dirty="0" err="1" smtClean="0"/>
              <a:t>transactie-code</a:t>
            </a:r>
            <a:r>
              <a:rPr lang="nl-BE" baseline="0" dirty="0" smtClean="0"/>
              <a:t>.</a:t>
            </a:r>
          </a:p>
          <a:p>
            <a:endParaRPr lang="nl-BE" baseline="0" dirty="0" smtClean="0"/>
          </a:p>
          <a:p>
            <a:r>
              <a:rPr lang="nl-BE" baseline="0" dirty="0" smtClean="0"/>
              <a:t>In dit voorbeeld zien jullie enkele transacties </a:t>
            </a:r>
            <a:r>
              <a:rPr lang="nl-BE" baseline="0" dirty="0" err="1" smtClean="0"/>
              <a:t>Belpic</a:t>
            </a:r>
            <a:r>
              <a:rPr lang="nl-BE" baseline="0" dirty="0" smtClean="0"/>
              <a:t>, en enkele voor Webservice.</a:t>
            </a:r>
          </a:p>
          <a:p>
            <a:endParaRPr lang="nl-BE" baseline="0" dirty="0" smtClean="0"/>
          </a:p>
          <a:p>
            <a:r>
              <a:rPr lang="nl-BE" baseline="0" dirty="0" smtClean="0"/>
              <a:t>(in geval van vragen :</a:t>
            </a:r>
          </a:p>
          <a:p>
            <a:r>
              <a:rPr lang="nl-BE" baseline="0" dirty="0" smtClean="0"/>
              <a:t>$BP$25 : ondervraging </a:t>
            </a:r>
            <a:r>
              <a:rPr lang="nl-BE" baseline="0" dirty="0" err="1" smtClean="0"/>
              <a:t>Belpic</a:t>
            </a:r>
            <a:r>
              <a:rPr lang="nl-BE" baseline="0" dirty="0" smtClean="0"/>
              <a:t> op nationaal nummer met historiek (enkel wettelijke informatietypes)</a:t>
            </a:r>
          </a:p>
          <a:p>
            <a:r>
              <a:rPr lang="nl-BE" baseline="0" dirty="0" smtClean="0"/>
              <a:t>$BP$79 : </a:t>
            </a:r>
            <a:r>
              <a:rPr lang="nl-BE" baseline="0" dirty="0" err="1" smtClean="0"/>
              <a:t>opvraging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Belpic</a:t>
            </a:r>
            <a:r>
              <a:rPr lang="nl-BE" baseline="0" dirty="0" smtClean="0"/>
              <a:t> op nationaal nummer met historiek (volledig dossier)</a:t>
            </a:r>
          </a:p>
          <a:p>
            <a:r>
              <a:rPr lang="nl-BE" baseline="0" dirty="0" smtClean="0"/>
              <a:t>$BP$BP : transactie eigen aan interne werking </a:t>
            </a:r>
            <a:r>
              <a:rPr lang="nl-BE" baseline="0" dirty="0" err="1" smtClean="0"/>
              <a:t>Belpic</a:t>
            </a:r>
            <a:endParaRPr lang="nl-BE" baseline="0" dirty="0" smtClean="0"/>
          </a:p>
          <a:p>
            <a:r>
              <a:rPr lang="nl-BE" baseline="0" dirty="0" smtClean="0"/>
              <a:t>%WS%27 : ondervraging historiek identiteitskaarten</a:t>
            </a:r>
          </a:p>
          <a:p>
            <a:r>
              <a:rPr lang="nl-BE" baseline="0" dirty="0" smtClean="0"/>
              <a:t>%WS%89 : bijwerking van een dossier)</a:t>
            </a:r>
          </a:p>
          <a:p>
            <a:endParaRPr lang="nl-BE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 bestaande en nieuwe rapporten blijven intern beschikbaar,</a:t>
            </a:r>
            <a:r>
              <a:rPr lang="nl-BE" baseline="0" dirty="0" smtClean="0"/>
              <a:t> maar er is een analyse gemaakt voor een wijziging in de toepassing </a:t>
            </a:r>
            <a:r>
              <a:rPr lang="nl-BE" baseline="0" dirty="0" err="1" smtClean="0"/>
              <a:t>RRNAdmin</a:t>
            </a:r>
            <a:r>
              <a:rPr lang="nl-BE" baseline="0" dirty="0" smtClean="0"/>
              <a:t>.</a:t>
            </a:r>
          </a:p>
          <a:p>
            <a:endParaRPr lang="nl-BE" baseline="0" dirty="0" smtClean="0"/>
          </a:p>
          <a:p>
            <a:r>
              <a:rPr lang="nl-BE" baseline="0" dirty="0" smtClean="0"/>
              <a:t>Met als doel dat een klant zelf de evolutie van de uitgevoerde transacties kan opvolgen.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Dit was alles wat ik jullie hierover wilde vertellen.</a:t>
            </a:r>
            <a:r>
              <a:rPr lang="nl-BE" baseline="0" dirty="0" smtClean="0"/>
              <a:t> Zijn er vragen ?</a:t>
            </a:r>
            <a:endParaRPr lang="nl-B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5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pic>
        <p:nvPicPr>
          <p:cNvPr id="615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</p:spPr>
      </p:pic>
      <p:pic>
        <p:nvPicPr>
          <p:cNvPr id="615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</p:spPr>
      </p:pic>
      <p:grpSp>
        <p:nvGrpSpPr>
          <p:cNvPr id="6164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6158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ECA1E1-ED8E-4C3B-B264-BE128CA85D0B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B70043-B90C-41F2-B3DA-C08BDCCB8CCC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798A73-E70E-4EA0-9B8A-7D2334083202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D1333-380B-4A16-9A2F-162B98D9711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649C84-7A40-42E9-A328-2CB0D863D6C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672703-6577-45B6-A8E0-335B0420A53F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C546CA-AC70-409D-8E4F-5BBFC7A82A6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91246-1194-47DE-8F0E-0725A8FA813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3D5656-5126-4758-984E-ED2E593DFB0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AAED01-4B8F-4692-B7C6-0F37F196257B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r>
              <a:rPr lang="nl-NL" dirty="0" smtClean="0"/>
              <a:t>18 januari 2012</a:t>
            </a: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fld id="{B616C84C-9212-462A-90D9-346E2BE73C9D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fontAlgn="base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fontAlgn="base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 smtClean="0"/>
              <a:t>6 november 2013</a:t>
            </a:r>
            <a:endParaRPr lang="nl-NL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8313" y="3200400"/>
            <a:ext cx="5727700" cy="1981200"/>
          </a:xfrm>
        </p:spPr>
        <p:txBody>
          <a:bodyPr/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 Maandelijkse statistieken: aantal uitgevoerde transacties + evolutie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sz="2000" dirty="0" smtClean="0"/>
              <a:t>Koen Raymakers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6781800" cy="3276600"/>
          </a:xfrm>
        </p:spPr>
        <p:txBody>
          <a:bodyPr/>
          <a:lstStyle/>
          <a:p>
            <a:r>
              <a:rPr lang="nl-BE" dirty="0" smtClean="0"/>
              <a:t>Bestaande rapporten</a:t>
            </a:r>
          </a:p>
          <a:p>
            <a:endParaRPr lang="nl-BE" sz="1000" dirty="0" smtClean="0"/>
          </a:p>
          <a:p>
            <a:r>
              <a:rPr lang="nl-BE" dirty="0" smtClean="0"/>
              <a:t>Voorbeeld</a:t>
            </a:r>
          </a:p>
          <a:p>
            <a:endParaRPr lang="nl-BE" dirty="0" smtClean="0"/>
          </a:p>
          <a:p>
            <a:r>
              <a:rPr lang="nl-BE" dirty="0" smtClean="0"/>
              <a:t>Uitbreiding</a:t>
            </a:r>
          </a:p>
          <a:p>
            <a:endParaRPr lang="nl-BE" dirty="0" smtClean="0"/>
          </a:p>
          <a:p>
            <a:r>
              <a:rPr lang="nl-BE" dirty="0" smtClean="0"/>
              <a:t>Toekomst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06 november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Bestaande rapporten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81800" cy="3352800"/>
          </a:xfrm>
        </p:spPr>
        <p:txBody>
          <a:bodyPr/>
          <a:lstStyle/>
          <a:p>
            <a:r>
              <a:rPr lang="nl-BE" dirty="0" smtClean="0"/>
              <a:t>Aantal consultaties</a:t>
            </a:r>
          </a:p>
          <a:p>
            <a:pPr>
              <a:buNone/>
            </a:pPr>
            <a:r>
              <a:rPr lang="nl-BE" dirty="0" smtClean="0">
                <a:sym typeface="Wingdings" pitchFamily="2" charset="2"/>
              </a:rPr>
              <a:t>			Aanvaard door het systeem</a:t>
            </a:r>
          </a:p>
          <a:p>
            <a:pPr>
              <a:buNone/>
            </a:pPr>
            <a:r>
              <a:rPr lang="nl-BE" dirty="0" smtClean="0">
                <a:sym typeface="Wingdings" pitchFamily="2" charset="2"/>
              </a:rPr>
              <a:t>			Geweigerd door het systeem</a:t>
            </a:r>
            <a:endParaRPr lang="nl-BE" dirty="0" smtClean="0"/>
          </a:p>
          <a:p>
            <a:pPr>
              <a:buNone/>
            </a:pPr>
            <a:endParaRPr lang="nl-BE" sz="1000" dirty="0" smtClean="0"/>
          </a:p>
          <a:p>
            <a:r>
              <a:rPr lang="nl-BE" dirty="0" smtClean="0"/>
              <a:t>Aantal bijwerkingen</a:t>
            </a:r>
          </a:p>
          <a:p>
            <a:pPr>
              <a:buNone/>
            </a:pPr>
            <a:r>
              <a:rPr lang="nl-BE" dirty="0" smtClean="0">
                <a:sym typeface="Wingdings" pitchFamily="2" charset="2"/>
              </a:rPr>
              <a:t>			Aanvaard door het systeem</a:t>
            </a:r>
          </a:p>
          <a:p>
            <a:pPr>
              <a:buNone/>
            </a:pPr>
            <a:r>
              <a:rPr lang="nl-BE" dirty="0" smtClean="0">
                <a:sym typeface="Wingdings" pitchFamily="2" charset="2"/>
              </a:rPr>
              <a:t>			Geweigerd door het systeem</a:t>
            </a:r>
            <a:endParaRPr lang="nl-BE" dirty="0" smtClean="0"/>
          </a:p>
          <a:p>
            <a:pPr>
              <a:buNone/>
            </a:pPr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06 november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06 november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14601"/>
            <a:ext cx="62150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Uitbreiding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6425"/>
            <a:ext cx="6781800" cy="638175"/>
          </a:xfrm>
        </p:spPr>
        <p:txBody>
          <a:bodyPr/>
          <a:lstStyle/>
          <a:p>
            <a:r>
              <a:rPr lang="nl-BE" dirty="0" smtClean="0"/>
              <a:t>Onderverdeling per code transactie </a:t>
            </a:r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06 november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5</a:t>
            </a:fld>
            <a:endParaRPr lang="nl-NL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438400"/>
            <a:ext cx="61150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Toekomst 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781800" cy="2057401"/>
          </a:xfrm>
        </p:spPr>
        <p:txBody>
          <a:bodyPr/>
          <a:lstStyle/>
          <a:p>
            <a:r>
              <a:rPr lang="nl-BE" dirty="0" smtClean="0"/>
              <a:t>Rapporten blijven intern beschikbaar</a:t>
            </a:r>
          </a:p>
          <a:p>
            <a:endParaRPr lang="nl-BE" dirty="0" smtClean="0"/>
          </a:p>
          <a:p>
            <a:r>
              <a:rPr lang="nl-BE" dirty="0" smtClean="0"/>
              <a:t>Aantallen per klant opvraagbaar via </a:t>
            </a:r>
            <a:r>
              <a:rPr lang="nl-BE" dirty="0" err="1" smtClean="0"/>
              <a:t>RRNAdmin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06 november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72400" cy="1362075"/>
          </a:xfrm>
        </p:spPr>
        <p:txBody>
          <a:bodyPr/>
          <a:lstStyle/>
          <a:p>
            <a:r>
              <a:rPr lang="nl-BE" dirty="0" smtClean="0"/>
              <a:t>Vragen ?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06 november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Contactgegevens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06 november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D1333-380B-4A16-9A2F-162B98D9711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1371600" y="1981200"/>
            <a:ext cx="655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FOD Binnenlandse Zaken / SPF </a:t>
            </a:r>
            <a:r>
              <a:rPr lang="nl-BE" sz="2000" dirty="0" err="1" smtClean="0"/>
              <a:t>Intérieur</a:t>
            </a:r>
            <a:endParaRPr lang="nl-BE" sz="2000" dirty="0" smtClean="0"/>
          </a:p>
          <a:p>
            <a:r>
              <a:rPr lang="nl-BE" sz="2000" dirty="0" smtClean="0"/>
              <a:t>Instellingen &amp; Bevolking / </a:t>
            </a:r>
            <a:r>
              <a:rPr lang="nl-BE" sz="2000" dirty="0" err="1" smtClean="0"/>
              <a:t>Institutions</a:t>
            </a:r>
            <a:r>
              <a:rPr lang="nl-BE" sz="2000" dirty="0" smtClean="0"/>
              <a:t> &amp; </a:t>
            </a:r>
            <a:r>
              <a:rPr lang="nl-BE" sz="2000" dirty="0" err="1" smtClean="0"/>
              <a:t>Population</a:t>
            </a:r>
            <a:endParaRPr lang="nl-BE" sz="2000" dirty="0" smtClean="0"/>
          </a:p>
          <a:p>
            <a:r>
              <a:rPr lang="nl-BE" sz="2000" dirty="0" smtClean="0"/>
              <a:t>Rijksregister / </a:t>
            </a:r>
            <a:r>
              <a:rPr lang="nl-BE" sz="2000" dirty="0" err="1" smtClean="0"/>
              <a:t>Registre</a:t>
            </a:r>
            <a:r>
              <a:rPr lang="nl-BE" sz="2000" dirty="0" smtClean="0"/>
              <a:t> National</a:t>
            </a:r>
          </a:p>
          <a:p>
            <a:endParaRPr lang="nl-BE" sz="2000" dirty="0" smtClean="0"/>
          </a:p>
          <a:p>
            <a:r>
              <a:rPr lang="nl-BE" sz="2000" dirty="0" err="1" smtClean="0"/>
              <a:t>Koen.raymakers</a:t>
            </a:r>
            <a:r>
              <a:rPr lang="nl-BE" sz="2000" dirty="0" smtClean="0"/>
              <a:t>@</a:t>
            </a:r>
            <a:r>
              <a:rPr lang="nl-BE" sz="2000" dirty="0" err="1" smtClean="0"/>
              <a:t>rrn.fgov.be</a:t>
            </a:r>
            <a:endParaRPr lang="nl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72400" cy="1362075"/>
          </a:xfrm>
        </p:spPr>
        <p:txBody>
          <a:bodyPr/>
          <a:lstStyle/>
          <a:p>
            <a:r>
              <a:rPr lang="nl-BE" dirty="0" smtClean="0"/>
              <a:t>EINDE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06 november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BZ_Document" ma:contentTypeID="0x0101004B3EE5D0A9C1CB46B5F7B658172020E7004056D99077DF9248B26AF2112750324F" ma:contentTypeVersion="87" ma:contentTypeDescription="" ma:contentTypeScope="" ma:versionID="f95cf75cb7b0b3ac49246b78168748af">
  <xsd:schema xmlns:xsd="http://www.w3.org/2001/XMLSchema" xmlns:p="http://schemas.microsoft.com/office/2006/metadata/properties" xmlns:ns1="d6e05fb4-4ff7-45e7-9d0d-b9f3e278ffe2" xmlns:ns2="ff756884-51f2-4913-b8dd-ae814adc4cd8" xmlns:ns4="http://schemas.microsoft.com/sharepoint/v3/fields" targetNamespace="http://schemas.microsoft.com/office/2006/metadata/properties" ma:root="true" ma:fieldsID="081e8494192cb57de4be6d3e4db64233" ns1:_="" ns2:_="" ns4:_="">
    <xsd:import namespace="d6e05fb4-4ff7-45e7-9d0d-b9f3e278ffe2"/>
    <xsd:import namespace="ff756884-51f2-4913-b8dd-ae814adc4cd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tre" minOccurs="0"/>
                <xsd:element ref="ns1:Titel" minOccurs="0"/>
                <xsd:element ref="ns2:Language" minOccurs="0"/>
                <xsd:element ref="ns1:DocDate" minOccurs="0"/>
                <xsd:element ref="ns1:Direction" minOccurs="0"/>
                <xsd:element ref="ns1:Theme_x0020_Niveau_x0020_1" minOccurs="0"/>
                <xsd:element ref="ns1:Theme_x0020_Niveau_x0020_2" minOccurs="0"/>
                <xsd:element ref="ns1:Directie1" minOccurs="0"/>
                <xsd:element ref="ns1:Thema_x0020_Niveau_x0020_11" minOccurs="0"/>
                <xsd:element ref="ns1:Thema_x0020_Niveau_x0020_21" minOccurs="0"/>
                <xsd:element ref="ns4:_EndDate"/>
                <xsd:element ref="ns1:Thema_x0020_Niveau_x0020_31" minOccurs="0"/>
                <xsd:element ref="ns1:Publication_x0020_News" minOccurs="0"/>
                <xsd:element ref="ns1:themes_concat" minOccurs="0"/>
                <xsd:element ref="ns2:Theme_x0020_Niveau_x0020_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05fb4-4ff7-45e7-9d0d-b9f3e278ffe2" elementFormDefault="qualified">
    <xsd:import namespace="http://schemas.microsoft.com/office/2006/documentManagement/types"/>
    <xsd:element name="Titre" ma:index="0" nillable="true" ma:displayName="Titre" ma:internalName="Titre" ma:readOnly="false">
      <xsd:simpleType>
        <xsd:restriction base="dms:Text">
          <xsd:maxLength value="255"/>
        </xsd:restriction>
      </xsd:simpleType>
    </xsd:element>
    <xsd:element name="Titel" ma:index="1" nillable="true" ma:displayName="Titel" ma:internalName="Titel">
      <xsd:simpleType>
        <xsd:restriction base="dms:Text">
          <xsd:maxLength value="255"/>
        </xsd:restriction>
      </xsd:simpleType>
    </xsd:element>
    <xsd:element name="DocDate" ma:index="3" nillable="true" ma:displayName="DocDate" ma:default="" ma:format="DateOnly" ma:internalName="DocDate">
      <xsd:simpleType>
        <xsd:restriction base="dms:DateTime"/>
      </xsd:simpleType>
    </xsd:element>
    <xsd:element name="Direction" ma:index="6" nillable="true" ma:displayName="Direction" ma:hidden="true" ma:internalName="Direction" ma:readOnly="false">
      <xsd:simpleType>
        <xsd:restriction base="dms:Unknown"/>
      </xsd:simpleType>
    </xsd:element>
    <xsd:element name="Theme_x0020_Niveau_x0020_1" ma:index="7" nillable="true" ma:displayName="Theme Niveau 1" ma:hidden="true" ma:internalName="Theme_x0020_Niveau_x0020_1" ma:readOnly="false">
      <xsd:simpleType>
        <xsd:restriction base="dms:Unknown"/>
      </xsd:simpleType>
    </xsd:element>
    <xsd:element name="Theme_x0020_Niveau_x0020_2" ma:index="8" nillable="true" ma:displayName="Theme Niveau 2" ma:hidden="true" ma:internalName="Theme_x0020_Niveau_x0020_2" ma:readOnly="false">
      <xsd:simpleType>
        <xsd:restriction base="dms:Unknown"/>
      </xsd:simpleType>
    </xsd:element>
    <xsd:element name="Directie1" ma:index="9" nillable="true" ma:displayName="Directie" ma:hidden="true" ma:internalName="Directie1" ma:readOnly="false">
      <xsd:simpleType>
        <xsd:restriction base="dms:Unknown"/>
      </xsd:simpleType>
    </xsd:element>
    <xsd:element name="Thema_x0020_Niveau_x0020_11" ma:index="10" nillable="true" ma:displayName="Thema Niveau 1" ma:hidden="true" ma:internalName="Thema_x0020_Niveau_x0020_11" ma:readOnly="false">
      <xsd:simpleType>
        <xsd:restriction base="dms:Unknown"/>
      </xsd:simpleType>
    </xsd:element>
    <xsd:element name="Thema_x0020_Niveau_x0020_21" ma:index="11" nillable="true" ma:displayName="Thema Niveau 2" ma:hidden="true" ma:internalName="Thema_x0020_Niveau_x0020_21" ma:readOnly="false">
      <xsd:simpleType>
        <xsd:restriction base="dms:Unknown"/>
      </xsd:simpleType>
    </xsd:element>
    <xsd:element name="Thema_x0020_Niveau_x0020_31" ma:index="13" nillable="true" ma:displayName="Thema Niveau 3" ma:hidden="true" ma:internalName="Thema_x0020_Niveau_x0020_31" ma:readOnly="false">
      <xsd:simpleType>
        <xsd:restriction base="dms:Unknown"/>
      </xsd:simpleType>
    </xsd:element>
    <xsd:element name="Publication_x0020_News" ma:index="14" nillable="true" ma:displayName="Publication News" ma:default="None" ma:format="Dropdown" ma:hidden="true" ma:internalName="Publication_x0020_News" ma:readOnly="false">
      <xsd:simpleType>
        <xsd:restriction base="dms:Choice">
          <xsd:enumeration value="None"/>
          <xsd:enumeration value="My Direction"/>
          <xsd:enumeration value="All IBZ"/>
        </xsd:restriction>
      </xsd:simpleType>
    </xsd:element>
    <xsd:element name="themes_concat" ma:index="16" nillable="true" ma:displayName="themes_concat" ma:internalName="themes_concat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ff756884-51f2-4913-b8dd-ae814adc4cd8" elementFormDefault="qualified">
    <xsd:import namespace="http://schemas.microsoft.com/office/2006/documentManagement/types"/>
    <xsd:element name="Language" ma:index="2" nillable="true" ma:displayName="Language" ma:default="Nederlands" ma:description="Langue du document - Taal van het document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English"/>
                    <xsd:enumeration value="German"/>
                  </xsd:restriction>
                </xsd:simpleType>
              </xsd:element>
            </xsd:sequence>
          </xsd:extension>
        </xsd:complexContent>
      </xsd:complexType>
    </xsd:element>
    <xsd:element name="Theme_x0020_Niveau_x0020_3" ma:index="23" nillable="true" ma:displayName="Theme Niveau 3" ma:hidden="true" ma:internalName="Theme_x0020_Niveau_x0020_30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EndDate" ma:index="12" ma:displayName="End Date" ma:default="2060-01-01T00:00:00Z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irectie1 xmlns="d6e05fb4-4ff7-45e7-9d0d-b9f3e278ffe2">Horizontale</Directie1>
    <Language xmlns="ff756884-51f2-4913-b8dd-ae814adc4cd8">
      <Value xmlns="ff756884-51f2-4913-b8dd-ae814adc4cd8">Nederlands</Value>
      <Value xmlns="ff756884-51f2-4913-b8dd-ae814adc4cd8">Français</Value>
    </Language>
    <Direction xmlns="d6e05fb4-4ff7-45e7-9d0d-b9f3e278ffe2">Horizontaux</Direction>
    <_EndDate xmlns="http://schemas.microsoft.com/sharepoint/v3/fields">2060-01-01T00:00:00+00:00</_EndDate>
    <Titel xmlns="d6e05fb4-4ff7-45e7-9d0d-b9f3e278ffe2">PowerPoint-presentatie</Titel>
    <Theme_x0020_Niveau_x0020_1 xmlns="d6e05fb4-4ff7-45e7-9d0d-b9f3e278ffe2">Communication</Theme_x0020_Niveau_x0020_1>
    <themes_concat xmlns="d6e05fb4-4ff7-45e7-9d0d-b9f3e278ffe2">Communication / Style maison / Institutions et Population - Communicatie / Huisstijl / Instellingen en Bevolking</themes_concat>
    <Theme_x0020_Niveau_x0020_3 xmlns="ff756884-51f2-4913-b8dd-ae814adc4cd8" xsi:nil="true"/>
    <Thema_x0020_Niveau_x0020_11 xmlns="d6e05fb4-4ff7-45e7-9d0d-b9f3e278ffe2">Communicatie</Thema_x0020_Niveau_x0020_11>
    <Titre xmlns="d6e05fb4-4ff7-45e7-9d0d-b9f3e278ffe2" xsi:nil="true"/>
    <Publication_x0020_News xmlns="d6e05fb4-4ff7-45e7-9d0d-b9f3e278ffe2">None</Publication_x0020_News>
    <DocDate xmlns="d6e05fb4-4ff7-45e7-9d0d-b9f3e278ffe2">1999-11-30T00:00:00+00:00</DocDate>
    <Theme_x0020_Niveau_x0020_2 xmlns="d6e05fb4-4ff7-45e7-9d0d-b9f3e278ffe2">Style maison</Theme_x0020_Niveau_x0020_2>
    <Thema_x0020_Niveau_x0020_21 xmlns="d6e05fb4-4ff7-45e7-9d0d-b9f3e278ffe2">Huisstijl</Thema_x0020_Niveau_x0020_21>
    <Thema_x0020_Niveau_x0020_31 xmlns="d6e05fb4-4ff7-45e7-9d0d-b9f3e278ffe2">Instellingen en Bevolking</Thema_x0020_Niveau_x0020_31>
  </documentManagement>
</p:properties>
</file>

<file path=customXml/itemProps1.xml><?xml version="1.0" encoding="utf-8"?>
<ds:datastoreItem xmlns:ds="http://schemas.openxmlformats.org/officeDocument/2006/customXml" ds:itemID="{EC3C02DE-F294-4191-B290-BCD048CFE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1800FAB-5C07-4686-8FAE-45EE86312FB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6AFDB97-66D1-496F-ADF9-051271DA8DA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CD35FBD-0CBF-4953-9730-CB3394B904E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5129</TotalTime>
  <Words>471</Words>
  <Application>Microsoft Office PowerPoint</Application>
  <PresentationFormat>On-screen Show (4:3)</PresentationFormat>
  <Paragraphs>87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Standaardontwerp</vt:lpstr>
      <vt:lpstr>  Maandelijkse statistieken: aantal uitgevoerde transacties + evolutie  Koen Raymakers</vt:lpstr>
      <vt:lpstr>Overzicht</vt:lpstr>
      <vt:lpstr>Bestaande rapporten</vt:lpstr>
      <vt:lpstr>Voorbeeld</vt:lpstr>
      <vt:lpstr>Uitbreiding</vt:lpstr>
      <vt:lpstr>Toekomst ?</vt:lpstr>
      <vt:lpstr>Vragen ?</vt:lpstr>
      <vt:lpstr>Contactgegevens</vt:lpstr>
      <vt:lpstr>EINDE</vt:lpstr>
    </vt:vector>
  </TitlesOfParts>
  <Company>FOD Binnenlandse Zaken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Bart Vrancken</dc:creator>
  <cp:lastModifiedBy>Koen.Raymakers</cp:lastModifiedBy>
  <cp:revision>252</cp:revision>
  <dcterms:created xsi:type="dcterms:W3CDTF">2007-07-02T10:03:53Z</dcterms:created>
  <dcterms:modified xsi:type="dcterms:W3CDTF">2013-10-31T09:46:46Z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 Niveau 3">
    <vt:lpwstr>Institutions et Population</vt:lpwstr>
  </property>
  <property fmtid="{D5CDD505-2E9C-101B-9397-08002B2CF9AE}" pid="3" name="ContentType">
    <vt:lpwstr>IBZ_Document</vt:lpwstr>
  </property>
  <property fmtid="{D5CDD505-2E9C-101B-9397-08002B2CF9AE}" pid="4" name="Order">
    <vt:lpwstr>49800.0000000000</vt:lpwstr>
  </property>
  <property fmtid="{D5CDD505-2E9C-101B-9397-08002B2CF9AE}" pid="5" name="WorkflowCreationPath">
    <vt:lpwstr>f7e1b858-fb73-4ae2-b540-e2b7e8052cbe,3;89948025-4081-4f5e-a424-2864ba34d0a4,3;</vt:lpwstr>
  </property>
</Properties>
</file>