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9" r:id="rId3"/>
    <p:sldId id="295" r:id="rId4"/>
    <p:sldId id="296" r:id="rId5"/>
    <p:sldId id="297" r:id="rId6"/>
    <p:sldId id="294" r:id="rId7"/>
    <p:sldId id="298" r:id="rId8"/>
    <p:sldId id="299" r:id="rId9"/>
    <p:sldId id="293" r:id="rId10"/>
  </p:sldIdLst>
  <p:sldSz cx="9144000" cy="6858000" type="screen4x3"/>
  <p:notesSz cx="6718300" cy="98679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26" y="-84"/>
      </p:cViewPr>
      <p:guideLst>
        <p:guide orient="horz" pos="3108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527050" y="9310688"/>
            <a:ext cx="11303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nl-NL" altLang="fr-FR" sz="1000" smtClean="0"/>
              <a:t>25 september 2005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62113" y="9310688"/>
            <a:ext cx="3433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 altLang="fr-FR"/>
              <a:t>Via Beeld &gt; Koptekst en voettekst kan je de voettekst ingeven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00638" y="9310688"/>
            <a:ext cx="11318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EC32F3C-771C-4458-9711-107B890EFEC0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  <p:sp>
        <p:nvSpPr>
          <p:cNvPr id="18437" name="Line 9"/>
          <p:cNvSpPr>
            <a:spLocks noChangeShapeType="1"/>
          </p:cNvSpPr>
          <p:nvPr/>
        </p:nvSpPr>
        <p:spPr bwMode="auto">
          <a:xfrm>
            <a:off x="534988" y="9256713"/>
            <a:ext cx="570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43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r-FR" noProof="0" smtClean="0"/>
              <a:t>Klik om de opmaakprofielen van de modeltekst te bewerken</a:t>
            </a:r>
          </a:p>
          <a:p>
            <a:pPr lvl="1"/>
            <a:r>
              <a:rPr lang="nl-NL" altLang="fr-FR" noProof="0" smtClean="0"/>
              <a:t>Tweede niveau</a:t>
            </a:r>
          </a:p>
          <a:p>
            <a:pPr lvl="2"/>
            <a:r>
              <a:rPr lang="nl-NL" altLang="fr-FR" noProof="0" smtClean="0"/>
              <a:t>Derde niveau</a:t>
            </a:r>
          </a:p>
          <a:p>
            <a:pPr lvl="3"/>
            <a:r>
              <a:rPr lang="nl-NL" altLang="fr-FR" noProof="0" smtClean="0"/>
              <a:t>Vierde niveau</a:t>
            </a:r>
          </a:p>
          <a:p>
            <a:pPr lvl="4"/>
            <a:r>
              <a:rPr lang="nl-NL" altLang="fr-FR" noProof="0" smtClean="0"/>
              <a:t>Vijfde niveau</a:t>
            </a:r>
          </a:p>
        </p:txBody>
      </p:sp>
      <p:sp>
        <p:nvSpPr>
          <p:cNvPr id="20484" name="Rectangle 1032"/>
          <p:cNvSpPr>
            <a:spLocks noChangeArrowheads="1"/>
          </p:cNvSpPr>
          <p:nvPr/>
        </p:nvSpPr>
        <p:spPr bwMode="auto">
          <a:xfrm>
            <a:off x="904875" y="9432925"/>
            <a:ext cx="11303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nl-NL" altLang="fr-FR" sz="1000" smtClean="0"/>
              <a:t>25 september 2005</a:t>
            </a:r>
          </a:p>
        </p:txBody>
      </p:sp>
      <p:sp>
        <p:nvSpPr>
          <p:cNvPr id="20485" name="Rectangle 1033"/>
          <p:cNvSpPr>
            <a:spLocks noChangeArrowheads="1"/>
          </p:cNvSpPr>
          <p:nvPr/>
        </p:nvSpPr>
        <p:spPr bwMode="auto">
          <a:xfrm>
            <a:off x="1662113" y="9432925"/>
            <a:ext cx="34337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fr-FR" sz="1000" smtClean="0"/>
              <a:t>Via Beeld &gt; Koptekst en voettekst kan je de voettekst ingeven</a:t>
            </a:r>
          </a:p>
        </p:txBody>
      </p:sp>
      <p:sp>
        <p:nvSpPr>
          <p:cNvPr id="20486" name="Rectangle 1034"/>
          <p:cNvSpPr>
            <a:spLocks noChangeArrowheads="1"/>
          </p:cNvSpPr>
          <p:nvPr/>
        </p:nvSpPr>
        <p:spPr bwMode="auto">
          <a:xfrm>
            <a:off x="4733925" y="9432925"/>
            <a:ext cx="11318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0BF9D16-3D29-431B-A54E-2F2D33FBD8AA}" type="slidenum">
              <a:rPr lang="nl-NL" altLang="fr-FR" sz="1000" smtClean="0"/>
              <a:pPr algn="r" eaLnBrk="1" hangingPunct="1">
                <a:defRPr/>
              </a:pPr>
              <a:t>‹N°›</a:t>
            </a:fld>
            <a:endParaRPr lang="nl-NL" altLang="fr-FR" sz="1000" smtClean="0"/>
          </a:p>
        </p:txBody>
      </p:sp>
      <p:sp>
        <p:nvSpPr>
          <p:cNvPr id="17415" name="Line 1035"/>
          <p:cNvSpPr>
            <a:spLocks noChangeShapeType="1"/>
          </p:cNvSpPr>
          <p:nvPr/>
        </p:nvSpPr>
        <p:spPr bwMode="auto">
          <a:xfrm>
            <a:off x="901700" y="9377363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3336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93750" y="2260600"/>
            <a:ext cx="1800225" cy="431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altLang="fr-FR" smtClean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0825" cy="146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altLang="fr-FR" smtClean="0"/>
          </a:p>
        </p:txBody>
      </p:sp>
      <p:pic>
        <p:nvPicPr>
          <p:cNvPr id="6" name="Picture 12" descr="logo-b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6299200"/>
            <a:ext cx="292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03 ibz-FRNL_POS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420688"/>
            <a:ext cx="23780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0"/>
          <p:cNvGrpSpPr>
            <a:grpSpLocks/>
          </p:cNvGrpSpPr>
          <p:nvPr userDrawn="1"/>
        </p:nvGrpSpPr>
        <p:grpSpPr bwMode="auto">
          <a:xfrm>
            <a:off x="793750" y="2692400"/>
            <a:ext cx="7626350" cy="3171825"/>
            <a:chOff x="500" y="1696"/>
            <a:chExt cx="4804" cy="1998"/>
          </a:xfrm>
        </p:grpSpPr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500" y="1696"/>
              <a:ext cx="4588" cy="21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BE" altLang="fr-FR" smtClean="0"/>
            </a:p>
          </p:txBody>
        </p:sp>
        <p:sp>
          <p:nvSpPr>
            <p:cNvPr id="10" name="Rectangle 15"/>
            <p:cNvSpPr>
              <a:spLocks noChangeArrowheads="1"/>
            </p:cNvSpPr>
            <p:nvPr userDrawn="1"/>
          </p:nvSpPr>
          <p:spPr bwMode="auto">
            <a:xfrm>
              <a:off x="5088" y="1696"/>
              <a:ext cx="216" cy="17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BE" altLang="fr-FR" smtClean="0"/>
            </a:p>
          </p:txBody>
        </p:sp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716" y="3478"/>
              <a:ext cx="4588" cy="21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BE" altLang="fr-FR" smtClean="0"/>
            </a:p>
          </p:txBody>
        </p:sp>
        <p:sp>
          <p:nvSpPr>
            <p:cNvPr id="12" name="Rectangle 19"/>
            <p:cNvSpPr>
              <a:spLocks noChangeArrowheads="1"/>
            </p:cNvSpPr>
            <p:nvPr userDrawn="1"/>
          </p:nvSpPr>
          <p:spPr bwMode="auto">
            <a:xfrm>
              <a:off x="500" y="1912"/>
              <a:ext cx="216" cy="178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BE" altLang="fr-FR" smtClean="0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8313" y="3702050"/>
            <a:ext cx="5727700" cy="990600"/>
          </a:xfrm>
        </p:spPr>
        <p:txBody>
          <a:bodyPr anchor="b"/>
          <a:lstStyle>
            <a:lvl1pPr marL="0" indent="0" algn="r">
              <a:lnSpc>
                <a:spcPts val="3500"/>
              </a:lnSpc>
              <a:buFontTx/>
              <a:buNone/>
              <a:defRPr sz="3100"/>
            </a:lvl1pPr>
          </a:lstStyle>
          <a:p>
            <a:pPr lvl="0"/>
            <a:r>
              <a:rPr lang="nl-NL" altLang="fr-FR" noProof="0" smtClean="0"/>
              <a:t>Klik om het opmaakprofiel van de modeltitel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6725" y="4718050"/>
            <a:ext cx="5729288" cy="72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lnSpc>
                <a:spcPts val="2600"/>
              </a:lnSpc>
              <a:spcBef>
                <a:spcPct val="0"/>
              </a:spcBef>
              <a:buFontTx/>
              <a:buNone/>
              <a:defRPr sz="22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l-NL" altLang="fr-FR" noProof="0" smtClean="0"/>
              <a:t>Klik om het opmaakprofiel van de modelondertitel te bewerken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90575" y="2371725"/>
            <a:ext cx="1800225" cy="2762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9477-BEE5-480B-B09B-C05CF07850E4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5738" y="241300"/>
            <a:ext cx="1887537" cy="5749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68363" y="241300"/>
            <a:ext cx="5514975" cy="5749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CB91-7B08-483F-99F1-947CDE050772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3E7D-FE01-4A84-A392-EBFBD23D8F7E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BD10-9EFE-4E3E-8278-425D4DB8AF3C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C869E-C408-47B3-8BD0-B446ED631B34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2260-5B2A-48FB-931F-463E687EB784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4F7A-BE9F-4C64-B1A5-B6E03C6F8603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389E-40DB-42D1-911C-211BBD4434B4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9E77-62C2-48E7-86D8-3A8EE505074E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4AC7-2A9F-4199-A29B-9D5A01954464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762000" y="1463675"/>
            <a:ext cx="7664450" cy="5394325"/>
          </a:xfrm>
          <a:prstGeom prst="rect">
            <a:avLst/>
          </a:prstGeom>
          <a:solidFill>
            <a:srgbClr val="D2D2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altLang="fr-FR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r-FR" smtClean="0"/>
              <a:t>Klik om het opmaakprofiel van de modeltitel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76425"/>
            <a:ext cx="6781800" cy="4114800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r-FR" smtClean="0"/>
              <a:t>Klik om de opmaakprofielen van de modeltekst te bewerken</a:t>
            </a:r>
          </a:p>
          <a:p>
            <a:pPr lvl="1"/>
            <a:r>
              <a:rPr lang="nl-NL" altLang="fr-FR" smtClean="0"/>
              <a:t>Tweede niveau</a:t>
            </a:r>
          </a:p>
          <a:p>
            <a:pPr lvl="2"/>
            <a:r>
              <a:rPr lang="nl-NL" altLang="fr-FR" smtClean="0"/>
              <a:t>Derde niveau</a:t>
            </a:r>
          </a:p>
          <a:p>
            <a:pPr lvl="3"/>
            <a:r>
              <a:rPr lang="nl-NL" altLang="fr-FR" smtClean="0"/>
              <a:t>Vierde niveau</a:t>
            </a:r>
          </a:p>
          <a:p>
            <a:pPr lvl="4"/>
            <a:r>
              <a:rPr lang="nl-NL" altLang="fr-FR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4750" y="6567488"/>
            <a:ext cx="1905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6B645E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10/07/2014</a:t>
            </a:r>
            <a:endParaRPr lang="nl-NL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0925" y="6530975"/>
            <a:ext cx="7620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solidFill>
                  <a:srgbClr val="6B645E"/>
                </a:solidFill>
              </a:defRPr>
            </a:lvl1pPr>
          </a:lstStyle>
          <a:p>
            <a:pPr>
              <a:defRPr/>
            </a:pPr>
            <a:fld id="{97519573-3015-4135-96E5-9CB39C0B56D5}" type="slidenum">
              <a:rPr lang="nl-NL" altLang="fr-FR"/>
              <a:pPr>
                <a:defRPr/>
              </a:pPr>
              <a:t>‹N°›</a:t>
            </a:fld>
            <a:endParaRPr lang="nl-NL" alt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63675"/>
            <a:ext cx="317500" cy="13033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sldNum="0" hdr="0" ftr="0"/>
  <p:txStyles>
    <p:titleStyle>
      <a:lvl1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2pPr>
      <a:lvl3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3pPr>
      <a:lvl4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4pPr>
      <a:lvl5pPr marL="398463" indent="-398463" algn="l" rtl="0" eaLnBrk="0" fontAlgn="base" hangingPunct="0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5pPr>
      <a:lvl6pPr marL="8556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6pPr>
      <a:lvl7pPr marL="13128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7pPr>
      <a:lvl8pPr marL="17700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8pPr>
      <a:lvl9pPr marL="22272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9pPr>
    </p:titleStyle>
    <p:bodyStyle>
      <a:lvl1pPr marL="319088" indent="-319088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460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Char char="-"/>
        <a:defRPr sz="2100">
          <a:solidFill>
            <a:schemeClr val="tx1"/>
          </a:solidFill>
          <a:latin typeface="+mn-lt"/>
        </a:defRPr>
      </a:lvl2pPr>
      <a:lvl3pPr marL="638175" indent="-147638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1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trategik.fr/blog/fideliser-ses-clients-grace-a-la-norme-iso-9001/12/2012/fideliser-ses-clients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trategik.fr/blog/fideliser-ses-clients-grace-a-la-norme-iso-9001/12/2012/fideliser-ses-clients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26/10/2016</a:t>
            </a:r>
            <a:endParaRPr lang="nl-NL" altLang="fr-FR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048000"/>
            <a:ext cx="6094413" cy="2438400"/>
          </a:xfrm>
        </p:spPr>
        <p:txBody>
          <a:bodyPr/>
          <a:lstStyle/>
          <a:p>
            <a:pPr algn="ctr" eaLnBrk="1" hangingPunct="1"/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fr-BE" altLang="fr-FR" b="0" dirty="0" smtClean="0"/>
              <a:t/>
            </a:r>
            <a:br>
              <a:rPr lang="fr-BE" altLang="fr-FR" b="0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u="sng" dirty="0" smtClean="0"/>
              <a:t/>
            </a:r>
            <a:br>
              <a:rPr lang="nl-NL" altLang="fr-FR" u="sng" dirty="0" smtClean="0"/>
            </a:br>
            <a:r>
              <a:rPr lang="nl-NL" altLang="fr-FR" sz="3300" dirty="0" smtClean="0">
                <a:latin typeface="Cambria" pitchFamily="18" charset="0"/>
              </a:rPr>
              <a:t>Etat des lieux de l’avancement de la nouvelle </a:t>
            </a:r>
            <a:r>
              <a:rPr lang="nl-NL" altLang="fr-FR" sz="3300" dirty="0" err="1" smtClean="0">
                <a:latin typeface="Cambria" pitchFamily="18" charset="0"/>
              </a:rPr>
              <a:t>organisation</a:t>
            </a:r>
            <a:r>
              <a:rPr lang="nl-NL" altLang="fr-FR" sz="3300" dirty="0" smtClean="0">
                <a:latin typeface="Cambria" pitchFamily="18" charset="0"/>
              </a:rPr>
              <a:t> de la </a:t>
            </a:r>
            <a:r>
              <a:rPr lang="nl-NL" altLang="fr-FR" sz="3300" dirty="0" err="1" smtClean="0">
                <a:latin typeface="Cambria" pitchFamily="18" charset="0"/>
              </a:rPr>
              <a:t>Direction</a:t>
            </a:r>
            <a:r>
              <a:rPr lang="nl-NL" altLang="fr-FR" sz="3300" dirty="0" smtClean="0">
                <a:latin typeface="Cambria" pitchFamily="18" charset="0"/>
              </a:rPr>
              <a:t> générale </a:t>
            </a:r>
            <a:r>
              <a:rPr lang="nl-NL" altLang="fr-FR" sz="3300" dirty="0" err="1">
                <a:latin typeface="Cambria" pitchFamily="18" charset="0"/>
              </a:rPr>
              <a:t>I</a:t>
            </a:r>
            <a:r>
              <a:rPr lang="nl-NL" altLang="fr-FR" sz="3300" dirty="0" err="1" smtClean="0">
                <a:latin typeface="Cambria" pitchFamily="18" charset="0"/>
              </a:rPr>
              <a:t>nstitutions</a:t>
            </a:r>
            <a:r>
              <a:rPr lang="nl-NL" altLang="fr-FR" sz="3300" dirty="0" smtClean="0">
                <a:latin typeface="Cambria" pitchFamily="18" charset="0"/>
              </a:rPr>
              <a:t> et </a:t>
            </a:r>
            <a:r>
              <a:rPr lang="nl-NL" altLang="fr-FR" sz="3300" dirty="0" err="1">
                <a:latin typeface="Cambria" pitchFamily="18" charset="0"/>
              </a:rPr>
              <a:t>P</a:t>
            </a:r>
            <a:r>
              <a:rPr lang="nl-NL" altLang="fr-FR" sz="3300" dirty="0" err="1" smtClean="0">
                <a:latin typeface="Cambria" pitchFamily="18" charset="0"/>
              </a:rPr>
              <a:t>opulation</a:t>
            </a:r>
            <a:r>
              <a:rPr lang="nl-NL" altLang="fr-FR" dirty="0" smtClean="0">
                <a:latin typeface="Cambria" pitchFamily="18" charset="0"/>
              </a:rPr>
              <a:t/>
            </a:r>
            <a:br>
              <a:rPr lang="nl-NL" altLang="fr-FR" dirty="0" smtClean="0">
                <a:latin typeface="Cambria" pitchFamily="18" charset="0"/>
              </a:rPr>
            </a:br>
            <a:endParaRPr lang="en-US" altLang="fr-FR" dirty="0" smtClean="0">
              <a:latin typeface="Cambria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dirty="0" smtClean="0"/>
          </a:p>
          <a:p>
            <a:pPr eaLnBrk="1" hangingPunct="1"/>
            <a:r>
              <a:rPr lang="en-US" altLang="fr-F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>
          <a:xfrm>
            <a:off x="1219200" y="1876425"/>
            <a:ext cx="6781800" cy="104775"/>
          </a:xfrm>
        </p:spPr>
        <p:txBody>
          <a:bodyPr/>
          <a:lstStyle/>
          <a:p>
            <a:endParaRPr lang="fr-BE" altLang="fr-FR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100" name="Titre 1"/>
          <p:cNvSpPr>
            <a:spLocks noGrp="1"/>
          </p:cNvSpPr>
          <p:nvPr>
            <p:ph type="title"/>
          </p:nvPr>
        </p:nvSpPr>
        <p:spPr>
          <a:xfrm>
            <a:off x="868363" y="241301"/>
            <a:ext cx="7554912" cy="825500"/>
          </a:xfrm>
        </p:spPr>
        <p:txBody>
          <a:bodyPr/>
          <a:lstStyle/>
          <a:p>
            <a:r>
              <a:rPr lang="fr-BE" altLang="fr-FR" dirty="0" smtClean="0">
                <a:latin typeface="Cambria" pitchFamily="18" charset="0"/>
              </a:rPr>
              <a:t>Plan de la présentation</a:t>
            </a:r>
          </a:p>
        </p:txBody>
      </p:sp>
      <p:sp>
        <p:nvSpPr>
          <p:cNvPr id="410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26/10/2016</a:t>
            </a:r>
            <a:endParaRPr lang="nl-NL" altLang="fr-FR" dirty="0" smtClean="0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762000" y="15240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altLang="fr-FR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1531917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  <a:defRPr/>
            </a:pPr>
            <a:r>
              <a:rPr lang="fr-BE" b="1" dirty="0" smtClean="0">
                <a:latin typeface="Cambria" panose="02040503050406030204" pitchFamily="18" charset="0"/>
              </a:rPr>
              <a:t>La première étape :  </a:t>
            </a:r>
            <a:r>
              <a:rPr lang="fr-BE" sz="2000" dirty="0" smtClean="0">
                <a:latin typeface="Cambria" panose="02040503050406030204" pitchFamily="18" charset="0"/>
              </a:rPr>
              <a:t>la restructuration (fonctions et tâches) des Délégations régionales, du service Relations extérieures, </a:t>
            </a:r>
            <a:r>
              <a:rPr lang="fr-BE" sz="2000" dirty="0">
                <a:latin typeface="Cambria" panose="02040503050406030204" pitchFamily="18" charset="0"/>
              </a:rPr>
              <a:t>du </a:t>
            </a:r>
            <a:r>
              <a:rPr lang="fr-BE" sz="2000" dirty="0" smtClean="0">
                <a:latin typeface="Cambria" panose="02040503050406030204" pitchFamily="18" charset="0"/>
              </a:rPr>
              <a:t>service </a:t>
            </a:r>
            <a:r>
              <a:rPr lang="fr-BE" sz="2000" dirty="0">
                <a:latin typeface="Cambria" panose="02040503050406030204" pitchFamily="18" charset="0"/>
              </a:rPr>
              <a:t>Gestion et contrôle des données </a:t>
            </a:r>
            <a:r>
              <a:rPr lang="fr-BE" sz="2000" dirty="0" smtClean="0">
                <a:latin typeface="Cambria" panose="02040503050406030204" pitchFamily="18" charset="0"/>
              </a:rPr>
              <a:t>RN </a:t>
            </a:r>
            <a:r>
              <a:rPr lang="fr-BE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fr-BE" sz="2000" dirty="0" smtClean="0">
                <a:latin typeface="Cambria" panose="02040503050406030204" pitchFamily="18" charset="0"/>
              </a:rPr>
              <a:t> </a:t>
            </a:r>
            <a:r>
              <a:rPr lang="fr-BE" sz="2000" u="sng" dirty="0" smtClean="0">
                <a:latin typeface="Cambria" panose="02040503050406030204" pitchFamily="18" charset="0"/>
              </a:rPr>
              <a:t>le service Gestion des Clients</a:t>
            </a:r>
          </a:p>
          <a:p>
            <a:pPr algn="l">
              <a:defRPr/>
            </a:pPr>
            <a:endParaRPr lang="fr-BE" sz="1200" dirty="0" smtClean="0">
              <a:latin typeface="Cambria" panose="02040503050406030204" pitchFamily="18" charset="0"/>
            </a:endParaRPr>
          </a:p>
          <a:p>
            <a:pPr marL="457200" indent="-457200" algn="l">
              <a:buFont typeface="+mj-lt"/>
              <a:buAutoNum type="arabicPeriod" startAt="2"/>
              <a:defRPr/>
            </a:pPr>
            <a:r>
              <a:rPr lang="fr-BE" altLang="fr-FR" b="1" dirty="0" smtClean="0">
                <a:latin typeface="Cambria" panose="02040503050406030204" pitchFamily="18" charset="0"/>
              </a:rPr>
              <a:t>Les moyens d’action</a:t>
            </a:r>
          </a:p>
          <a:p>
            <a:pPr marL="457200" indent="-457200" algn="l">
              <a:buFont typeface="+mj-lt"/>
              <a:buAutoNum type="arabicPeriod" startAt="2"/>
              <a:defRPr/>
            </a:pPr>
            <a:endParaRPr lang="fr-BE" altLang="fr-FR" sz="800" b="1" dirty="0" smtClean="0">
              <a:latin typeface="Cambria" panose="020405030504060302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>
                <a:latin typeface="Cambria" panose="02040503050406030204" pitchFamily="18" charset="0"/>
              </a:rPr>
              <a:t>Réorganisation des fonctions en contact avec les clients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latin typeface="Cambria" panose="02040503050406030204" pitchFamily="18" charset="0"/>
              </a:rPr>
              <a:t>R</a:t>
            </a:r>
            <a:r>
              <a:rPr lang="fr-BE" altLang="fr-FR" sz="2000" dirty="0" smtClean="0">
                <a:latin typeface="Cambria" panose="02040503050406030204" pitchFamily="18" charset="0"/>
              </a:rPr>
              <a:t>évision et optimalisation de nos processus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latin typeface="Cambria" panose="02040503050406030204" pitchFamily="18" charset="0"/>
              </a:rPr>
              <a:t>Mise sur pied d’un </a:t>
            </a:r>
            <a:r>
              <a:rPr lang="fr-BE" altLang="fr-FR" sz="2000" dirty="0" smtClean="0">
                <a:latin typeface="Cambria" panose="02040503050406030204" pitchFamily="18" charset="0"/>
              </a:rPr>
              <a:t>outil </a:t>
            </a:r>
            <a:r>
              <a:rPr lang="fr-BE" altLang="fr-FR" sz="2000" dirty="0">
                <a:latin typeface="Cambria" panose="02040503050406030204" pitchFamily="18" charset="0"/>
              </a:rPr>
              <a:t>de gestion des requêtes </a:t>
            </a:r>
            <a:r>
              <a:rPr lang="fr-BE" altLang="fr-FR" sz="2000" dirty="0" smtClean="0">
                <a:latin typeface="Cambria" panose="02040503050406030204" pitchFamily="18" charset="0"/>
              </a:rPr>
              <a:t>clients</a:t>
            </a:r>
            <a:endParaRPr lang="fr-BE" altLang="fr-FR" sz="20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76400"/>
            <a:ext cx="4876800" cy="46038"/>
          </a:xfrm>
        </p:spPr>
        <p:txBody>
          <a:bodyPr/>
          <a:lstStyle/>
          <a:p>
            <a:pPr marL="0" indent="0">
              <a:buFontTx/>
              <a:buNone/>
            </a:pPr>
            <a:endParaRPr lang="fr-BE" altLang="fr-FR" sz="2000" smtClean="0">
              <a:latin typeface="Cambria" pitchFamily="18" charset="0"/>
            </a:endParaRPr>
          </a:p>
          <a:p>
            <a:pPr marL="0" indent="0">
              <a:buFontTx/>
              <a:buNone/>
            </a:pPr>
            <a:r>
              <a:rPr lang="fr-BE" altLang="fr-FR" sz="2000" smtClean="0"/>
              <a:t> </a:t>
            </a:r>
            <a:endParaRPr lang="fr-BE" altLang="fr-FR" sz="2000" smtClean="0">
              <a:latin typeface="Cambria" pitchFamily="18" charset="0"/>
            </a:endParaRPr>
          </a:p>
        </p:txBody>
      </p:sp>
      <p:sp>
        <p:nvSpPr>
          <p:cNvPr id="512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26/10/2016</a:t>
            </a:r>
            <a:endParaRPr lang="nl-NL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9" y="1447800"/>
            <a:ext cx="82010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6631" y="1747678"/>
            <a:ext cx="8229600" cy="416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lvl="0" indent="-319088" algn="l">
              <a:lnSpc>
                <a:spcPts val="2800"/>
              </a:lnSpc>
              <a:spcBef>
                <a:spcPts val="0"/>
              </a:spcBef>
              <a:buClr>
                <a:srgbClr val="435607"/>
              </a:buClr>
              <a:buFont typeface="Arial" pitchFamily="34" charset="0"/>
              <a:buChar char="•"/>
              <a:defRPr/>
            </a:pP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On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maintient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le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principe de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déconcentration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dans les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délégations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nl-BE" altLang="fr-FR" sz="2000" b="1" kern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638175" lvl="2" indent="-147638" algn="l">
              <a:spcBef>
                <a:spcPts val="0"/>
              </a:spcBef>
              <a:buSzPct val="70000"/>
              <a:defRPr/>
            </a:pPr>
            <a:endParaRPr lang="nl-BE" altLang="fr-FR" sz="1200" b="1" kern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19088" lvl="0" indent="-319088" algn="l">
              <a:lnSpc>
                <a:spcPts val="2800"/>
              </a:lnSpc>
              <a:spcBef>
                <a:spcPts val="0"/>
              </a:spcBef>
              <a:buClr>
                <a:srgbClr val="435607"/>
              </a:buClr>
              <a:buFontTx/>
              <a:buChar char="•"/>
              <a:defRPr/>
            </a:pP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gestion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des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fonctions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et des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tâches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en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délégation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est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centralisée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et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associée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aux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services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qui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ont les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mêmes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familles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d’activités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en centrale.</a:t>
            </a:r>
            <a:endParaRPr lang="nl-BE" altLang="fr-FR" sz="2000" b="1" u="sng" kern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l">
              <a:lnSpc>
                <a:spcPts val="2800"/>
              </a:lnSpc>
              <a:spcBef>
                <a:spcPts val="0"/>
              </a:spcBef>
              <a:buClr>
                <a:srgbClr val="435607"/>
              </a:buClr>
              <a:defRPr/>
            </a:pPr>
            <a:endParaRPr lang="nl-BE" altLang="fr-FR" sz="800" b="1" kern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19088" lvl="0" indent="-319088" algn="l">
              <a:lnSpc>
                <a:spcPts val="2800"/>
              </a:lnSpc>
              <a:spcBef>
                <a:spcPts val="0"/>
              </a:spcBef>
              <a:buClr>
                <a:srgbClr val="435607"/>
              </a:buClr>
              <a:buFontTx/>
              <a:buChar char="•"/>
              <a:defRPr/>
            </a:pP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terme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on se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basera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plus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sur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la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fonction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et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moins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sur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le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critère</a:t>
            </a:r>
            <a:r>
              <a:rPr lang="nl-BE" altLang="fr-FR" sz="2000" b="1" kern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géographique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pour la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répartition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des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tâches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nl-BE" altLang="fr-FR" sz="2000" b="1" kern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19088" lvl="0" indent="-319088" algn="l">
              <a:lnSpc>
                <a:spcPts val="2800"/>
              </a:lnSpc>
              <a:spcBef>
                <a:spcPts val="0"/>
              </a:spcBef>
              <a:buClr>
                <a:srgbClr val="435607"/>
              </a:buClr>
              <a:buFontTx/>
              <a:buChar char="•"/>
              <a:defRPr/>
            </a:pPr>
            <a:endParaRPr lang="nl-BE" altLang="fr-FR" sz="800" b="1" kern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19088" lvl="0" indent="-319088" algn="l">
              <a:lnSpc>
                <a:spcPts val="2800"/>
              </a:lnSpc>
              <a:spcBef>
                <a:spcPts val="0"/>
              </a:spcBef>
              <a:buClr>
                <a:srgbClr val="435607"/>
              </a:buClr>
              <a:buFontTx/>
              <a:buChar char="•"/>
              <a:defRPr/>
            </a:pP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Focus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sur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la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balance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coût-efficacité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du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travail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– Les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processus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doivent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être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nl-BE" altLang="fr-FR" sz="2000" b="1" kern="0" dirty="0" err="1">
                <a:solidFill>
                  <a:srgbClr val="000000"/>
                </a:solidFill>
                <a:latin typeface="Cambria" panose="02040503050406030204" pitchFamily="18" charset="0"/>
              </a:rPr>
              <a:t>optimalisés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et </a:t>
            </a:r>
            <a:r>
              <a:rPr lang="nl-BE" altLang="fr-FR" sz="2000" b="1" kern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uniformisés</a:t>
            </a:r>
            <a:r>
              <a:rPr lang="nl-BE" altLang="fr-FR" sz="2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0" algn="l">
              <a:lnSpc>
                <a:spcPts val="2800"/>
              </a:lnSpc>
              <a:spcBef>
                <a:spcPts val="0"/>
              </a:spcBef>
              <a:buClr>
                <a:srgbClr val="435607"/>
              </a:buClr>
              <a:defRPr/>
            </a:pPr>
            <a:endParaRPr lang="nl-BE" altLang="fr-FR" sz="800" b="1" kern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124" name="Titre 1"/>
          <p:cNvSpPr>
            <a:spLocks noGrp="1"/>
          </p:cNvSpPr>
          <p:nvPr>
            <p:ph type="title"/>
          </p:nvPr>
        </p:nvSpPr>
        <p:spPr>
          <a:xfrm>
            <a:off x="381000" y="440418"/>
            <a:ext cx="8455231" cy="974725"/>
          </a:xfrm>
        </p:spPr>
        <p:txBody>
          <a:bodyPr/>
          <a:lstStyle/>
          <a:p>
            <a:pPr marL="514350" indent="-514350">
              <a:buFont typeface="Arial Narrow" pitchFamily="34" charset="0"/>
              <a:buAutoNum type="arabicPeriod"/>
            </a:pPr>
            <a:r>
              <a:rPr lang="fr-BE" altLang="fr-FR" dirty="0" smtClean="0">
                <a:latin typeface="Cambria" panose="02040503050406030204" pitchFamily="18" charset="0"/>
              </a:rPr>
              <a:t>Les principes de la restructuration :</a:t>
            </a:r>
            <a:endParaRPr lang="fr-BE" altLang="fr-FR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95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76400"/>
            <a:ext cx="4876800" cy="46038"/>
          </a:xfrm>
        </p:spPr>
        <p:txBody>
          <a:bodyPr/>
          <a:lstStyle/>
          <a:p>
            <a:pPr marL="0" indent="0">
              <a:buFontTx/>
              <a:buNone/>
            </a:pPr>
            <a:endParaRPr lang="fr-BE" altLang="fr-FR" sz="2000" smtClean="0">
              <a:latin typeface="Cambria" pitchFamily="18" charset="0"/>
            </a:endParaRPr>
          </a:p>
          <a:p>
            <a:pPr marL="0" indent="0">
              <a:buFontTx/>
              <a:buNone/>
            </a:pPr>
            <a:r>
              <a:rPr lang="fr-BE" altLang="fr-FR" sz="2000" smtClean="0"/>
              <a:t> </a:t>
            </a:r>
            <a:endParaRPr lang="fr-BE" altLang="fr-FR" sz="2000" smtClean="0">
              <a:latin typeface="Cambria" pitchFamily="18" charset="0"/>
            </a:endParaRPr>
          </a:p>
        </p:txBody>
      </p:sp>
      <p:sp>
        <p:nvSpPr>
          <p:cNvPr id="5124" name="Titr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50925"/>
          </a:xfrm>
        </p:spPr>
        <p:txBody>
          <a:bodyPr/>
          <a:lstStyle/>
          <a:p>
            <a:pPr marL="514350" indent="-514350">
              <a:buFont typeface="Arial Narrow" pitchFamily="34" charset="0"/>
              <a:buAutoNum type="arabicPeriod"/>
            </a:pPr>
            <a:r>
              <a:rPr lang="fr-BE" altLang="fr-FR" dirty="0" smtClean="0">
                <a:latin typeface="Cambria" panose="02040503050406030204" pitchFamily="18" charset="0"/>
              </a:rPr>
              <a:t>La restructuration</a:t>
            </a:r>
            <a:endParaRPr lang="fr-BE" altLang="fr-FR" sz="2000" dirty="0" smtClean="0">
              <a:latin typeface="Cambria" panose="02040503050406030204" pitchFamily="18" charset="0"/>
            </a:endParaRPr>
          </a:p>
        </p:txBody>
      </p:sp>
      <p:sp>
        <p:nvSpPr>
          <p:cNvPr id="512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26/10/2016</a:t>
            </a:r>
            <a:endParaRPr lang="nl-NL" alt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9" y="1447800"/>
            <a:ext cx="842016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75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26/10/2016</a:t>
            </a:r>
            <a:endParaRPr lang="nl-NL" alt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899434" y="2966649"/>
            <a:ext cx="483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000" b="1" dirty="0" smtClean="0">
                <a:latin typeface="Cambria" panose="02040503050406030204" pitchFamily="18" charset="0"/>
              </a:rPr>
              <a:t>Les personnes qui exercent des fonctions impliquées dans les enquêtes de résidence au sein des délégations devront travailler plus étroitement avec le service Population et Cartes d’identité  </a:t>
            </a:r>
            <a:endParaRPr lang="fr-BE" sz="2000" b="1" dirty="0"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1546"/>
            <a:ext cx="308164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09" y="2989868"/>
            <a:ext cx="7715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62900" cy="974725"/>
          </a:xfrm>
        </p:spPr>
        <p:txBody>
          <a:bodyPr/>
          <a:lstStyle/>
          <a:p>
            <a:r>
              <a:rPr lang="fr-BE" dirty="0" smtClean="0">
                <a:latin typeface="Cambria" panose="02040503050406030204" pitchFamily="18" charset="0"/>
              </a:rPr>
              <a:t>2. Les moyens d’action : </a:t>
            </a:r>
            <a:r>
              <a:rPr lang="fr-BE" sz="2400" u="sng" dirty="0" smtClean="0">
                <a:latin typeface="Cambria" panose="02040503050406030204" pitchFamily="18" charset="0"/>
              </a:rPr>
              <a:t>la cellule contrôle du service Population &amp; Cartes d’identité</a:t>
            </a:r>
            <a:endParaRPr lang="fr-BE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26/10/2016</a:t>
            </a:r>
            <a:endParaRPr lang="nl-NL" alt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0" y="3375621"/>
            <a:ext cx="3657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33575"/>
            <a:ext cx="790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00200" y="16002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000" b="1" dirty="0" smtClean="0">
                <a:latin typeface="Cambria" panose="02040503050406030204" pitchFamily="18" charset="0"/>
              </a:rPr>
              <a:t>Les personnes qui exercent des fonctions impliquées dans les mises à jours du RN au sein des délégations seront progressivement appelées à travailler plus étroitement avec le service Gestion et contrôle des données RN pour l’ensemble du territoire</a:t>
            </a:r>
            <a:endParaRPr lang="fr-BE" sz="2000" b="1" dirty="0">
              <a:latin typeface="Cambria" panose="020405030504060302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519575"/>
            <a:ext cx="81915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88576" y="3375621"/>
            <a:ext cx="3750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000" b="1" dirty="0" smtClean="0">
                <a:latin typeface="Cambria" panose="02040503050406030204" pitchFamily="18" charset="0"/>
              </a:rPr>
              <a:t>Pour toutes les autres tâches résiduelles (demandes d’information, requêtes spécifiques, travaux RN, etc…) les délégués et l’ancien service Relations extérieures doivent travailler en collaboration étroite</a:t>
            </a:r>
            <a:endParaRPr lang="fr-BE" sz="2000" b="1" dirty="0">
              <a:latin typeface="Cambria" panose="020405030504060302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870" y="381000"/>
            <a:ext cx="8179130" cy="974725"/>
          </a:xfrm>
        </p:spPr>
        <p:txBody>
          <a:bodyPr/>
          <a:lstStyle/>
          <a:p>
            <a:r>
              <a:rPr lang="fr-BE" dirty="0" smtClean="0"/>
              <a:t>2. </a:t>
            </a:r>
            <a:r>
              <a:rPr lang="fr-BE" dirty="0" smtClean="0">
                <a:latin typeface="Cambria" panose="02040503050406030204" pitchFamily="18" charset="0"/>
              </a:rPr>
              <a:t>Les moyens d’action : </a:t>
            </a:r>
            <a:r>
              <a:rPr lang="fr-BE" sz="2400" u="sng" dirty="0" smtClean="0">
                <a:latin typeface="Cambria" panose="02040503050406030204" pitchFamily="18" charset="0"/>
              </a:rPr>
              <a:t>Le nouveau service Gestion des clients</a:t>
            </a:r>
            <a:endParaRPr lang="fr-BE" sz="2400" u="sn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</a:t>
            </a:r>
            <a:r>
              <a:rPr lang="fr-BE" dirty="0" smtClean="0">
                <a:latin typeface="Cambria" panose="02040503050406030204" pitchFamily="18" charset="0"/>
              </a:rPr>
              <a:t>Les moyens d’action : </a:t>
            </a:r>
            <a:br>
              <a:rPr lang="fr-BE" dirty="0" smtClean="0">
                <a:latin typeface="Cambria" panose="02040503050406030204" pitchFamily="18" charset="0"/>
              </a:rPr>
            </a:br>
            <a:r>
              <a:rPr lang="fr-BE" sz="2800" dirty="0" smtClean="0">
                <a:latin typeface="Cambria" panose="02040503050406030204" pitchFamily="18" charset="0"/>
              </a:rPr>
              <a:t>Révision et optimalisation </a:t>
            </a:r>
            <a:r>
              <a:rPr lang="fr-BE" sz="2800" dirty="0">
                <a:latin typeface="Cambria" panose="02040503050406030204" pitchFamily="18" charset="0"/>
              </a:rPr>
              <a:t>des </a:t>
            </a:r>
            <a:r>
              <a:rPr lang="fr-BE" sz="2800" dirty="0" smtClean="0">
                <a:latin typeface="Cambria" panose="02040503050406030204" pitchFamily="18" charset="0"/>
              </a:rPr>
              <a:t>processus</a:t>
            </a:r>
            <a:r>
              <a:rPr lang="fr-BE" sz="2800" dirty="0"/>
              <a:t/>
            </a:r>
            <a:br>
              <a:rPr lang="fr-BE" sz="2800" dirty="0"/>
            </a:br>
            <a:endParaRPr lang="fr-BE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26/10/2016</a:t>
            </a:r>
            <a:endParaRPr lang="nl-NL" altLang="fr-FR" dirty="0"/>
          </a:p>
        </p:txBody>
      </p:sp>
      <p:pic>
        <p:nvPicPr>
          <p:cNvPr id="10" name="Image 6" descr="Fidéliser ses clie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962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40377" y="16002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000" dirty="0" smtClean="0">
                <a:latin typeface="Cambria" panose="02040503050406030204" pitchFamily="18" charset="0"/>
              </a:rPr>
              <a:t>Cette nouvelle structure permet </a:t>
            </a:r>
            <a:r>
              <a:rPr lang="fr-BE" sz="2000" b="1" dirty="0" smtClean="0">
                <a:latin typeface="Cambria" panose="02040503050406030204" pitchFamily="18" charset="0"/>
              </a:rPr>
              <a:t>d’uniformiser et d’optimaliser </a:t>
            </a:r>
            <a:r>
              <a:rPr lang="fr-BE" sz="2000" dirty="0" smtClean="0">
                <a:latin typeface="Cambria" panose="02040503050406030204" pitchFamily="18" charset="0"/>
              </a:rPr>
              <a:t>nos processus pour toute une série de service que nous livrons à nos clients.</a:t>
            </a:r>
          </a:p>
          <a:p>
            <a:pPr algn="l"/>
            <a:endParaRPr lang="fr-BE" sz="2000" dirty="0" smtClean="0">
              <a:latin typeface="Cambria" panose="020405030504060302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Cambria" panose="02040503050406030204" pitchFamily="18" charset="0"/>
              </a:rPr>
              <a:t>On peut pallier au manque ou à l’absence de personnel dans les bureaux déconcentrés et auprès des services centraux.</a:t>
            </a:r>
          </a:p>
          <a:p>
            <a:pPr lvl="1" algn="l"/>
            <a:endParaRPr lang="fr-BE" sz="2000" dirty="0" smtClean="0">
              <a:latin typeface="Cambria" panose="020405030504060302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Cambria" panose="02040503050406030204" pitchFamily="18" charset="0"/>
              </a:rPr>
              <a:t>On rassemble la connaissance dans un service.</a:t>
            </a:r>
          </a:p>
          <a:p>
            <a:pPr lvl="1" algn="l"/>
            <a:endParaRPr lang="fr-BE" sz="2000" dirty="0" smtClean="0">
              <a:latin typeface="Cambria" panose="020405030504060302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Cambria" panose="02040503050406030204" pitchFamily="18" charset="0"/>
              </a:rPr>
              <a:t>On peut mettre en place un outil pour l’enregistrement et la gestion des requêtes de nos clients.</a:t>
            </a:r>
          </a:p>
          <a:p>
            <a:pPr lvl="1" algn="l"/>
            <a:endParaRPr lang="fr-BE" sz="2000" dirty="0" smtClean="0">
              <a:latin typeface="Cambria" panose="020405030504060302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Cambria" panose="02040503050406030204" pitchFamily="18" charset="0"/>
              </a:rPr>
              <a:t>On clarifie les chemins d’accès aux services pour nos clients.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BE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26/10/2016</a:t>
            </a:r>
            <a:endParaRPr lang="nl-NL" altLang="fr-FR" dirty="0"/>
          </a:p>
        </p:txBody>
      </p:sp>
      <p:pic>
        <p:nvPicPr>
          <p:cNvPr id="10" name="Image 6" descr="Fidéliser ses clie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400" y="1295401"/>
            <a:ext cx="7933706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49234" y="22860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u="sng" dirty="0" smtClean="0">
                <a:latin typeface="Cambria" panose="02040503050406030204" pitchFamily="18" charset="0"/>
              </a:rPr>
              <a:t>Deux exemples concrets</a:t>
            </a:r>
            <a:r>
              <a:rPr lang="fr-BE" dirty="0" smtClean="0">
                <a:latin typeface="Cambria" panose="02040503050406030204" pitchFamily="18" charset="0"/>
              </a:rPr>
              <a:t> de processus revus et rationalisés :</a:t>
            </a:r>
          </a:p>
          <a:p>
            <a:pPr algn="l"/>
            <a:endParaRPr lang="fr-BE" sz="2000" dirty="0">
              <a:latin typeface="Cambria" panose="02040503050406030204" pitchFamily="18" charset="0"/>
            </a:endParaRPr>
          </a:p>
          <a:p>
            <a:pPr algn="l"/>
            <a:r>
              <a:rPr lang="fr-BE" sz="2000" b="1" dirty="0" smtClean="0">
                <a:latin typeface="Cambria" panose="02040503050406030204" pitchFamily="18" charset="0"/>
              </a:rPr>
              <a:t>La gestion des accès </a:t>
            </a:r>
            <a:r>
              <a:rPr lang="fr-BE" sz="2000" dirty="0" smtClean="0">
                <a:latin typeface="Cambria" panose="02040503050406030204" pitchFamily="18" charset="0"/>
              </a:rPr>
              <a:t>:  depuis un an, la totalité des demandes d’accès sont enregistrées en Front office par le Helpdesk dans un système unique.  </a:t>
            </a:r>
          </a:p>
          <a:p>
            <a:pPr algn="l"/>
            <a:endParaRPr lang="fr-BE" sz="2000" dirty="0">
              <a:latin typeface="Cambria" panose="02040503050406030204" pitchFamily="18" charset="0"/>
            </a:endParaRPr>
          </a:p>
          <a:p>
            <a:pPr algn="l"/>
            <a:r>
              <a:rPr lang="fr-BE" sz="2000" b="1" dirty="0" smtClean="0">
                <a:latin typeface="Cambria" panose="02040503050406030204" pitchFamily="18" charset="0"/>
              </a:rPr>
              <a:t>Les mises à jours </a:t>
            </a:r>
            <a:r>
              <a:rPr lang="fr-BE" sz="2000" dirty="0" smtClean="0">
                <a:latin typeface="Cambria" panose="02040503050406030204" pitchFamily="18" charset="0"/>
              </a:rPr>
              <a:t>: le service </a:t>
            </a:r>
            <a:r>
              <a:rPr lang="fr-BE" sz="2000" dirty="0">
                <a:latin typeface="Cambria" panose="02040503050406030204" pitchFamily="18" charset="0"/>
              </a:rPr>
              <a:t>Gestion et contrôle des données </a:t>
            </a:r>
            <a:r>
              <a:rPr lang="fr-BE" sz="2000" dirty="0" smtClean="0">
                <a:latin typeface="Cambria" panose="02040503050406030204" pitchFamily="18" charset="0"/>
              </a:rPr>
              <a:t>RN travaille depuis 10 mois avec notre outil unique d’enregistrement des requêtes clients.  </a:t>
            </a:r>
          </a:p>
          <a:p>
            <a:pPr algn="l"/>
            <a:endParaRPr lang="fr-BE" sz="2000" dirty="0"/>
          </a:p>
          <a:p>
            <a:pPr algn="l"/>
            <a:endParaRPr lang="fr-BE" sz="2000" dirty="0" smtClean="0"/>
          </a:p>
          <a:p>
            <a:pPr algn="l"/>
            <a:endParaRPr lang="fr-B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BE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08038"/>
            <a:ext cx="7554912" cy="974725"/>
          </a:xfrm>
        </p:spPr>
        <p:txBody>
          <a:bodyPr/>
          <a:lstStyle/>
          <a:p>
            <a:r>
              <a:rPr lang="fr-BE" dirty="0" smtClean="0"/>
              <a:t>2. </a:t>
            </a:r>
            <a:r>
              <a:rPr lang="fr-BE" dirty="0" smtClean="0">
                <a:latin typeface="Cambria" panose="02040503050406030204" pitchFamily="18" charset="0"/>
              </a:rPr>
              <a:t>Les moyens d’action directs : </a:t>
            </a:r>
            <a:br>
              <a:rPr lang="fr-BE" dirty="0" smtClean="0">
                <a:latin typeface="Cambria" panose="02040503050406030204" pitchFamily="18" charset="0"/>
              </a:rPr>
            </a:br>
            <a:r>
              <a:rPr lang="fr-BE" sz="2800" dirty="0" smtClean="0">
                <a:latin typeface="Cambria" panose="02040503050406030204" pitchFamily="18" charset="0"/>
              </a:rPr>
              <a:t>Mise </a:t>
            </a:r>
            <a:r>
              <a:rPr lang="fr-BE" sz="2800" dirty="0">
                <a:latin typeface="Cambria" panose="02040503050406030204" pitchFamily="18" charset="0"/>
              </a:rPr>
              <a:t>sur pied d’un </a:t>
            </a:r>
            <a:r>
              <a:rPr lang="fr-BE" sz="2800" dirty="0" smtClean="0">
                <a:latin typeface="Cambria" panose="02040503050406030204" pitchFamily="18" charset="0"/>
              </a:rPr>
              <a:t>outil </a:t>
            </a:r>
            <a:r>
              <a:rPr lang="fr-BE" sz="2800" dirty="0">
                <a:latin typeface="Cambria" panose="02040503050406030204" pitchFamily="18" charset="0"/>
              </a:rPr>
              <a:t>de gestion des requêtes clients</a:t>
            </a:r>
            <a:br>
              <a:rPr lang="fr-BE" sz="2800" dirty="0">
                <a:latin typeface="Cambria" panose="02040503050406030204" pitchFamily="18" charset="0"/>
              </a:rPr>
            </a:br>
            <a:r>
              <a:rPr lang="fr-BE" sz="2800" dirty="0"/>
              <a:t/>
            </a:r>
            <a:br>
              <a:rPr lang="fr-BE" sz="2800" dirty="0"/>
            </a:b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8581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mtClean="0"/>
              <a:t>Questions</a:t>
            </a:r>
          </a:p>
        </p:txBody>
      </p:sp>
      <p:sp>
        <p:nvSpPr>
          <p:cNvPr id="1638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/>
              <a:t>26/10/2016</a:t>
            </a:r>
            <a:endParaRPr lang="nl-NL" altLang="fr-FR" dirty="0" smtClean="0"/>
          </a:p>
        </p:txBody>
      </p:sp>
      <p:pic>
        <p:nvPicPr>
          <p:cNvPr id="16388" name="Espace réservé du contenu 4" descr="http://www.siriuslogiciels.com/imports/medias/image/abak/bonhomme-question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447800"/>
            <a:ext cx="7696200" cy="51054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435607"/>
      </a:dk2>
      <a:lt2>
        <a:srgbClr val="8F001C"/>
      </a:lt2>
      <a:accent1>
        <a:srgbClr val="F0AC00"/>
      </a:accent1>
      <a:accent2>
        <a:srgbClr val="063869"/>
      </a:accent2>
      <a:accent3>
        <a:srgbClr val="FFFFFF"/>
      </a:accent3>
      <a:accent4>
        <a:srgbClr val="000000"/>
      </a:accent4>
      <a:accent5>
        <a:srgbClr val="F6D2AA"/>
      </a:accent5>
      <a:accent6>
        <a:srgbClr val="05325E"/>
      </a:accent6>
      <a:hlink>
        <a:srgbClr val="D47300"/>
      </a:hlink>
      <a:folHlink>
        <a:srgbClr val="157F7D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435607"/>
        </a:dk2>
        <a:lt2>
          <a:srgbClr val="8F001C"/>
        </a:lt2>
        <a:accent1>
          <a:srgbClr val="F0AC00"/>
        </a:accent1>
        <a:accent2>
          <a:srgbClr val="063869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05325E"/>
        </a:accent6>
        <a:hlink>
          <a:srgbClr val="D47300"/>
        </a:hlink>
        <a:folHlink>
          <a:srgbClr val="157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11132</TotalTime>
  <Words>435</Words>
  <Application>Microsoft Office PowerPoint</Application>
  <PresentationFormat>Affichage à l'écran (4:3)</PresentationFormat>
  <Paragraphs>58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Standaardontwerp</vt:lpstr>
      <vt:lpstr>            Etat des lieux de l’avancement de la nouvelle organisation de la Direction générale Institutions et Population </vt:lpstr>
      <vt:lpstr>Plan de la présentation</vt:lpstr>
      <vt:lpstr>Les principes de la restructuration :</vt:lpstr>
      <vt:lpstr>La restructuration</vt:lpstr>
      <vt:lpstr>2. Les moyens d’action : la cellule contrôle du service Population &amp; Cartes d’identité</vt:lpstr>
      <vt:lpstr>2. Les moyens d’action : Le nouveau service Gestion des clients</vt:lpstr>
      <vt:lpstr>2. Les moyens d’action :  Révision et optimalisation des processus </vt:lpstr>
      <vt:lpstr>2. Les moyens d’action directs :  Mise sur pied d’un outil de gestion des requêtes clients  </vt:lpstr>
      <vt:lpstr>Questions</vt:lpstr>
    </vt:vector>
  </TitlesOfParts>
  <Company>FOD Binnenlandse Zaken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Régis Trannoy</dc:creator>
  <cp:lastModifiedBy>Vincent Vandenkerckhoven</cp:lastModifiedBy>
  <cp:revision>283</cp:revision>
  <dcterms:created xsi:type="dcterms:W3CDTF">2007-07-02T10:03:53Z</dcterms:created>
  <dcterms:modified xsi:type="dcterms:W3CDTF">2016-10-24T07:53:22Z</dcterms:modified>
</cp:coreProperties>
</file>