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9" r:id="rId3"/>
    <p:sldId id="306" r:id="rId4"/>
    <p:sldId id="302" r:id="rId5"/>
    <p:sldId id="301" r:id="rId6"/>
    <p:sldId id="304" r:id="rId7"/>
    <p:sldId id="305" r:id="rId8"/>
  </p:sldIdLst>
  <p:sldSz cx="9144000" cy="6858000" type="screen4x3"/>
  <p:notesSz cx="6797675" cy="992663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2C6"/>
    <a:srgbClr val="6B645E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3" autoAdjust="0"/>
    <p:restoredTop sz="94624" autoAdjust="0"/>
  </p:normalViewPr>
  <p:slideViewPr>
    <p:cSldViewPr>
      <p:cViewPr>
        <p:scale>
          <a:sx n="80" d="100"/>
          <a:sy n="80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498" y="9366019"/>
            <a:ext cx="1143893" cy="24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r>
              <a:rPr lang="nl-NL" sz="100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2196" y="9366019"/>
            <a:ext cx="3473335" cy="24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337" y="9366019"/>
            <a:ext cx="1145495" cy="24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747D834-5C6E-49A3-BAE7-65939F9FEFD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41507" y="9311713"/>
            <a:ext cx="577073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4356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6676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407" y="4753287"/>
            <a:ext cx="4934442" cy="444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914795" y="9489004"/>
            <a:ext cx="1143893" cy="24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r>
              <a:rPr lang="nl-NL" sz="1000"/>
              <a:t>25 september 2005</a:t>
            </a:r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82196" y="9489004"/>
            <a:ext cx="3473335" cy="24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790254" y="9489004"/>
            <a:ext cx="1145496" cy="24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AACC1FE4-3431-40BA-B970-BC1E5471AEDF}" type="slidenum">
              <a:rPr lang="nl-NL" sz="1000"/>
              <a:pPr algn="r">
                <a:defRPr/>
              </a:pPr>
              <a:t>‹N°›</a:t>
            </a:fld>
            <a:endParaRPr lang="nl-NL" sz="100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911591" y="9433101"/>
            <a:ext cx="50289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834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B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- </a:t>
            </a:r>
            <a:r>
              <a:rPr lang="en-US" altLang="en-US" dirty="0" err="1" smtClean="0"/>
              <a:t>Une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moyenne</a:t>
            </a:r>
            <a:r>
              <a:rPr lang="en-US" altLang="en-US" baseline="0" dirty="0" smtClean="0"/>
              <a:t> de 4-5% de true hit</a:t>
            </a:r>
            <a:endParaRPr lang="en-US" altLang="en-US" dirty="0" smtClean="0"/>
          </a:p>
          <a:p>
            <a:r>
              <a:rPr lang="en-US" altLang="en-US" dirty="0" smtClean="0"/>
              <a:t>- Presque </a:t>
            </a:r>
            <a:r>
              <a:rPr lang="en-US" altLang="en-US" dirty="0" err="1" smtClean="0"/>
              <a:t>toutes</a:t>
            </a:r>
            <a:r>
              <a:rPr lang="en-US" altLang="en-US" baseline="0" dirty="0" smtClean="0"/>
              <a:t> les </a:t>
            </a:r>
            <a:r>
              <a:rPr lang="en-US" altLang="en-US" baseline="0" dirty="0" err="1" smtClean="0"/>
              <a:t>demandes</a:t>
            </a:r>
            <a:r>
              <a:rPr lang="en-US" altLang="en-US" baseline="0" dirty="0" smtClean="0"/>
              <a:t> via </a:t>
            </a:r>
            <a:r>
              <a:rPr lang="en-US" altLang="en-US" baseline="0" dirty="0" err="1" smtClean="0"/>
              <a:t>webservice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viennent</a:t>
            </a:r>
            <a:r>
              <a:rPr lang="en-US" altLang="en-US" baseline="0" dirty="0" smtClean="0"/>
              <a:t> de </a:t>
            </a:r>
            <a:r>
              <a:rPr lang="en-US" altLang="en-US" baseline="0" dirty="0" err="1" smtClean="0"/>
              <a:t>mobistar</a:t>
            </a: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103 ibz-FRNL_PO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fr-FR" smtClean="0"/>
              <a:t>Cliquez pour modifier le style du titre</a:t>
            </a:r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nl-NL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0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7F07-ED81-44DD-9093-6436E399B725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23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4565-66EA-4920-9B3E-804044D80DA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7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4746-ECF3-4A27-B8C3-7C011B425853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53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E7F50-1945-4E94-9E5B-EB88E38C7087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76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09597-B143-4581-B3A1-0DAE6ABCE25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46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BD2F4-6577-4B19-9A88-2A065C59622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84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5501-106E-4206-A47B-8175A5DD44B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98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FC5C-1AEB-4B9B-900A-D7C5840B249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73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9596-6FC6-491C-9358-FDC5C0B50B8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56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1B1EB-D82D-4346-BD03-0CDF888AE2B7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1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het opmaakprofiel van de modeltitel te bewerken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Klik om de opmaakprofielen van de modeltekst te bewerken</a:t>
            </a:r>
          </a:p>
          <a:p>
            <a:pPr lvl="1"/>
            <a:r>
              <a:rPr lang="nl-NL" altLang="en-US" smtClean="0"/>
              <a:t>Tweede niveau</a:t>
            </a:r>
          </a:p>
          <a:p>
            <a:pPr lvl="2"/>
            <a:r>
              <a:rPr lang="nl-NL" altLang="en-US" smtClean="0"/>
              <a:t>Derde niveau</a:t>
            </a:r>
          </a:p>
          <a:p>
            <a:pPr lvl="3"/>
            <a:r>
              <a:rPr lang="nl-NL" altLang="en-US" smtClean="0"/>
              <a:t>Vierde niveau</a:t>
            </a:r>
          </a:p>
          <a:p>
            <a:pPr lvl="4"/>
            <a:r>
              <a:rPr lang="nl-NL" altLang="en-US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fr-FR"/>
              <a:t>7 octobre 2010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85DF9968-A23F-4A4D-85EB-11833323F85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&amp;esrc=s&amp;source=images&amp;cd=&amp;cad=rja&amp;uact=8&amp;ved=0ahUKEwjEtL-0wOnPAhWFWBoKHVMzAwkQjRwIBw&amp;url=http://www.lesechos.fr/idees-debats/cercle/cercle-134341-pour-etre-efficace-il-faut-tirer-les-lecons-des-fraudes-detectees-mais-aussi-agir-en-amont-en-se-mettant-a-la-place-1132779.php&amp;bvm=bv.136499718,d.d2s&amp;psig=AFQjCNFACWoNcJmqNkLUCAJUF6ddDOyfYA&amp;ust=147705700859671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.checkdoc.be/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644900"/>
            <a:ext cx="6929438" cy="187166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 smtClean="0"/>
              <a:t>G. Hublau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076700"/>
            <a:ext cx="7245350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D2D2C6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fr-BE" sz="3200" b="1" dirty="0" smtClean="0"/>
              <a:t>Checkdoc et services associés</a:t>
            </a:r>
            <a:endParaRPr lang="fr-BE" altLang="en-US" sz="3200" b="1" dirty="0" smtClean="0"/>
          </a:p>
        </p:txBody>
      </p:sp>
      <p:sp>
        <p:nvSpPr>
          <p:cNvPr id="4100" name="Espace réservé de la date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en-US" sz="1400" dirty="0" smtClean="0">
                <a:solidFill>
                  <a:schemeClr val="bg1"/>
                </a:solidFill>
              </a:rPr>
              <a:t>20 octobre 2016</a:t>
            </a:r>
            <a:endParaRPr lang="nl-NL" altLang="en-US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r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667625" cy="955675"/>
          </a:xfrm>
        </p:spPr>
        <p:txBody>
          <a:bodyPr anchor="t"/>
          <a:lstStyle/>
          <a:p>
            <a:pPr>
              <a:buFont typeface="Wingdings" pitchFamily="2" charset="2"/>
              <a:buChar char="Ø"/>
            </a:pPr>
            <a:r>
              <a:rPr lang="fr-BE" altLang="en-US" sz="2400" dirty="0" smtClean="0"/>
              <a:t>Introduction</a:t>
            </a:r>
            <a:endParaRPr lang="fr-FR" altLang="en-US" sz="2400" dirty="0" smtClean="0"/>
          </a:p>
        </p:txBody>
      </p:sp>
      <p:sp>
        <p:nvSpPr>
          <p:cNvPr id="103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en-US" sz="1200" dirty="0" smtClean="0">
                <a:solidFill>
                  <a:srgbClr val="6B645E"/>
                </a:solidFill>
              </a:rPr>
              <a:t>20 </a:t>
            </a:r>
            <a:r>
              <a:rPr lang="fr-FR" altLang="en-US" sz="1200" dirty="0">
                <a:solidFill>
                  <a:srgbClr val="6B645E"/>
                </a:solidFill>
              </a:rPr>
              <a:t>octobre </a:t>
            </a:r>
            <a:r>
              <a:rPr lang="fr-FR" altLang="en-US" sz="1200" dirty="0" smtClean="0">
                <a:solidFill>
                  <a:srgbClr val="6B645E"/>
                </a:solidFill>
              </a:rPr>
              <a:t>2016</a:t>
            </a:r>
            <a:endParaRPr lang="nl-NL" altLang="en-US" sz="1200" dirty="0">
              <a:solidFill>
                <a:srgbClr val="6B645E"/>
              </a:solidFill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411480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BE" dirty="0" smtClean="0"/>
              <a:t>Présentation de </a:t>
            </a:r>
            <a:r>
              <a:rPr lang="fr-BE" dirty="0"/>
              <a:t>C</a:t>
            </a:r>
            <a:r>
              <a:rPr lang="fr-BE" dirty="0" smtClean="0"/>
              <a:t>heckdoc</a:t>
            </a:r>
            <a:endParaRPr lang="fr-BE" dirty="0"/>
          </a:p>
          <a:p>
            <a:pPr marL="342900" indent="-342900">
              <a:buFontTx/>
              <a:buChar char="-"/>
            </a:pPr>
            <a:r>
              <a:rPr lang="fr-BE" dirty="0" smtClean="0"/>
              <a:t>Docstop &lt;=&gt; </a:t>
            </a:r>
            <a:r>
              <a:rPr lang="fr-BE" dirty="0"/>
              <a:t>C</a:t>
            </a:r>
            <a:r>
              <a:rPr lang="fr-BE" dirty="0" smtClean="0"/>
              <a:t>heckdoc</a:t>
            </a:r>
            <a:endParaRPr lang="fr-BE" dirty="0"/>
          </a:p>
          <a:p>
            <a:pPr marL="342900" indent="-342900">
              <a:buFontTx/>
              <a:buChar char="-"/>
            </a:pPr>
            <a:r>
              <a:rPr lang="fr-BE" dirty="0" smtClean="0"/>
              <a:t>Checkdoc mobile</a:t>
            </a:r>
          </a:p>
          <a:p>
            <a:pPr marL="342900" indent="-342900">
              <a:buFontTx/>
              <a:buChar char="-"/>
            </a:pPr>
            <a:r>
              <a:rPr lang="fr-BE" dirty="0" smtClean="0"/>
              <a:t>Checkdoc </a:t>
            </a:r>
            <a:r>
              <a:rPr lang="fr-BE" dirty="0" err="1" smtClean="0"/>
              <a:t>webservice</a:t>
            </a:r>
            <a:endParaRPr lang="fr-BE" dirty="0" smtClean="0"/>
          </a:p>
          <a:p>
            <a:pPr marL="342900" indent="-342900">
              <a:buFontTx/>
              <a:buChar char="-"/>
            </a:pPr>
            <a:r>
              <a:rPr lang="fr-BE" dirty="0" smtClean="0"/>
              <a:t>Quelques chiffres	</a:t>
            </a:r>
          </a:p>
          <a:p>
            <a:pPr marL="342900" indent="-342900">
              <a:buFontTx/>
              <a:buChar char="-"/>
            </a:pPr>
            <a:r>
              <a:rPr lang="fr-BE" dirty="0" smtClean="0"/>
              <a:t>Question ?</a:t>
            </a:r>
            <a:endParaRPr lang="fr-BE" b="0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endParaRPr lang="en-US" dirty="0"/>
          </a:p>
        </p:txBody>
      </p:sp>
      <p:sp>
        <p:nvSpPr>
          <p:cNvPr id="2" name="AutoShape 6" descr="Résultat de recherche d'images pour &quot;fraude&quot;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100" y="-2705100"/>
            <a:ext cx="8029575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3" name="AutoShape 8" descr="Résultat de recherche d'images pour &quot;fraude&quot;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0500" y="-2552700"/>
            <a:ext cx="8029575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1034" name="Picture 10" descr="On pourra bientôt renouveler sa carte d'identité en lig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77072"/>
            <a:ext cx="3889276" cy="259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r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667625" cy="955675"/>
          </a:xfrm>
        </p:spPr>
        <p:txBody>
          <a:bodyPr anchor="t"/>
          <a:lstStyle/>
          <a:p>
            <a:pPr>
              <a:buFont typeface="Wingdings" pitchFamily="2" charset="2"/>
              <a:buChar char="Ø"/>
            </a:pPr>
            <a:r>
              <a:rPr lang="fr-BE" altLang="en-US" sz="2400" dirty="0" smtClean="0"/>
              <a:t>L’application « Checkdoc »</a:t>
            </a:r>
            <a:endParaRPr lang="fr-FR" altLang="en-US" sz="2400" dirty="0" smtClean="0"/>
          </a:p>
        </p:txBody>
      </p:sp>
      <p:sp>
        <p:nvSpPr>
          <p:cNvPr id="103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en-US" sz="1200" dirty="0">
                <a:solidFill>
                  <a:srgbClr val="6B645E"/>
                </a:solidFill>
              </a:rPr>
              <a:t>21 octobre 2015</a:t>
            </a:r>
            <a:endParaRPr lang="nl-NL" altLang="en-US" sz="1200" dirty="0">
              <a:solidFill>
                <a:srgbClr val="6B645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977232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12776"/>
            <a:ext cx="3528981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0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r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667625" cy="955675"/>
          </a:xfrm>
        </p:spPr>
        <p:txBody>
          <a:bodyPr anchor="t"/>
          <a:lstStyle/>
          <a:p>
            <a:pPr>
              <a:buFont typeface="Wingdings" pitchFamily="2" charset="2"/>
              <a:buChar char="Ø"/>
            </a:pPr>
            <a:r>
              <a:rPr lang="fr-BE" altLang="en-US" sz="2400" dirty="0" smtClean="0"/>
              <a:t>La page </a:t>
            </a:r>
            <a:r>
              <a:rPr lang="fr-BE" altLang="en-US" sz="2400" dirty="0" err="1" smtClean="0"/>
              <a:t>docstop</a:t>
            </a:r>
            <a:r>
              <a:rPr lang="fr-BE" altLang="en-US" sz="2400" dirty="0" smtClean="0"/>
              <a:t> dans </a:t>
            </a:r>
            <a:r>
              <a:rPr lang="fr-BE" altLang="en-US" sz="2400" dirty="0" err="1" smtClean="0"/>
              <a:t>checkdoc</a:t>
            </a:r>
            <a:endParaRPr lang="fr-FR" altLang="en-US" sz="2400" dirty="0" smtClean="0"/>
          </a:p>
        </p:txBody>
      </p:sp>
      <p:sp>
        <p:nvSpPr>
          <p:cNvPr id="103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en-US" sz="1200" dirty="0" smtClean="0">
                <a:solidFill>
                  <a:srgbClr val="6B645E"/>
                </a:solidFill>
              </a:rPr>
              <a:t>20 </a:t>
            </a:r>
            <a:r>
              <a:rPr lang="fr-FR" altLang="en-US" sz="1200" dirty="0">
                <a:solidFill>
                  <a:srgbClr val="6B645E"/>
                </a:solidFill>
              </a:rPr>
              <a:t>octobre </a:t>
            </a:r>
            <a:r>
              <a:rPr lang="fr-FR" altLang="en-US" sz="1200" dirty="0" smtClean="0">
                <a:solidFill>
                  <a:srgbClr val="6B645E"/>
                </a:solidFill>
              </a:rPr>
              <a:t>2016</a:t>
            </a:r>
            <a:endParaRPr lang="nl-NL" altLang="en-US" sz="1200" dirty="0">
              <a:solidFill>
                <a:srgbClr val="6B645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834" y="1628800"/>
            <a:ext cx="3872167" cy="521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55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r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667625" cy="955675"/>
          </a:xfrm>
        </p:spPr>
        <p:txBody>
          <a:bodyPr anchor="t"/>
          <a:lstStyle/>
          <a:p>
            <a:pPr>
              <a:buFont typeface="Wingdings" pitchFamily="2" charset="2"/>
              <a:buChar char="Ø"/>
            </a:pPr>
            <a:r>
              <a:rPr lang="fr-BE" altLang="en-US" sz="2400" dirty="0" smtClean="0"/>
              <a:t>Checkdoc mobile</a:t>
            </a:r>
            <a:endParaRPr lang="fr-FR" altLang="en-US" sz="2400" dirty="0" smtClean="0"/>
          </a:p>
        </p:txBody>
      </p:sp>
      <p:sp>
        <p:nvSpPr>
          <p:cNvPr id="103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en-US" sz="1200" dirty="0" smtClean="0">
                <a:solidFill>
                  <a:srgbClr val="6B645E"/>
                </a:solidFill>
              </a:rPr>
              <a:t>21 octobre 2015</a:t>
            </a:r>
            <a:endParaRPr lang="nl-NL" altLang="en-US" sz="1200" dirty="0" smtClean="0">
              <a:solidFill>
                <a:srgbClr val="6B645E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69192"/>
            <a:ext cx="3229458" cy="520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50843"/>
            <a:ext cx="3265112" cy="528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8004" y="767164"/>
            <a:ext cx="5160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/>
            <a:r>
              <a:rPr lang="fr-BE" altLang="fr-FR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5"/>
              </a:rPr>
              <a:t>https://m.checkdoc.be</a:t>
            </a:r>
            <a:endParaRPr lang="fr-BE" altLang="fr-FR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5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r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667625" cy="955675"/>
          </a:xfrm>
        </p:spPr>
        <p:txBody>
          <a:bodyPr anchor="t"/>
          <a:lstStyle/>
          <a:p>
            <a:pPr>
              <a:buFont typeface="Wingdings" pitchFamily="2" charset="2"/>
              <a:buChar char="Ø"/>
            </a:pPr>
            <a:r>
              <a:rPr lang="fr-BE" altLang="en-US" sz="2400" dirty="0" smtClean="0"/>
              <a:t>Le </a:t>
            </a:r>
            <a:r>
              <a:rPr lang="fr-BE" altLang="en-US" sz="2400" dirty="0" err="1" smtClean="0"/>
              <a:t>webservice</a:t>
            </a:r>
            <a:r>
              <a:rPr lang="fr-BE" altLang="en-US" sz="2400" dirty="0" smtClean="0"/>
              <a:t> </a:t>
            </a:r>
            <a:r>
              <a:rPr lang="fr-BE" altLang="en-US" sz="2400" dirty="0" err="1" smtClean="0"/>
              <a:t>checkdoc</a:t>
            </a:r>
            <a:endParaRPr lang="fr-FR" altLang="en-US" sz="2400" dirty="0" smtClean="0"/>
          </a:p>
        </p:txBody>
      </p:sp>
      <p:sp>
        <p:nvSpPr>
          <p:cNvPr id="103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en-US" sz="1200" dirty="0" smtClean="0">
                <a:solidFill>
                  <a:srgbClr val="6B645E"/>
                </a:solidFill>
              </a:rPr>
              <a:t>20 </a:t>
            </a:r>
            <a:r>
              <a:rPr lang="fr-FR" altLang="en-US" sz="1200" dirty="0">
                <a:solidFill>
                  <a:srgbClr val="6B645E"/>
                </a:solidFill>
              </a:rPr>
              <a:t>octobre </a:t>
            </a:r>
            <a:r>
              <a:rPr lang="fr-FR" altLang="en-US" sz="1200" dirty="0" smtClean="0">
                <a:solidFill>
                  <a:srgbClr val="6B645E"/>
                </a:solidFill>
              </a:rPr>
              <a:t>2016</a:t>
            </a:r>
            <a:endParaRPr lang="nl-NL" altLang="en-US" sz="1200" dirty="0">
              <a:solidFill>
                <a:srgbClr val="6B645E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340" y="1772816"/>
            <a:ext cx="7886700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altLang="fr-FR" sz="1800" b="1" dirty="0">
                <a:solidFill>
                  <a:srgbClr val="1F497D"/>
                </a:solidFill>
              </a:rPr>
              <a:t> </a:t>
            </a:r>
          </a:p>
          <a:p>
            <a:pPr lvl="2" algn="just" eaLnBrk="1" hangingPunct="1">
              <a:spcBef>
                <a:spcPct val="0"/>
              </a:spcBef>
              <a:buFontTx/>
              <a:buChar char="•"/>
            </a:pPr>
            <a:r>
              <a:rPr lang="en-GB" altLang="fr-FR" b="1" dirty="0">
                <a:solidFill>
                  <a:srgbClr val="1F497D"/>
                </a:solidFill>
              </a:rPr>
              <a:t> </a:t>
            </a:r>
            <a:r>
              <a:rPr lang="en-GB" altLang="fr-FR" sz="2800" b="1" dirty="0" err="1">
                <a:solidFill>
                  <a:srgbClr val="1F497D"/>
                </a:solidFill>
              </a:rPr>
              <a:t>Développé</a:t>
            </a:r>
            <a:r>
              <a:rPr lang="en-GB" altLang="fr-FR" sz="2800" b="1" dirty="0">
                <a:solidFill>
                  <a:srgbClr val="1F497D"/>
                </a:solidFill>
              </a:rPr>
              <a:t> </a:t>
            </a:r>
            <a:r>
              <a:rPr lang="en-GB" altLang="fr-FR" sz="2800" b="1" dirty="0" err="1">
                <a:solidFill>
                  <a:srgbClr val="1F497D"/>
                </a:solidFill>
              </a:rPr>
              <a:t>en</a:t>
            </a:r>
            <a:r>
              <a:rPr lang="en-GB" altLang="fr-FR" sz="2800" b="1" dirty="0">
                <a:solidFill>
                  <a:srgbClr val="1F497D"/>
                </a:solidFill>
              </a:rPr>
              <a:t> 2015. Accessible </a:t>
            </a:r>
            <a:r>
              <a:rPr lang="en-GB" altLang="fr-FR" sz="2800" b="1" dirty="0" err="1">
                <a:solidFill>
                  <a:srgbClr val="1F497D"/>
                </a:solidFill>
              </a:rPr>
              <a:t>depuis</a:t>
            </a:r>
            <a:r>
              <a:rPr lang="en-GB" altLang="fr-FR" sz="2800" b="1" dirty="0">
                <a:solidFill>
                  <a:srgbClr val="1F497D"/>
                </a:solidFill>
              </a:rPr>
              <a:t> 2016</a:t>
            </a:r>
          </a:p>
          <a:p>
            <a:pPr lvl="2" algn="just" eaLnBrk="1" hangingPunct="1">
              <a:spcBef>
                <a:spcPct val="0"/>
              </a:spcBef>
              <a:buFontTx/>
              <a:buNone/>
            </a:pPr>
            <a:endParaRPr lang="en-GB" altLang="fr-FR" sz="2800" b="1" dirty="0">
              <a:solidFill>
                <a:srgbClr val="1F497D"/>
              </a:solidFill>
            </a:endParaRPr>
          </a:p>
          <a:p>
            <a:pPr lvl="2" algn="just" eaLnBrk="1" hangingPunct="1">
              <a:spcBef>
                <a:spcPct val="0"/>
              </a:spcBef>
              <a:buFontTx/>
              <a:buChar char="•"/>
            </a:pPr>
            <a:r>
              <a:rPr lang="fr-BE" altLang="fr-FR" sz="2800" b="1" dirty="0">
                <a:solidFill>
                  <a:srgbClr val="1F497D"/>
                </a:solidFill>
              </a:rPr>
              <a:t> Contrôle d’identité + rapide via lecteur de cartes → intégré directement dans le système informatique du partenaire qui vérifie la validité d’un document</a:t>
            </a:r>
          </a:p>
          <a:p>
            <a:pPr lvl="2" algn="just" eaLnBrk="1" hangingPunct="1">
              <a:spcBef>
                <a:spcPct val="0"/>
              </a:spcBef>
              <a:buFont typeface="Arial" charset="0"/>
              <a:buNone/>
            </a:pPr>
            <a:endParaRPr lang="fr-BE" altLang="fr-FR" sz="2800" b="1" dirty="0">
              <a:solidFill>
                <a:srgbClr val="1F497D"/>
              </a:solidFill>
            </a:endParaRPr>
          </a:p>
          <a:p>
            <a:pPr lvl="2" algn="just" eaLnBrk="1" hangingPunct="1">
              <a:spcBef>
                <a:spcPct val="0"/>
              </a:spcBef>
              <a:buFontTx/>
              <a:buChar char="•"/>
            </a:pPr>
            <a:r>
              <a:rPr lang="fr-BE" altLang="fr-FR" sz="2800" b="1" dirty="0">
                <a:solidFill>
                  <a:srgbClr val="1F497D"/>
                </a:solidFill>
              </a:rPr>
              <a:t> Service payant mais plus performant.</a:t>
            </a:r>
            <a:endParaRPr lang="fr-BE" altLang="fr-FR" sz="2000" b="1" dirty="0">
              <a:solidFill>
                <a:srgbClr val="1F497D"/>
              </a:solidFill>
            </a:endParaRPr>
          </a:p>
          <a:p>
            <a:pPr lvl="2" algn="just" eaLnBrk="1" hangingPunct="1">
              <a:spcBef>
                <a:spcPct val="0"/>
              </a:spcBef>
              <a:buFontTx/>
              <a:buChar char="•"/>
            </a:pPr>
            <a:endParaRPr lang="fr-BE" altLang="fr-FR" b="1" dirty="0">
              <a:solidFill>
                <a:srgbClr val="1F497D"/>
              </a:solidFill>
            </a:endParaRPr>
          </a:p>
          <a:p>
            <a:pPr lvl="2" algn="just" eaLnBrk="1" hangingPunct="1">
              <a:spcBef>
                <a:spcPct val="0"/>
              </a:spcBef>
              <a:buFontTx/>
              <a:buChar char="•"/>
            </a:pPr>
            <a:endParaRPr lang="fr-BE" altLang="fr-FR" b="1" dirty="0">
              <a:solidFill>
                <a:srgbClr val="1F497D"/>
              </a:solidFill>
            </a:endParaRPr>
          </a:p>
          <a:p>
            <a:pPr lvl="2" algn="just" eaLnBrk="1" hangingPunct="1">
              <a:spcBef>
                <a:spcPct val="0"/>
              </a:spcBef>
              <a:buFontTx/>
              <a:buNone/>
            </a:pPr>
            <a:endParaRPr lang="fr-BE" altLang="fr-FR" b="1" dirty="0">
              <a:solidFill>
                <a:srgbClr val="1F497D"/>
              </a:solidFill>
            </a:endParaRPr>
          </a:p>
          <a:p>
            <a:pPr lvl="2" algn="just" eaLnBrk="1" hangingPunct="1">
              <a:spcBef>
                <a:spcPct val="0"/>
              </a:spcBef>
              <a:buFontTx/>
              <a:buNone/>
            </a:pPr>
            <a:endParaRPr lang="en-GB" altLang="fr-FR" sz="20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7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itr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667625" cy="955675"/>
          </a:xfrm>
        </p:spPr>
        <p:txBody>
          <a:bodyPr anchor="t"/>
          <a:lstStyle/>
          <a:p>
            <a:pPr>
              <a:buFont typeface="Wingdings" pitchFamily="2" charset="2"/>
              <a:buChar char="Ø"/>
            </a:pPr>
            <a:r>
              <a:rPr lang="fr-BE" altLang="en-US" sz="2400" dirty="0" smtClean="0"/>
              <a:t>Quelques chiffres</a:t>
            </a:r>
            <a:endParaRPr lang="fr-FR" altLang="en-US" sz="2400" dirty="0" smtClean="0"/>
          </a:p>
        </p:txBody>
      </p:sp>
      <p:sp>
        <p:nvSpPr>
          <p:cNvPr id="1033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en-US" sz="1200" dirty="0" smtClean="0">
                <a:solidFill>
                  <a:srgbClr val="6B645E"/>
                </a:solidFill>
              </a:rPr>
              <a:t>20 octobre 2016</a:t>
            </a:r>
            <a:endParaRPr lang="nl-NL" altLang="en-US" sz="1200" dirty="0">
              <a:solidFill>
                <a:srgbClr val="6B645E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024653"/>
              </p:ext>
            </p:extLst>
          </p:nvPr>
        </p:nvGraphicFramePr>
        <p:xfrm>
          <a:off x="1259632" y="2000359"/>
          <a:ext cx="6336507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29"/>
                <a:gridCol w="775825"/>
                <a:gridCol w="775825"/>
                <a:gridCol w="775825"/>
                <a:gridCol w="748520"/>
                <a:gridCol w="771257"/>
                <a:gridCol w="792063"/>
                <a:gridCol w="792063"/>
              </a:tblGrid>
              <a:tr h="60621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>
                          <a:solidFill>
                            <a:schemeClr val="bg1"/>
                          </a:solidFill>
                        </a:rPr>
                        <a:t>Année</a:t>
                      </a:r>
                      <a:endParaRPr lang="fr-BE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2010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2011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2012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2013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2014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2015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2016 (01/01&gt;01/09)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</a:tr>
              <a:tr h="702119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>
                          <a:solidFill>
                            <a:schemeClr val="tx2"/>
                          </a:solidFill>
                        </a:rPr>
                        <a:t>Nombre</a:t>
                      </a:r>
                      <a:r>
                        <a:rPr lang="fr-BE" sz="1100" baseline="0" dirty="0" smtClean="0">
                          <a:solidFill>
                            <a:schemeClr val="tx2"/>
                          </a:solidFill>
                        </a:rPr>
                        <a:t> total </a:t>
                      </a:r>
                      <a:r>
                        <a:rPr lang="fr-BE" sz="1100" baseline="0" dirty="0" err="1" smtClean="0">
                          <a:solidFill>
                            <a:schemeClr val="tx2"/>
                          </a:solidFill>
                        </a:rPr>
                        <a:t>consulta-tions</a:t>
                      </a:r>
                      <a:endParaRPr lang="fr-BE" sz="1100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129.892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178.100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237.230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303.366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373.658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431.648 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361.772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87624" y="1502866"/>
            <a:ext cx="5474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Evolution des consultations </a:t>
            </a:r>
            <a:r>
              <a:rPr lang="fr-BE" dirty="0" err="1" smtClean="0"/>
              <a:t>checkdoc</a:t>
            </a:r>
            <a:r>
              <a:rPr lang="fr-BE" dirty="0" smtClean="0"/>
              <a:t> :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1191092" y="3832036"/>
            <a:ext cx="7529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Evolution des consultations du </a:t>
            </a:r>
            <a:r>
              <a:rPr lang="fr-BE" dirty="0" err="1" smtClean="0"/>
              <a:t>webservice</a:t>
            </a:r>
            <a:r>
              <a:rPr lang="fr-BE" dirty="0" smtClean="0"/>
              <a:t> </a:t>
            </a:r>
            <a:r>
              <a:rPr lang="fr-BE" dirty="0" err="1" smtClean="0"/>
              <a:t>checkdoc</a:t>
            </a:r>
            <a:r>
              <a:rPr lang="fr-BE" dirty="0" smtClean="0"/>
              <a:t> :</a:t>
            </a:r>
            <a:endParaRPr lang="fr-BE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38116"/>
              </p:ext>
            </p:extLst>
          </p:nvPr>
        </p:nvGraphicFramePr>
        <p:xfrm>
          <a:off x="1277184" y="4458012"/>
          <a:ext cx="6336507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29"/>
                <a:gridCol w="775825"/>
                <a:gridCol w="775825"/>
                <a:gridCol w="775825"/>
                <a:gridCol w="748520"/>
                <a:gridCol w="771257"/>
                <a:gridCol w="792063"/>
                <a:gridCol w="792063"/>
              </a:tblGrid>
              <a:tr h="606218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>
                          <a:solidFill>
                            <a:schemeClr val="bg1"/>
                          </a:solidFill>
                        </a:rPr>
                        <a:t>Mois</a:t>
                      </a:r>
                      <a:endParaRPr lang="fr-BE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04/2016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05/2016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06/2016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07/2016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08/2016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09/2016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/>
                        <a:t>15/10/2016</a:t>
                      </a:r>
                      <a:endParaRPr lang="fr-BE" sz="1100" dirty="0"/>
                    </a:p>
                  </a:txBody>
                  <a:tcPr marL="91447" marR="91447" marT="45687" marB="45687"/>
                </a:tc>
              </a:tr>
              <a:tr h="702119">
                <a:tc>
                  <a:txBody>
                    <a:bodyPr/>
                    <a:lstStyle/>
                    <a:p>
                      <a:pPr algn="ctr"/>
                      <a:r>
                        <a:rPr lang="fr-BE" sz="1100" dirty="0" smtClean="0">
                          <a:solidFill>
                            <a:schemeClr val="tx2"/>
                          </a:solidFill>
                        </a:rPr>
                        <a:t>Nombre</a:t>
                      </a:r>
                      <a:r>
                        <a:rPr lang="fr-BE" sz="1100" baseline="0" dirty="0" smtClean="0">
                          <a:solidFill>
                            <a:schemeClr val="tx2"/>
                          </a:solidFill>
                        </a:rPr>
                        <a:t> total </a:t>
                      </a:r>
                      <a:r>
                        <a:rPr lang="fr-BE" sz="1100" baseline="0" smtClean="0">
                          <a:solidFill>
                            <a:schemeClr val="tx2"/>
                          </a:solidFill>
                        </a:rPr>
                        <a:t>consulta-tions</a:t>
                      </a:r>
                      <a:endParaRPr lang="fr-BE" sz="1100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124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83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178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3097 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100" b="1" dirty="0" smtClean="0">
                          <a:solidFill>
                            <a:schemeClr val="tx2"/>
                          </a:solidFill>
                        </a:rPr>
                        <a:t>9391</a:t>
                      </a:r>
                      <a:endParaRPr lang="fr-BE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91447" marR="91447" marT="45687" marB="456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_powerpoint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INST_powerpoint</Template>
  <TotalTime>6815</TotalTime>
  <Words>168</Words>
  <Application>Microsoft Office PowerPoint</Application>
  <PresentationFormat>Affichage à l'écran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INST_powerpoint</vt:lpstr>
      <vt:lpstr>G. Hublau</vt:lpstr>
      <vt:lpstr>Introduction</vt:lpstr>
      <vt:lpstr>L’application « Checkdoc »</vt:lpstr>
      <vt:lpstr>La page docstop dans checkdoc</vt:lpstr>
      <vt:lpstr>Checkdoc mobile</vt:lpstr>
      <vt:lpstr>Le webservice checkdoc</vt:lpstr>
      <vt:lpstr>Quelques chiffres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 I N P (Architectures for  Strengtheunig Identification of Natural Persons in EUROPE) Combatting ID-Fraude</dc:title>
  <dc:creator>Administrateur</dc:creator>
  <cp:lastModifiedBy>Vincent Vandenkerckhoven</cp:lastModifiedBy>
  <cp:revision>386</cp:revision>
  <cp:lastPrinted>2015-07-10T08:54:49Z</cp:lastPrinted>
  <dcterms:created xsi:type="dcterms:W3CDTF">2010-09-14T06:24:34Z</dcterms:created>
  <dcterms:modified xsi:type="dcterms:W3CDTF">2016-10-20T14:25:15Z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s_concat">
    <vt:lpwstr>Communication / Style maison / Institutions et Population - Communicatie / Huisstijl / Instellingen en Bevolking</vt:lpwstr>
  </property>
  <property fmtid="{D5CDD505-2E9C-101B-9397-08002B2CF9AE}" pid="3" name="Theme Niveau 3">
    <vt:lpwstr>Institutions et Population</vt:lpwstr>
  </property>
  <property fmtid="{D5CDD505-2E9C-101B-9397-08002B2CF9AE}" pid="4" name="Thema Niveau 31">
    <vt:lpwstr>Instellingen en Bevolking</vt:lpwstr>
  </property>
  <property fmtid="{D5CDD505-2E9C-101B-9397-08002B2CF9AE}" pid="5" name="Theme Niveau 2">
    <vt:lpwstr>Style maison</vt:lpwstr>
  </property>
  <property fmtid="{D5CDD505-2E9C-101B-9397-08002B2CF9AE}" pid="6" name="Direction">
    <vt:lpwstr>Horizontaux</vt:lpwstr>
  </property>
  <property fmtid="{D5CDD505-2E9C-101B-9397-08002B2CF9AE}" pid="7" name="Language">
    <vt:lpwstr>;#Nederlands;#Français;#</vt:lpwstr>
  </property>
  <property fmtid="{D5CDD505-2E9C-101B-9397-08002B2CF9AE}" pid="8" name="Publication News">
    <vt:lpwstr>None</vt:lpwstr>
  </property>
  <property fmtid="{D5CDD505-2E9C-101B-9397-08002B2CF9AE}" pid="9" name="Thema Niveau 11">
    <vt:lpwstr>Communicatie</vt:lpwstr>
  </property>
  <property fmtid="{D5CDD505-2E9C-101B-9397-08002B2CF9AE}" pid="10" name="ContentType">
    <vt:lpwstr>IBZ_Document</vt:lpwstr>
  </property>
  <property fmtid="{D5CDD505-2E9C-101B-9397-08002B2CF9AE}" pid="11" name="Theme Niveau 1">
    <vt:lpwstr>Communication</vt:lpwstr>
  </property>
  <property fmtid="{D5CDD505-2E9C-101B-9397-08002B2CF9AE}" pid="12" name="Directie1">
    <vt:lpwstr>Horizontale</vt:lpwstr>
  </property>
  <property fmtid="{D5CDD505-2E9C-101B-9397-08002B2CF9AE}" pid="13" name="Thema Niveau 21">
    <vt:lpwstr>Huisstijl</vt:lpwstr>
  </property>
  <property fmtid="{D5CDD505-2E9C-101B-9397-08002B2CF9AE}" pid="14" name="Order">
    <vt:lpwstr>49800.0000000000</vt:lpwstr>
  </property>
  <property fmtid="{D5CDD505-2E9C-101B-9397-08002B2CF9AE}" pid="15" name="Titel">
    <vt:lpwstr>PowerPoint-presentatie</vt:lpwstr>
  </property>
  <property fmtid="{D5CDD505-2E9C-101B-9397-08002B2CF9AE}" pid="16" name="WorkflowCreationPath">
    <vt:lpwstr>f7e1b858-fb73-4ae2-b540-e2b7e8052cbe,3;89948025-4081-4f5e-a424-2864ba34d0a4,3;</vt:lpwstr>
  </property>
  <property fmtid="{D5CDD505-2E9C-101B-9397-08002B2CF9AE}" pid="17" name="_EndDate">
    <vt:lpwstr>2060-01-01T01:00:00Z</vt:lpwstr>
  </property>
  <property fmtid="{D5CDD505-2E9C-101B-9397-08002B2CF9AE}" pid="18" name="Theme Niveau 30">
    <vt:lpwstr/>
  </property>
  <property fmtid="{D5CDD505-2E9C-101B-9397-08002B2CF9AE}" pid="19" name="Titre">
    <vt:lpwstr/>
  </property>
  <property fmtid="{D5CDD505-2E9C-101B-9397-08002B2CF9AE}" pid="20" name="DocDate">
    <vt:lpwstr>1999-11-30T02:00:00Z</vt:lpwstr>
  </property>
</Properties>
</file>