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317" r:id="rId4"/>
    <p:sldId id="315" r:id="rId5"/>
    <p:sldId id="316" r:id="rId6"/>
    <p:sldId id="318" r:id="rId7"/>
    <p:sldId id="319" r:id="rId8"/>
    <p:sldId id="320" r:id="rId9"/>
  </p:sldIdLst>
  <p:sldSz cx="9144000" cy="6858000" type="screen4x3"/>
  <p:notesSz cx="6797675" cy="992663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2C6"/>
    <a:srgbClr val="6B645E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26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030"/>
          <p:cNvSpPr>
            <a:spLocks noChangeArrowheads="1"/>
          </p:cNvSpPr>
          <p:nvPr/>
        </p:nvSpPr>
        <p:spPr bwMode="auto">
          <a:xfrm>
            <a:off x="533401" y="9366250"/>
            <a:ext cx="114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922338">
              <a:defRPr/>
            </a:pPr>
            <a:r>
              <a:rPr lang="nl-NL" sz="1000"/>
              <a:t>22 février 2008</a:t>
            </a:r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1164" y="9366250"/>
            <a:ext cx="34750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/>
            </a:lvl1pPr>
          </a:lstStyle>
          <a:p>
            <a:pPr>
              <a:defRPr/>
            </a:pPr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103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964" y="9366250"/>
            <a:ext cx="11445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000"/>
            </a:lvl1pPr>
          </a:lstStyle>
          <a:p>
            <a:pPr>
              <a:defRPr/>
            </a:pPr>
            <a:fld id="{C66ECF82-3476-49DE-9DB3-AFD41317AB9D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4105" name="Line 1033"/>
          <p:cNvSpPr>
            <a:spLocks noChangeShapeType="1"/>
          </p:cNvSpPr>
          <p:nvPr/>
        </p:nvSpPr>
        <p:spPr bwMode="auto">
          <a:xfrm>
            <a:off x="541338" y="9312275"/>
            <a:ext cx="5770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859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6763"/>
            <a:ext cx="4905375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52975"/>
            <a:ext cx="493395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15988" y="9488488"/>
            <a:ext cx="114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922338">
              <a:defRPr/>
            </a:pPr>
            <a:r>
              <a:rPr lang="nl-NL" sz="1000"/>
              <a:t>22 février 2008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681164" y="9488488"/>
            <a:ext cx="34750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2338">
              <a:defRPr/>
            </a:pPr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789489" y="9488488"/>
            <a:ext cx="1146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defTabSz="922338">
              <a:defRPr/>
            </a:pPr>
            <a:fld id="{BBBEAAA6-5A5E-4AA9-8094-49E97F1C1721}" type="slidenum">
              <a:rPr lang="nl-NL" sz="1000"/>
              <a:pPr algn="r" defTabSz="922338">
                <a:defRPr/>
              </a:pPr>
              <a:t>‹N°›</a:t>
            </a:fld>
            <a:endParaRPr lang="nl-NL" sz="1000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912814" y="9432925"/>
            <a:ext cx="5027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3389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9709-B51A-4FEF-8B5D-AAD7947FCB69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244B-8791-4309-BF84-F8D76182D96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8363" y="241300"/>
            <a:ext cx="7554912" cy="9747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219200" y="1876425"/>
            <a:ext cx="6781800" cy="4114800"/>
          </a:xfrm>
        </p:spPr>
        <p:txBody>
          <a:bodyPr/>
          <a:lstStyle/>
          <a:p>
            <a:pPr lvl="0"/>
            <a:endParaRPr lang="fr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6C4C-49E5-4E6C-A853-FF6E42F1CCC2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C536-33DD-40B8-A119-E7F9FC1256D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3EF84-C9A2-4EC7-9409-2E84D234363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A4DA-9746-4E86-AE9A-B8CDA186953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3632-817E-4242-A988-959C14899EA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4D3A3-5D1B-432A-886B-977810299A2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8087A-C8E9-48D4-9060-6D48C1121545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C92-C946-42A1-9455-53158EB7742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CD973-E837-474D-B176-816C8F96282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81EFEF9F-D890-46E3-BF83-2CE9373F5DD1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743200"/>
            <a:ext cx="7086600" cy="3124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3600" dirty="0" err="1">
                <a:solidFill>
                  <a:srgbClr val="002060"/>
                </a:solidFill>
              </a:rPr>
              <a:t>Comité</a:t>
            </a:r>
            <a:r>
              <a:rPr lang="en-GB" sz="3600" dirty="0">
                <a:solidFill>
                  <a:srgbClr val="002060"/>
                </a:solidFill>
              </a:rPr>
              <a:t> des </a:t>
            </a:r>
            <a:r>
              <a:rPr lang="en-GB" sz="3600" dirty="0" err="1">
                <a:solidFill>
                  <a:srgbClr val="002060"/>
                </a:solidFill>
              </a:rPr>
              <a:t>utilisateurs</a:t>
            </a:r>
            <a:r>
              <a:rPr lang="en-GB" sz="3600" dirty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/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 smtClean="0">
                <a:solidFill>
                  <a:srgbClr val="002060"/>
                </a:solidFill>
              </a:rPr>
              <a:t/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 err="1" smtClean="0">
                <a:solidFill>
                  <a:srgbClr val="002060"/>
                </a:solidFill>
              </a:rPr>
              <a:t>Certificats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serveur</a:t>
            </a:r>
            <a:r>
              <a:rPr lang="en-GB" sz="3600" dirty="0" smtClean="0">
                <a:solidFill>
                  <a:srgbClr val="002060"/>
                </a:solidFill>
              </a:rPr>
              <a:t/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i="1" dirty="0" err="1" smtClean="0">
                <a:solidFill>
                  <a:srgbClr val="002060"/>
                </a:solidFill>
              </a:rPr>
              <a:t>Problèmes</a:t>
            </a:r>
            <a:r>
              <a:rPr lang="en-GB" sz="3600" i="1" dirty="0" smtClean="0">
                <a:solidFill>
                  <a:srgbClr val="002060"/>
                </a:solidFill>
              </a:rPr>
              <a:t> et solutions.</a:t>
            </a:r>
            <a:r>
              <a:rPr lang="en-GB" sz="3600" dirty="0" smtClean="0">
                <a:solidFill>
                  <a:srgbClr val="002060"/>
                </a:solidFill>
              </a:rPr>
              <a:t/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 smtClean="0">
                <a:solidFill>
                  <a:srgbClr val="002060"/>
                </a:solidFill>
              </a:rPr>
              <a:t/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nl-BE" sz="1400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nl-BE" sz="1400" dirty="0" smtClean="0">
                <a:solidFill>
                  <a:srgbClr val="0070C0"/>
                </a:solidFill>
                <a:latin typeface="Arial" charset="0"/>
              </a:rPr>
            </a:br>
            <a:r>
              <a:rPr lang="nl-BE" sz="1400" dirty="0" smtClean="0">
                <a:solidFill>
                  <a:srgbClr val="0070C0"/>
                </a:solidFill>
                <a:latin typeface="Arial" charset="0"/>
              </a:rPr>
              <a:t>					</a:t>
            </a:r>
            <a:r>
              <a:rPr lang="nl-BE" sz="2400" dirty="0" smtClean="0">
                <a:solidFill>
                  <a:srgbClr val="002060"/>
                </a:solidFill>
                <a:latin typeface="Arial" charset="0"/>
              </a:rPr>
              <a:t>Eric </a:t>
            </a:r>
            <a:r>
              <a:rPr lang="nl-BE" sz="2400" dirty="0">
                <a:solidFill>
                  <a:srgbClr val="002060"/>
                </a:solidFill>
                <a:latin typeface="Arial" charset="0"/>
              </a:rPr>
              <a:t>Roelandt</a:t>
            </a:r>
            <a:endParaRPr lang="en-US" sz="2400" dirty="0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600" dirty="0" smtClean="0">
                <a:solidFill>
                  <a:srgbClr val="002060"/>
                </a:solidFill>
              </a:rPr>
              <a:t>Certificat serveur/application</a:t>
            </a: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8674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b="0" dirty="0"/>
              <a:t>Chiffrement de la connexion entre le client (personne physique) et le serveur (application</a:t>
            </a:r>
            <a:r>
              <a:rPr lang="fr-FR" sz="2400" b="0" dirty="0" smtClean="0"/>
              <a:t>).</a:t>
            </a:r>
          </a:p>
          <a:p>
            <a:pPr lvl="0" algn="just"/>
            <a:endParaRPr lang="fr-FR" sz="2400" b="0" dirty="0" smtClean="0"/>
          </a:p>
          <a:p>
            <a:pPr lvl="0" algn="just"/>
            <a:r>
              <a:rPr lang="fr-BE" sz="2400" b="0" dirty="0"/>
              <a:t>Serveurs accessibles via </a:t>
            </a:r>
            <a:r>
              <a:rPr lang="fr-BE" sz="2400" b="0" dirty="0" smtClean="0"/>
              <a:t>Internet.</a:t>
            </a:r>
          </a:p>
          <a:p>
            <a:pPr marL="0" lvl="0" indent="0" algn="just">
              <a:buNone/>
            </a:pPr>
            <a:endParaRPr lang="fr-BE" sz="2400" b="0" dirty="0" smtClean="0"/>
          </a:p>
          <a:p>
            <a:pPr lvl="0" algn="just"/>
            <a:r>
              <a:rPr lang="fr-BE" sz="2400" b="0" dirty="0"/>
              <a:t>Garantie pour l’utilisateur qu’il est connecté sur le « bon » </a:t>
            </a:r>
            <a:r>
              <a:rPr lang="fr-BE" sz="2400" b="0" dirty="0" smtClean="0"/>
              <a:t>serveur.</a:t>
            </a:r>
          </a:p>
          <a:p>
            <a:pPr marL="0" lvl="0" indent="0" algn="just">
              <a:buNone/>
            </a:pPr>
            <a:endParaRPr lang="fr-BE" sz="2400" b="0" dirty="0" smtClean="0"/>
          </a:p>
          <a:p>
            <a:pPr algn="just"/>
            <a:r>
              <a:rPr lang="fr-BE" sz="2400" b="0" dirty="0"/>
              <a:t>L’utilisation d’un navigateur nécessite un certificat public reconnu par l’éditeur du </a:t>
            </a:r>
            <a:r>
              <a:rPr lang="fr-BE" sz="2400" b="0" dirty="0" smtClean="0"/>
              <a:t>navigateur.</a:t>
            </a:r>
          </a:p>
          <a:p>
            <a:pPr algn="just"/>
            <a:endParaRPr lang="fr-BE" sz="2400" b="0" dirty="0"/>
          </a:p>
          <a:p>
            <a:pPr lvl="0" algn="just"/>
            <a:r>
              <a:rPr lang="fr-BE" sz="2400" b="0" dirty="0"/>
              <a:t>Tous les certificats actuels de FedICT sont reconnus par les </a:t>
            </a:r>
            <a:r>
              <a:rPr lang="fr-BE" sz="2400" b="0" dirty="0" smtClean="0"/>
              <a:t>éditeurs.</a:t>
            </a:r>
            <a:endParaRPr lang="fr-FR" sz="2400" b="0" dirty="0" smtClean="0"/>
          </a:p>
          <a:p>
            <a:pPr algn="just"/>
            <a:endParaRPr lang="fr-FR" sz="2000" b="0" u="sng" dirty="0" smtClean="0"/>
          </a:p>
          <a:p>
            <a:pPr marL="0" indent="0" algn="just">
              <a:buNone/>
            </a:pPr>
            <a:endParaRPr lang="fr-FR" sz="2000" b="0" u="sng" dirty="0" smtClean="0"/>
          </a:p>
          <a:p>
            <a:pPr marL="0" indent="0" algn="just">
              <a:buNone/>
            </a:pPr>
            <a:endParaRPr lang="fr-FR" sz="2000" b="0" u="sng" dirty="0" smtClean="0"/>
          </a:p>
          <a:p>
            <a:pPr algn="just"/>
            <a:endParaRPr lang="fr-FR" sz="2000" b="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200" dirty="0" smtClean="0">
                <a:solidFill>
                  <a:srgbClr val="002060"/>
                </a:solidFill>
              </a:rPr>
              <a:t>Fin des services de certification chez FedICT</a:t>
            </a:r>
            <a:endParaRPr lang="en-US" sz="3200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8674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dirty="0" smtClean="0"/>
              <a:t>Note de la DGIP datée du 2 février 2015.</a:t>
            </a:r>
          </a:p>
          <a:p>
            <a:pPr marL="327025" lvl="1" indent="0" algn="just">
              <a:buNone/>
            </a:pPr>
            <a:r>
              <a:rPr lang="fr-FR" sz="2000" b="0" dirty="0" smtClean="0"/>
              <a:t>Avertissement aux utilisateurs du RN de l’arrêt du service de fourniture de certificats aux clients non-fédéraux</a:t>
            </a:r>
            <a:r>
              <a:rPr lang="fr-BE" sz="1800" b="0" dirty="0" smtClean="0"/>
              <a:t>.</a:t>
            </a:r>
          </a:p>
          <a:p>
            <a:pPr marL="327025" lvl="1" indent="0" algn="just">
              <a:buNone/>
            </a:pPr>
            <a:endParaRPr lang="nl-BE" sz="1200" dirty="0"/>
          </a:p>
          <a:p>
            <a:pPr algn="just"/>
            <a:r>
              <a:rPr lang="fr-FR" sz="2400" dirty="0"/>
              <a:t>Ensuite annonce par FedICT de l’arrêt définitif de ses services de </a:t>
            </a:r>
            <a:r>
              <a:rPr lang="fr-FR" sz="2400" dirty="0" smtClean="0"/>
              <a:t>certificateur le 29/6/2015</a:t>
            </a:r>
            <a:endParaRPr lang="fr-FR" sz="1600" b="0" dirty="0">
              <a:solidFill>
                <a:srgbClr val="FF0000"/>
              </a:solidFill>
            </a:endParaRP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Arrêt de la fourniture des certificats le 29/6/2015.</a:t>
            </a: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Arrêt des services </a:t>
            </a:r>
            <a:r>
              <a:rPr lang="fr-FR" sz="2000" dirty="0" smtClean="0"/>
              <a:t> de contrôle de la validité des certificats.</a:t>
            </a:r>
            <a:endParaRPr lang="fr-FR" sz="1600" i="1" dirty="0">
              <a:solidFill>
                <a:srgbClr val="FF0000"/>
              </a:solidFill>
            </a:endParaRP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Tous les certificats actifs peuvent être remplacés par un nouveau d’une validité de 3 ans.</a:t>
            </a: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b="0" dirty="0" smtClean="0"/>
              <a:t>Les utilisateurs recevront une invitation du nouveau certificateur afin de remplir une nouvelle demande de certificat CSR.</a:t>
            </a: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Après validation, le certificat sera fourni.</a:t>
            </a:r>
            <a:endParaRPr lang="fr-FR" sz="2000" b="0" dirty="0" smtClean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9807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600" dirty="0">
                <a:solidFill>
                  <a:srgbClr val="002060"/>
                </a:solidFill>
              </a:rPr>
              <a:t>Les certificats concernés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49693"/>
            <a:ext cx="8534400" cy="5943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dirty="0" smtClean="0"/>
              <a:t>Les certificats publics destinés aux services de l’internet (sites web).</a:t>
            </a:r>
            <a:r>
              <a:rPr lang="fr-FR" sz="2400" dirty="0"/>
              <a:t> </a:t>
            </a:r>
            <a:endParaRPr lang="nl-BE" dirty="0"/>
          </a:p>
          <a:p>
            <a:pPr lvl="2" algn="just"/>
            <a:r>
              <a:rPr lang="fr-FR" sz="1800" b="0" dirty="0" smtClean="0"/>
              <a:t>Objectif : la sécurisation de vos sites web pour vos clients qui se connectent via le réseau Internet.</a:t>
            </a:r>
          </a:p>
          <a:p>
            <a:pPr lvl="2" algn="just"/>
            <a:r>
              <a:rPr lang="fr-FR" sz="1800" dirty="0" smtClean="0"/>
              <a:t>Solution : Obtenir un certificat auprès d’un autre certificateur accrédité auprès du SPF Economie, P.M.E., Classes Moyennes et Energie.</a:t>
            </a:r>
          </a:p>
          <a:p>
            <a:pPr lvl="2" algn="just">
              <a:buFont typeface="Arial" panose="020B0604020202020204" pitchFamily="34" charset="0"/>
              <a:buChar char="-"/>
            </a:pPr>
            <a:endParaRPr lang="fr-FR" sz="1800" dirty="0"/>
          </a:p>
          <a:p>
            <a:pPr lvl="2" algn="just">
              <a:buFont typeface="Arial" panose="020B0604020202020204" pitchFamily="34" charset="0"/>
              <a:buChar char="-"/>
            </a:pPr>
            <a:endParaRPr lang="nl-BE" sz="1200" dirty="0" smtClean="0"/>
          </a:p>
          <a:p>
            <a:pPr algn="just"/>
            <a:r>
              <a:rPr lang="fr-FR" sz="2400" dirty="0"/>
              <a:t>Les certificats non publics destinés aux connexions « privées </a:t>
            </a:r>
            <a:r>
              <a:rPr lang="fr-FR" sz="2400" dirty="0" smtClean="0"/>
              <a:t>»</a:t>
            </a:r>
            <a:endParaRPr lang="fr-FR" sz="2400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1800" dirty="0"/>
              <a:t>Objectif : la sécurisation des connexions entre serveurs comme, par exemple, la liaison entre le serveur du RN et votre serveur local.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1800" dirty="0"/>
              <a:t>Solution : Obtenir un certificat auprès d’un autre certificateur accrédité auprès du SPF Economie, P.M.E., Classes Moyennes et Energie ou utiliser un certificat autorisé par l’autorité qui fournit le service.</a:t>
            </a:r>
            <a:endParaRPr lang="nl-BE" sz="1800" dirty="0"/>
          </a:p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756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600" dirty="0">
                <a:solidFill>
                  <a:srgbClr val="002060"/>
                </a:solidFill>
              </a:rPr>
              <a:t>Situation au niveau du RN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dirty="0" smtClean="0"/>
              <a:t>Les certificats publics qui protègent les sites web du RN.</a:t>
            </a:r>
            <a:r>
              <a:rPr lang="fr-FR" sz="2400" dirty="0"/>
              <a:t> </a:t>
            </a:r>
            <a:endParaRPr lang="nl-BE" sz="2400" dirty="0"/>
          </a:p>
          <a:p>
            <a:pPr marL="490537" lvl="2" indent="0" algn="just">
              <a:buNone/>
            </a:pPr>
            <a:r>
              <a:rPr lang="fr-FR" sz="2000" dirty="0" smtClean="0"/>
              <a:t>Tous opérationnels avec des certificats </a:t>
            </a:r>
            <a:r>
              <a:rPr lang="fr-FR" sz="2000" dirty="0" err="1" smtClean="0"/>
              <a:t>QuoVadis</a:t>
            </a:r>
            <a:r>
              <a:rPr lang="fr-FR" sz="2000" dirty="0" smtClean="0"/>
              <a:t> au lieu des certificats </a:t>
            </a:r>
            <a:r>
              <a:rPr lang="fr-FR" sz="2000" dirty="0" err="1" smtClean="0"/>
              <a:t>FedICT</a:t>
            </a:r>
            <a:r>
              <a:rPr lang="fr-FR" sz="2000" dirty="0" smtClean="0"/>
              <a:t>.</a:t>
            </a:r>
          </a:p>
          <a:p>
            <a:pPr marL="490537" lvl="2" indent="0" algn="just">
              <a:buNone/>
            </a:pPr>
            <a:endParaRPr lang="fr-FR" sz="1800" b="0" dirty="0" smtClean="0"/>
          </a:p>
          <a:p>
            <a:pPr algn="just"/>
            <a:r>
              <a:rPr lang="fr-FR" sz="2400" dirty="0" smtClean="0"/>
              <a:t>Les certificats qui protègent les connexions via les services web.</a:t>
            </a:r>
            <a:endParaRPr lang="fr-FR" sz="2000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Tous les serveurs du RN sont protégés par des certificats </a:t>
            </a:r>
            <a:r>
              <a:rPr lang="fr-FR" sz="2000" dirty="0" err="1" smtClean="0"/>
              <a:t>QuoVadis</a:t>
            </a:r>
            <a:r>
              <a:rPr lang="fr-FR" sz="2000" dirty="0" smtClean="0"/>
              <a:t>.</a:t>
            </a:r>
            <a:endParaRPr lang="fr-FR" sz="2000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Tous les serveurs du RN acceptent les certificats en provenance des certificateurs accrédités auprès du SPF Economie ou autres certificats (dans des circonstances exceptionnelles).</a:t>
            </a:r>
            <a:endParaRPr lang="nl-BE" sz="2000" dirty="0"/>
          </a:p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3363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solidFill>
                  <a:srgbClr val="002060"/>
                </a:solidFill>
              </a:rPr>
              <a:t>QuoVadis</a:t>
            </a:r>
            <a:r>
              <a:rPr lang="fr-FR" sz="3200" dirty="0" smtClean="0">
                <a:solidFill>
                  <a:srgbClr val="002060"/>
                </a:solidFill>
              </a:rPr>
              <a:t> Trust/Link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b="0" dirty="0" smtClean="0"/>
              <a:t>Fondée en 1999.</a:t>
            </a:r>
            <a:r>
              <a:rPr lang="fr-FR" sz="2400" b="0" dirty="0"/>
              <a:t> </a:t>
            </a:r>
            <a:endParaRPr lang="nl-BE" sz="2400" b="0" dirty="0"/>
          </a:p>
          <a:p>
            <a:pPr algn="just"/>
            <a:r>
              <a:rPr lang="fr-FR" sz="2400" b="0" dirty="0" smtClean="0"/>
              <a:t>Fournit des services de gestion de certification digitale.</a:t>
            </a:r>
          </a:p>
          <a:p>
            <a:pPr algn="just"/>
            <a:r>
              <a:rPr lang="fr-FR" sz="2400" b="0" dirty="0" smtClean="0"/>
              <a:t>Les services sont les suivants :</a:t>
            </a:r>
            <a:endParaRPr lang="fr-FR" sz="2000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Public Key Infrastructure (PKI).</a:t>
            </a:r>
            <a:endParaRPr lang="fr-FR" sz="2000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Certificats pour l’authentification, le chiffrement et la signature.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Certificats SSL pour les sites web.</a:t>
            </a:r>
            <a:endParaRPr lang="nl-BE" sz="2000" dirty="0"/>
          </a:p>
          <a:p>
            <a:pPr algn="just"/>
            <a:r>
              <a:rPr lang="fr-FR" sz="2400" b="0" dirty="0" err="1" smtClean="0"/>
              <a:t>Qualified</a:t>
            </a:r>
            <a:r>
              <a:rPr lang="fr-FR" sz="2400" b="0" dirty="0" smtClean="0"/>
              <a:t> Certification Services Provider (CSP) en Suisse, Pays-Bas, Belgique et aux Bermudes et dispose des accréditations nécessaires.</a:t>
            </a:r>
          </a:p>
          <a:p>
            <a:pPr algn="just"/>
            <a:r>
              <a:rPr lang="fr-FR" sz="2400" b="0" dirty="0" smtClean="0"/>
              <a:t>Ses certificats sont reconnus par la plupart des navigateurs et des systèmes </a:t>
            </a:r>
            <a:r>
              <a:rPr lang="fr-FR" sz="2400" b="0" smtClean="0"/>
              <a:t>d’exploitation.</a:t>
            </a:r>
          </a:p>
          <a:p>
            <a:pPr marL="0" indent="0" algn="just">
              <a:buNone/>
            </a:pPr>
            <a:endParaRPr lang="fr-FR" sz="2400" b="0" dirty="0" smtClean="0"/>
          </a:p>
          <a:p>
            <a:pPr algn="just"/>
            <a:r>
              <a:rPr lang="fr-FR" sz="2400" b="0" dirty="0"/>
              <a:t>Site https://</a:t>
            </a:r>
            <a:r>
              <a:rPr lang="fr-FR" sz="2400" b="0" dirty="0" smtClean="0"/>
              <a:t>www.quovadisglobal.com</a:t>
            </a:r>
          </a:p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1729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solidFill>
                  <a:srgbClr val="002060"/>
                </a:solidFill>
              </a:rPr>
              <a:t>QuoVadis</a:t>
            </a:r>
            <a:r>
              <a:rPr lang="fr-FR" sz="3200" dirty="0" smtClean="0">
                <a:solidFill>
                  <a:srgbClr val="002060"/>
                </a:solidFill>
              </a:rPr>
              <a:t> Trust/Link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b="0" dirty="0" smtClean="0"/>
              <a:t>Fondée en 1999.</a:t>
            </a:r>
            <a:r>
              <a:rPr lang="fr-FR" sz="2400" b="0" dirty="0"/>
              <a:t> </a:t>
            </a:r>
            <a:endParaRPr lang="nl-BE" sz="2400" b="0" dirty="0"/>
          </a:p>
          <a:p>
            <a:pPr algn="just"/>
            <a:r>
              <a:rPr lang="fr-FR" sz="2400" b="0" dirty="0" smtClean="0"/>
              <a:t>Fournit des services de gestion de certification digitale.</a:t>
            </a:r>
          </a:p>
          <a:p>
            <a:pPr algn="just"/>
            <a:r>
              <a:rPr lang="fr-FR" sz="2400" b="0" dirty="0" smtClean="0"/>
              <a:t>Les services sont les suivants :</a:t>
            </a:r>
            <a:endParaRPr lang="fr-FR" sz="2000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Public Key Infrastructure (PKI).</a:t>
            </a:r>
            <a:endParaRPr lang="fr-FR" sz="2000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Certificats pour l’authentification, le chiffrement et la signature.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Certificats SSL pour les sites web.</a:t>
            </a:r>
            <a:endParaRPr lang="nl-BE" sz="2000" dirty="0"/>
          </a:p>
          <a:p>
            <a:pPr algn="just"/>
            <a:r>
              <a:rPr lang="fr-FR" sz="2400" b="0" dirty="0" err="1" smtClean="0"/>
              <a:t>Qualified</a:t>
            </a:r>
            <a:r>
              <a:rPr lang="fr-FR" sz="2400" b="0" dirty="0" smtClean="0"/>
              <a:t> Certification Services Provider (CSP) en Suisse, Pays-Bas, Belgique et aux Bermudes et dispose des accréditations nécessaires.</a:t>
            </a:r>
          </a:p>
          <a:p>
            <a:pPr algn="just"/>
            <a:r>
              <a:rPr lang="fr-FR" sz="2400" b="0" dirty="0" smtClean="0"/>
              <a:t>Ses certificats sont reconnus par la plupart des navigateurs et des systèmes d’exploitation.</a:t>
            </a:r>
          </a:p>
          <a:p>
            <a:pPr marL="0" indent="0" algn="just">
              <a:buNone/>
            </a:pPr>
            <a:endParaRPr lang="fr-FR" sz="2400" b="0" dirty="0" smtClean="0"/>
          </a:p>
          <a:p>
            <a:pPr algn="just"/>
            <a:r>
              <a:rPr lang="fr-FR" sz="2400" b="0" dirty="0"/>
              <a:t>Site https://</a:t>
            </a:r>
            <a:r>
              <a:rPr lang="fr-FR" sz="2400" b="0" dirty="0" smtClean="0"/>
              <a:t>www.quovadisglobal.com</a:t>
            </a:r>
          </a:p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4093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  <p:pic>
        <p:nvPicPr>
          <p:cNvPr id="5" name="Picture 5" descr="103 ibz-url_POS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812506"/>
            <a:ext cx="1087437" cy="1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99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8686</TotalTime>
  <Words>210</Words>
  <Application>Microsoft Office PowerPoint</Application>
  <PresentationFormat>Affichage à l'écran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Standaardontwerp</vt:lpstr>
      <vt:lpstr>    Comité des utilisateurs   Certificats serveur Problèmes et solutions.        Eric Roelandt</vt:lpstr>
      <vt:lpstr>Certificat serveur/application</vt:lpstr>
      <vt:lpstr>Fin des services de certification chez FedICT</vt:lpstr>
      <vt:lpstr>Les certificats concernés</vt:lpstr>
      <vt:lpstr>Situation au niveau du RN</vt:lpstr>
      <vt:lpstr>QuoVadis Trust/Link</vt:lpstr>
      <vt:lpstr>QuoVadis Trust/Link</vt:lpstr>
      <vt:lpstr>Présentation PowerPoint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Guillaume Hublau</dc:creator>
  <cp:lastModifiedBy>Administrateur</cp:lastModifiedBy>
  <cp:revision>323</cp:revision>
  <cp:lastPrinted>2015-10-15T15:23:19Z</cp:lastPrinted>
  <dcterms:created xsi:type="dcterms:W3CDTF">2007-07-02T10:03:53Z</dcterms:created>
  <dcterms:modified xsi:type="dcterms:W3CDTF">2015-10-20T14:56:48Z</dcterms:modified>
</cp:coreProperties>
</file>