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handoutMasterIdLst>
    <p:handoutMasterId r:id="rId36"/>
  </p:handoutMasterIdLst>
  <p:sldIdLst>
    <p:sldId id="256" r:id="rId6"/>
    <p:sldId id="276" r:id="rId7"/>
    <p:sldId id="278" r:id="rId8"/>
    <p:sldId id="339" r:id="rId9"/>
    <p:sldId id="337" r:id="rId10"/>
    <p:sldId id="316" r:id="rId11"/>
    <p:sldId id="340" r:id="rId12"/>
    <p:sldId id="318" r:id="rId13"/>
    <p:sldId id="319" r:id="rId14"/>
    <p:sldId id="332" r:id="rId15"/>
    <p:sldId id="320" r:id="rId16"/>
    <p:sldId id="323" r:id="rId17"/>
    <p:sldId id="333" r:id="rId18"/>
    <p:sldId id="321" r:id="rId19"/>
    <p:sldId id="338" r:id="rId20"/>
    <p:sldId id="326" r:id="rId21"/>
    <p:sldId id="322" r:id="rId22"/>
    <p:sldId id="324" r:id="rId23"/>
    <p:sldId id="327" r:id="rId24"/>
    <p:sldId id="330" r:id="rId25"/>
    <p:sldId id="331" r:id="rId26"/>
    <p:sldId id="328" r:id="rId27"/>
    <p:sldId id="329" r:id="rId28"/>
    <p:sldId id="335" r:id="rId29"/>
    <p:sldId id="309" r:id="rId30"/>
    <p:sldId id="299" r:id="rId31"/>
    <p:sldId id="285" r:id="rId32"/>
    <p:sldId id="302" r:id="rId33"/>
    <p:sldId id="341" r:id="rId34"/>
  </p:sldIdLst>
  <p:sldSz cx="9144000" cy="6858000" type="screen4x3"/>
  <p:notesSz cx="6718300" cy="9867900"/>
  <p:defaultTextStyle>
    <a:defPPr>
      <a:defRPr lang="nl-NL"/>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2C6"/>
    <a:srgbClr val="6B645E"/>
    <a:srgbClr val="B2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72" autoAdjust="0"/>
    <p:restoredTop sz="76190" autoAdjust="0"/>
  </p:normalViewPr>
  <p:slideViewPr>
    <p:cSldViewPr>
      <p:cViewPr varScale="1">
        <p:scale>
          <a:sx n="67" d="100"/>
          <a:sy n="67" d="100"/>
        </p:scale>
        <p:origin x="-1192" y="-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72" d="100"/>
          <a:sy n="72" d="100"/>
        </p:scale>
        <p:origin x="-894" y="-114"/>
      </p:cViewPr>
      <p:guideLst>
        <p:guide orient="horz" pos="3108"/>
        <p:guide pos="211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527050" y="9310688"/>
            <a:ext cx="1130300" cy="246062"/>
          </a:xfrm>
          <a:prstGeom prst="rect">
            <a:avLst/>
          </a:prstGeom>
          <a:noFill/>
          <a:ln w="9525">
            <a:noFill/>
            <a:miter lim="800000"/>
            <a:headEnd/>
            <a:tailEnd/>
          </a:ln>
          <a:effectLst/>
        </p:spPr>
        <p:txBody>
          <a:bodyPr lIns="0" tIns="0" rIns="0" bIns="0"/>
          <a:lstStyle/>
          <a:p>
            <a:pPr algn="l"/>
            <a:r>
              <a:rPr lang="nl-NL" sz="1000" dirty="0"/>
              <a:t>25 september 2005</a:t>
            </a:r>
          </a:p>
        </p:txBody>
      </p:sp>
      <p:sp>
        <p:nvSpPr>
          <p:cNvPr id="4103" name="Rectangle 7"/>
          <p:cNvSpPr>
            <a:spLocks noGrp="1" noChangeArrowheads="1"/>
          </p:cNvSpPr>
          <p:nvPr>
            <p:ph type="ftr" sz="quarter" idx="2"/>
          </p:nvPr>
        </p:nvSpPr>
        <p:spPr bwMode="auto">
          <a:xfrm>
            <a:off x="1662113" y="9310688"/>
            <a:ext cx="3433762" cy="2460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lvl1pPr>
          </a:lstStyle>
          <a:p>
            <a:r>
              <a:rPr lang="nl-NL" smtClean="0"/>
              <a:t>Qualité des données</a:t>
            </a:r>
            <a:endParaRPr lang="nl-NL" dirty="0"/>
          </a:p>
        </p:txBody>
      </p:sp>
      <p:sp>
        <p:nvSpPr>
          <p:cNvPr id="4104" name="Rectangle 8"/>
          <p:cNvSpPr>
            <a:spLocks noGrp="1" noChangeArrowheads="1"/>
          </p:cNvSpPr>
          <p:nvPr>
            <p:ph type="sldNum" sz="quarter" idx="3"/>
          </p:nvPr>
        </p:nvSpPr>
        <p:spPr bwMode="auto">
          <a:xfrm>
            <a:off x="5100638" y="9310688"/>
            <a:ext cx="1131887" cy="2460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vl1pPr>
          </a:lstStyle>
          <a:p>
            <a:fld id="{4C718016-621B-4EFD-9D60-041BD063120B}" type="slidenum">
              <a:rPr lang="nl-NL"/>
              <a:pPr/>
              <a:t>‹N°›</a:t>
            </a:fld>
            <a:endParaRPr lang="nl-NL" dirty="0"/>
          </a:p>
        </p:txBody>
      </p:sp>
      <p:sp>
        <p:nvSpPr>
          <p:cNvPr id="4105" name="Line 9"/>
          <p:cNvSpPr>
            <a:spLocks noChangeShapeType="1"/>
          </p:cNvSpPr>
          <p:nvPr/>
        </p:nvSpPr>
        <p:spPr bwMode="auto">
          <a:xfrm>
            <a:off x="534988" y="9256713"/>
            <a:ext cx="5703887" cy="0"/>
          </a:xfrm>
          <a:prstGeom prst="line">
            <a:avLst/>
          </a:prstGeom>
          <a:noFill/>
          <a:ln w="9525">
            <a:solidFill>
              <a:schemeClr val="tx1"/>
            </a:solidFill>
            <a:round/>
            <a:headEnd/>
            <a:tailEnd/>
          </a:ln>
          <a:effectLst/>
        </p:spPr>
        <p:txBody>
          <a:bodyPr lIns="0" tIns="0" rIns="0" bIns="0">
            <a:spAutoFit/>
          </a:bodyPr>
          <a:lstStyle/>
          <a:p>
            <a:endParaRPr lang="nl-BE" dirty="0"/>
          </a:p>
        </p:txBody>
      </p:sp>
    </p:spTree>
    <p:extLst>
      <p:ext uri="{BB962C8B-B14F-4D97-AF65-F5344CB8AC3E}">
        <p14:creationId xmlns:p14="http://schemas.microsoft.com/office/powerpoint/2010/main" val="245697320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1028"/>
          <p:cNvSpPr>
            <a:spLocks noGrp="1" noRot="1" noChangeAspect="1" noChangeArrowheads="1" noTextEdit="1"/>
          </p:cNvSpPr>
          <p:nvPr>
            <p:ph type="sldImg" idx="2"/>
          </p:nvPr>
        </p:nvSpPr>
        <p:spPr bwMode="auto">
          <a:xfrm>
            <a:off x="914400" y="762000"/>
            <a:ext cx="4876800" cy="3657600"/>
          </a:xfrm>
          <a:prstGeom prst="rect">
            <a:avLst/>
          </a:prstGeom>
          <a:noFill/>
          <a:ln w="9525">
            <a:solidFill>
              <a:srgbClr val="000000"/>
            </a:solidFill>
            <a:miter lim="800000"/>
            <a:headEnd/>
            <a:tailEnd/>
          </a:ln>
          <a:effectLst/>
        </p:spPr>
      </p:sp>
      <p:sp>
        <p:nvSpPr>
          <p:cNvPr id="5125" name="Rectangle 1029"/>
          <p:cNvSpPr>
            <a:spLocks noGrp="1" noChangeArrowheads="1"/>
          </p:cNvSpPr>
          <p:nvPr>
            <p:ph type="body" sz="quarter" idx="3"/>
          </p:nvPr>
        </p:nvSpPr>
        <p:spPr bwMode="auto">
          <a:xfrm>
            <a:off x="914400" y="4724400"/>
            <a:ext cx="4876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5128" name="Rectangle 1032"/>
          <p:cNvSpPr>
            <a:spLocks noChangeArrowheads="1"/>
          </p:cNvSpPr>
          <p:nvPr/>
        </p:nvSpPr>
        <p:spPr bwMode="auto">
          <a:xfrm>
            <a:off x="904875" y="9432925"/>
            <a:ext cx="1130300" cy="246063"/>
          </a:xfrm>
          <a:prstGeom prst="rect">
            <a:avLst/>
          </a:prstGeom>
          <a:noFill/>
          <a:ln w="9525">
            <a:noFill/>
            <a:miter lim="800000"/>
            <a:headEnd/>
            <a:tailEnd/>
          </a:ln>
          <a:effectLst/>
        </p:spPr>
        <p:txBody>
          <a:bodyPr lIns="0" tIns="0" rIns="0" bIns="0"/>
          <a:lstStyle/>
          <a:p>
            <a:pPr algn="l"/>
            <a:r>
              <a:rPr lang="nl-NL" sz="1000" dirty="0"/>
              <a:t>25 september 2005</a:t>
            </a:r>
          </a:p>
        </p:txBody>
      </p:sp>
      <p:sp>
        <p:nvSpPr>
          <p:cNvPr id="5129" name="Rectangle 1033"/>
          <p:cNvSpPr>
            <a:spLocks noChangeArrowheads="1"/>
          </p:cNvSpPr>
          <p:nvPr/>
        </p:nvSpPr>
        <p:spPr bwMode="auto">
          <a:xfrm>
            <a:off x="1662113" y="9432925"/>
            <a:ext cx="3433762" cy="246063"/>
          </a:xfrm>
          <a:prstGeom prst="rect">
            <a:avLst/>
          </a:prstGeom>
          <a:noFill/>
          <a:ln w="9525">
            <a:noFill/>
            <a:miter lim="800000"/>
            <a:headEnd/>
            <a:tailEnd/>
          </a:ln>
          <a:effectLst/>
        </p:spPr>
        <p:txBody>
          <a:bodyPr lIns="0" tIns="0" rIns="0" bIns="0"/>
          <a:lstStyle/>
          <a:p>
            <a:r>
              <a:rPr lang="nl-NL" sz="1000" dirty="0"/>
              <a:t>Via Beeld &gt; Koptekst en voettekst kan je de voettekst ingeven</a:t>
            </a:r>
          </a:p>
        </p:txBody>
      </p:sp>
      <p:sp>
        <p:nvSpPr>
          <p:cNvPr id="5130" name="Rectangle 1034"/>
          <p:cNvSpPr>
            <a:spLocks noChangeArrowheads="1"/>
          </p:cNvSpPr>
          <p:nvPr/>
        </p:nvSpPr>
        <p:spPr bwMode="auto">
          <a:xfrm>
            <a:off x="4733925" y="9432925"/>
            <a:ext cx="1131888" cy="246063"/>
          </a:xfrm>
          <a:prstGeom prst="rect">
            <a:avLst/>
          </a:prstGeom>
          <a:noFill/>
          <a:ln w="9525">
            <a:noFill/>
            <a:miter lim="800000"/>
            <a:headEnd/>
            <a:tailEnd/>
          </a:ln>
          <a:effectLst/>
        </p:spPr>
        <p:txBody>
          <a:bodyPr lIns="0" tIns="0" rIns="0" bIns="0"/>
          <a:lstStyle/>
          <a:p>
            <a:pPr algn="r"/>
            <a:fld id="{CE6F3FED-60D1-410E-8C60-CFBEA99EEB1E}" type="slidenum">
              <a:rPr lang="nl-NL" sz="1000"/>
              <a:pPr algn="r"/>
              <a:t>‹N°›</a:t>
            </a:fld>
            <a:endParaRPr lang="nl-NL" sz="1000" dirty="0"/>
          </a:p>
        </p:txBody>
      </p:sp>
      <p:sp>
        <p:nvSpPr>
          <p:cNvPr id="5131" name="Line 1035"/>
          <p:cNvSpPr>
            <a:spLocks noChangeShapeType="1"/>
          </p:cNvSpPr>
          <p:nvPr/>
        </p:nvSpPr>
        <p:spPr bwMode="auto">
          <a:xfrm>
            <a:off x="901700" y="9377363"/>
            <a:ext cx="4968875" cy="0"/>
          </a:xfrm>
          <a:prstGeom prst="line">
            <a:avLst/>
          </a:prstGeom>
          <a:noFill/>
          <a:ln w="9525">
            <a:solidFill>
              <a:schemeClr val="tx1"/>
            </a:solidFill>
            <a:round/>
            <a:headEnd/>
            <a:tailEnd/>
          </a:ln>
          <a:effectLst/>
        </p:spPr>
        <p:txBody>
          <a:bodyPr lIns="0" tIns="0" rIns="0" bIns="0">
            <a:spAutoFit/>
          </a:bodyPr>
          <a:lstStyle/>
          <a:p>
            <a:endParaRPr lang="nl-BE" dirty="0"/>
          </a:p>
        </p:txBody>
      </p:sp>
    </p:spTree>
    <p:extLst>
      <p:ext uri="{BB962C8B-B14F-4D97-AF65-F5344CB8AC3E}">
        <p14:creationId xmlns:p14="http://schemas.microsoft.com/office/powerpoint/2010/main" val="1400346409"/>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file:///\\Rrncom2\UserFolders\DIP_Docum\Applic\Documentation\statistiqu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Goedemorgen allemaal, Bonjour à </a:t>
            </a:r>
            <a:r>
              <a:rPr lang="nl-BE" dirty="0" err="1" smtClean="0"/>
              <a:t>tous</a:t>
            </a:r>
            <a:r>
              <a:rPr lang="nl-BE" dirty="0" smtClean="0"/>
              <a:t>,</a:t>
            </a:r>
          </a:p>
          <a:p>
            <a:endParaRPr lang="nl-BE" dirty="0" smtClean="0"/>
          </a:p>
          <a:p>
            <a:r>
              <a:rPr lang="nl-BE" dirty="0" smtClean="0"/>
              <a:t>Deze ochtend zal ik een presentatie geven over de controles die het Rijksregister ter beschikking heeft om de kwaliteit van de gegevens te verbeteren / te waarborgen.</a:t>
            </a:r>
          </a:p>
          <a:p>
            <a:r>
              <a:rPr lang="nl-BE" dirty="0" smtClean="0"/>
              <a:t>Mijn naam is Koen Raymakers, en ik werk binnen de dienst Applicaties als attaché. </a:t>
            </a:r>
          </a:p>
          <a:p>
            <a:r>
              <a:rPr lang="nl-BE" dirty="0" smtClean="0"/>
              <a:t>Daarbij ben ik verantwoordelijk voor de </a:t>
            </a:r>
            <a:r>
              <a:rPr lang="nl-BE" dirty="0" err="1" smtClean="0"/>
              <a:t>datawarehouse</a:t>
            </a:r>
            <a:r>
              <a:rPr lang="nl-BE" dirty="0" smtClean="0"/>
              <a:t> en wel bepaalde </a:t>
            </a:r>
            <a:r>
              <a:rPr lang="nl-BE" dirty="0" err="1" smtClean="0"/>
              <a:t>batch-programma’s</a:t>
            </a:r>
            <a:r>
              <a:rPr lang="nl-BE" dirty="0" smtClean="0"/>
              <a:t>, en daarbij horen de programma’s die gebruikt worden om de correctheid van de persoonsgegevens te controleren.</a:t>
            </a:r>
          </a:p>
          <a:p>
            <a:r>
              <a:rPr lang="nl-BE" dirty="0" smtClean="0"/>
              <a:t>Deze presentatie zal ongeveer drie kwartier duren.</a:t>
            </a:r>
            <a:endParaRPr lang="nl-B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Daarmee is het voornaamste over het tijdig bijwerken van informatietypes gezegd en kan ik verder gaan met de 2</a:t>
            </a:r>
            <a:r>
              <a:rPr lang="nl-BE" baseline="30000" dirty="0" smtClean="0"/>
              <a:t>de</a:t>
            </a:r>
            <a:r>
              <a:rPr lang="nl-BE" dirty="0" smtClean="0"/>
              <a:t> belangrijke vraag : zijn alle informatietypes aanwezig ?</a:t>
            </a:r>
            <a:endParaRPr lang="nl-B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Welke zijn nu de verschillende controles op aanwezigheid van informatietypes ?</a:t>
            </a:r>
          </a:p>
          <a:p>
            <a:endParaRPr lang="nl-BE" dirty="0" smtClean="0"/>
          </a:p>
          <a:p>
            <a:r>
              <a:rPr lang="nl-BE" dirty="0" smtClean="0"/>
              <a:t>Voor IT001 – gemeente van beheer controleren we of voor de betrokken inwoners van fusies van gemeentes, dit feit correct geregistreerd is.</a:t>
            </a:r>
          </a:p>
          <a:p>
            <a:r>
              <a:rPr lang="nl-BE" dirty="0" smtClean="0"/>
              <a:t>IT020 – adres van de hoofdverblijfplaats : elke persoon moet een IT020 hebben.</a:t>
            </a:r>
          </a:p>
          <a:p>
            <a:r>
              <a:rPr lang="nl-BE" dirty="0" smtClean="0"/>
              <a:t>Nationaliteit, IT031 : elke persoon moet een actief informatietype IT031 hebben.</a:t>
            </a:r>
          </a:p>
          <a:p>
            <a:r>
              <a:rPr lang="nl-BE" dirty="0" smtClean="0"/>
              <a:t>Verder moet elke persoon vanaf 18 jaar een IT070 hebben : aanduiding informatie beroep.</a:t>
            </a:r>
          </a:p>
          <a:p>
            <a:r>
              <a:rPr lang="nl-BE" dirty="0" smtClean="0"/>
              <a:t>Wat ook voor elke persoon aanwezig moet zijn is een actief informatietype 100 : geboorteplaats.</a:t>
            </a:r>
            <a:endParaRPr lang="nl-B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Vervolg :</a:t>
            </a:r>
          </a:p>
          <a:p>
            <a:pPr>
              <a:buFontTx/>
              <a:buChar char="-"/>
            </a:pPr>
            <a:r>
              <a:rPr lang="nl-BE" dirty="0" smtClean="0"/>
              <a:t> Voor elke persoon moet er ook een actief IT110 – afstamming gekend zijn, alsook een IT120 – burgerlijke staat.</a:t>
            </a:r>
          </a:p>
          <a:p>
            <a:pPr>
              <a:buFontTx/>
              <a:buChar char="-"/>
            </a:pPr>
            <a:r>
              <a:rPr lang="nl-BE" dirty="0" smtClean="0"/>
              <a:t> Voor personen vanaf 12 jaar moet er een actief IT195 zijn : identiteitsbewijs.</a:t>
            </a:r>
          </a:p>
          <a:p>
            <a:pPr>
              <a:buFontTx/>
              <a:buChar char="-"/>
            </a:pPr>
            <a:r>
              <a:rPr lang="nl-BE" dirty="0" smtClean="0"/>
              <a:t> En tenslotte moeten er voor elke persoon een actief informatietype 253 zijn, alsook een datum laatste bijwerking (informatietype 254).</a:t>
            </a:r>
            <a:endParaRPr lang="nl-B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Het tweede hoofdstuk is hiermee afgesloten. Derde vraag : zijn de informatietypes correct ?</a:t>
            </a:r>
            <a:endParaRPr lang="nl-B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Om na te gaan of informatietypes correct zijn doen we ten eerste enkele voor de hand liggende controles in het informatietype zelf.</a:t>
            </a:r>
          </a:p>
          <a:p>
            <a:endParaRPr lang="nl-BE" dirty="0" smtClean="0"/>
          </a:p>
          <a:p>
            <a:r>
              <a:rPr lang="nl-BE" dirty="0" smtClean="0"/>
              <a:t>Daarna vergelijken we de informatie binnen een informatietype met informatie in andere informatietypes, hetzij binnen hetzelfde dossier, hetzij binnen gerelateerde dossiers.</a:t>
            </a:r>
          </a:p>
          <a:p>
            <a:endParaRPr lang="nl-BE" dirty="0" smtClean="0"/>
          </a:p>
          <a:p>
            <a:r>
              <a:rPr lang="nl-BE" dirty="0" smtClean="0"/>
              <a:t>Wat ik hier exact mee bedoel wordt in de loop van de volgende </a:t>
            </a:r>
            <a:r>
              <a:rPr lang="nl-BE" dirty="0" err="1" smtClean="0"/>
              <a:t>slides</a:t>
            </a:r>
            <a:r>
              <a:rPr lang="nl-BE" dirty="0" smtClean="0"/>
              <a:t> duidelijk.</a:t>
            </a:r>
            <a:endParaRPr lang="nl-B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err="1" smtClean="0"/>
              <a:t>Ok</a:t>
            </a:r>
            <a:r>
              <a:rPr lang="nl-BE" dirty="0" smtClean="0"/>
              <a:t>, hier een eerste reeks van controles.</a:t>
            </a:r>
          </a:p>
          <a:p>
            <a:endParaRPr lang="nl-BE" dirty="0" smtClean="0"/>
          </a:p>
          <a:p>
            <a:r>
              <a:rPr lang="nl-BE" dirty="0" smtClean="0"/>
              <a:t>Voor informatietype 001, gemeente van beheer controleren we dat er zich geen fictieve datums in bevinden.</a:t>
            </a:r>
          </a:p>
          <a:p>
            <a:r>
              <a:rPr lang="nl-BE" dirty="0" smtClean="0"/>
              <a:t>IT020, adres van de hoofdverblijfplaats wordt onderzocht op de combinatie </a:t>
            </a:r>
            <a:r>
              <a:rPr lang="nl-BE" dirty="0" err="1" smtClean="0"/>
              <a:t>postcode-straatcode</a:t>
            </a:r>
            <a:r>
              <a:rPr lang="nl-BE" dirty="0" smtClean="0"/>
              <a:t> : deze moet gekend zijn binnen het systeem.</a:t>
            </a:r>
          </a:p>
          <a:p>
            <a:endParaRPr lang="nl-BE" dirty="0" smtClean="0"/>
          </a:p>
          <a:p>
            <a:r>
              <a:rPr lang="nl-BE" dirty="0" smtClean="0"/>
              <a:t>Voor wat betreft de burgerlijke staat, IT120, controleren we dat de periodes van opeenvolgende informaties niet in conflict zijn met elkaar,</a:t>
            </a:r>
          </a:p>
          <a:p>
            <a:r>
              <a:rPr lang="nl-BE" dirty="0" smtClean="0"/>
              <a:t>dat iemand niet meerdere keren tegelijkertijd met dezelfde persoon of verschillende personen gehuwd is,</a:t>
            </a:r>
          </a:p>
          <a:p>
            <a:r>
              <a:rPr lang="nl-BE" dirty="0" smtClean="0"/>
              <a:t>en we controleren ook of er geen verschil is in de registratie van informatietype 120 voor partner 1 ten opzichte van de registratie voor partner 2.</a:t>
            </a:r>
          </a:p>
          <a:p>
            <a:endParaRPr lang="nl-B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Ik ga verder voor een volgende reeks van informatietypes :</a:t>
            </a:r>
          </a:p>
          <a:p>
            <a:pPr>
              <a:buFontTx/>
              <a:buChar char="-"/>
            </a:pPr>
            <a:r>
              <a:rPr lang="nl-BE" dirty="0" smtClean="0"/>
              <a:t> Voor IT123 – wettelijke samenwoning controleren we of informatie niet dubbel geregistreerd is, terwijl we voor de gezinssamenstelling, informatietype 140 en informatietype 141 ook nagaan of er geen sprake is van fictieve datums, foutieve periodes of foutieve suppressies. Op deze informatietypes met betrekking de gezinssamenstelling kom ik zo dadelijk nog terug.</a:t>
            </a:r>
          </a:p>
          <a:p>
            <a:pPr>
              <a:buFontTx/>
              <a:buChar char="-"/>
            </a:pPr>
            <a:r>
              <a:rPr lang="nl-BE" dirty="0" smtClean="0"/>
              <a:t> Tot slot van deze reeks controleren we voor verschillende informatietypes of ze geen ongeldige NIS Code bevatten.</a:t>
            </a:r>
          </a:p>
          <a:p>
            <a:endParaRPr lang="nl-B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Volgende reeks : informatietype IT001 ten opzichte van IT150 : </a:t>
            </a:r>
          </a:p>
          <a:p>
            <a:pPr>
              <a:buFontTx/>
              <a:buChar char="-"/>
            </a:pPr>
            <a:r>
              <a:rPr lang="nl-BE" dirty="0" smtClean="0"/>
              <a:t> Is er in informatietype IT150 een plaats en datum van overlijden geregistreerd, terwijl er in IT001 – gemeente van beheer niet de </a:t>
            </a:r>
            <a:r>
              <a:rPr lang="nl-BE" dirty="0" err="1" smtClean="0"/>
              <a:t>niscode</a:t>
            </a:r>
            <a:r>
              <a:rPr lang="nl-BE" dirty="0" smtClean="0"/>
              <a:t> 99990 ingevuld is. Deze code zou moeten ingevuld zijn, want dit is de code om het overlijden aan te duiden in IT001.</a:t>
            </a:r>
          </a:p>
          <a:p>
            <a:pPr>
              <a:buFontTx/>
              <a:buChar char="-"/>
            </a:pPr>
            <a:r>
              <a:rPr lang="nl-BE" dirty="0" smtClean="0"/>
              <a:t> Het kan ook voorkomen dat de code 99990 gedefinieerd is in IT001, maar dat dit niet in overeenstemming is met IT150.</a:t>
            </a:r>
          </a:p>
          <a:p>
            <a:pPr>
              <a:buFontTx/>
              <a:buChar char="-"/>
            </a:pPr>
            <a:endParaRPr lang="nl-BE" dirty="0" smtClean="0"/>
          </a:p>
          <a:p>
            <a:pPr>
              <a:buFontTx/>
              <a:buNone/>
            </a:pPr>
            <a:r>
              <a:rPr lang="nl-BE" dirty="0" smtClean="0"/>
              <a:t>U ziet op deze </a:t>
            </a:r>
            <a:r>
              <a:rPr lang="nl-BE" dirty="0" err="1" smtClean="0"/>
              <a:t>slide</a:t>
            </a:r>
            <a:r>
              <a:rPr lang="nl-BE" dirty="0" smtClean="0"/>
              <a:t> vervolgens ook een vergelijking tussen IT100 (geboorteplaats) en IT101 (geboortedatum) : we maken een controlelijst die nagaat of de informatiedatum van beide informatietypes wel overeenkomt.</a:t>
            </a:r>
            <a:endParaRPr lang="nl-B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Een persoon die zowel geregistreerd is in België als in het buitenland : ook dit is iets wat we binnen het Rijksregister moeten controleren.</a:t>
            </a:r>
          </a:p>
          <a:p>
            <a:endParaRPr lang="nl-BE" dirty="0" smtClean="0"/>
          </a:p>
          <a:p>
            <a:r>
              <a:rPr lang="nl-BE" dirty="0" smtClean="0"/>
              <a:t>Is de informatie in informatietype 001 – gemeente van beheer in conflict met de informatie in IT018 – aangifte adres in het buitenland en/of met de informatie in IT022 – verblijfplaats in het buitenland ?</a:t>
            </a:r>
            <a:endParaRPr lang="nl-B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nl-BE" dirty="0" smtClean="0"/>
              <a:t>Nu, waarschijnlijk de belangrijkste </a:t>
            </a:r>
            <a:r>
              <a:rPr lang="nl-BE" dirty="0" err="1" smtClean="0"/>
              <a:t>slides</a:t>
            </a:r>
            <a:r>
              <a:rPr lang="nl-BE" dirty="0" smtClean="0"/>
              <a:t> : de gezinssamenstelling;</a:t>
            </a:r>
          </a:p>
          <a:p>
            <a:endParaRPr lang="nl-BE" dirty="0" smtClean="0"/>
          </a:p>
          <a:p>
            <a:r>
              <a:rPr lang="nl-BE" dirty="0" smtClean="0"/>
              <a:t>Enerzijds is er IT140 die informatie met betrekking tot de referentiepersoon van het gezin bevat, anderzijds kennen we IT141, een informatietype om informatie met betrekking tot de gezinsleden te stockeren.</a:t>
            </a:r>
          </a:p>
          <a:p>
            <a:endParaRPr lang="nl-BE" dirty="0" smtClean="0"/>
          </a:p>
          <a:p>
            <a:r>
              <a:rPr lang="nl-BE" dirty="0" smtClean="0"/>
              <a:t>Voor elke persoon moet minstens één van beide informatietypes ingevuld staan.</a:t>
            </a:r>
          </a:p>
          <a:p>
            <a:r>
              <a:rPr lang="nl-BE" dirty="0" smtClean="0"/>
              <a:t>We controleren dat een persoon volgens IT140 niet als alleenstaande staat, terwijl hij in IT141 als gezinslid gedefinieerd staat.</a:t>
            </a:r>
          </a:p>
          <a:p>
            <a:r>
              <a:rPr lang="nl-BE" dirty="0" smtClean="0"/>
              <a:t>Ook gaan we na dat de periodes gedefinieerd binnen deze informatietypes  niet in conflict zijn met de gedefinieerde periodes binnen de dossiers van de gezinsleden.</a:t>
            </a:r>
          </a:p>
          <a:p>
            <a:r>
              <a:rPr lang="nl-BE" dirty="0" smtClean="0"/>
              <a:t>Daarbij controleren we ook dat een persoon tijdens dezelfde periode niet tegelijkertijd tot meerdere gezinnen behoort.</a:t>
            </a:r>
          </a:p>
          <a:p>
            <a:endParaRPr lang="nl-BE" dirty="0" smtClean="0"/>
          </a:p>
          <a:p>
            <a:r>
              <a:rPr lang="nl-BE" dirty="0" smtClean="0"/>
              <a:t>We doen ook een onderzoek naar informatietype 140, 141 in combinatie met de geboortedatum (IT100 – geboorteplaats, IT101-geboortedatum).</a:t>
            </a:r>
          </a:p>
          <a:p>
            <a:endParaRPr lang="nl-BE" dirty="0" smtClean="0"/>
          </a:p>
          <a:p>
            <a:r>
              <a:rPr lang="nl-BE" dirty="0" smtClean="0"/>
              <a:t>Volgens een conventie moet elke persoon, geboren na 31/12/1983, een actief IT140 of IT141 hebben / gehad hebben vanaf de datum van geboorte, op voorwaarde dat de oudste IT020 – adres van de hoofdverblijfplaats, een informatiedatum heeft die gelijk is aan de geboortedatum.</a:t>
            </a:r>
          </a:p>
          <a:p>
            <a:endParaRPr lang="nl-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nl-BE" dirty="0" smtClean="0"/>
              <a:t>Het doel van de presentatie is een overzicht geven van de acties die het Rijksregister onderneemt om de kwaliteit van zijn gegevens te waarborgen.</a:t>
            </a:r>
          </a:p>
          <a:p>
            <a:endParaRPr lang="nl-BE" dirty="0" smtClean="0"/>
          </a:p>
          <a:p>
            <a:r>
              <a:rPr lang="nl-BE" dirty="0" smtClean="0"/>
              <a:t>Daarbij is de presentatie gebouwd rond vier vragen : </a:t>
            </a:r>
          </a:p>
          <a:p>
            <a:pPr>
              <a:buFontTx/>
              <a:buNone/>
            </a:pPr>
            <a:endParaRPr lang="nl-BE" dirty="0" smtClean="0"/>
          </a:p>
          <a:p>
            <a:pPr>
              <a:buFontTx/>
              <a:buChar char="-"/>
            </a:pPr>
            <a:r>
              <a:rPr lang="nl-BE" dirty="0" smtClean="0"/>
              <a:t> Worden informatietypes tijdig bijgewerkt ?  = Hoeveel tijd is er tussen de datum waarop informatie actief wordt en de datum van registratie binnen het Rijksregister ?</a:t>
            </a:r>
          </a:p>
          <a:p>
            <a:pPr>
              <a:buFontTx/>
              <a:buChar char="-"/>
            </a:pPr>
            <a:r>
              <a:rPr lang="nl-BE" dirty="0" smtClean="0"/>
              <a:t> Zijn alle informatietypes aanwezig ? = Indien informatietypes verplicht zijn, zijn ze wel degelijk aanwezig, en bijkomend in sommige gevallen zijn ze ook actief ?</a:t>
            </a:r>
          </a:p>
          <a:p>
            <a:pPr>
              <a:buFontTx/>
              <a:buChar char="-"/>
            </a:pPr>
            <a:r>
              <a:rPr lang="nl-BE" dirty="0" smtClean="0"/>
              <a:t> Zijn informatietypes correct ? = Is de informatie in informatietypes wel degelijk correct ?</a:t>
            </a:r>
          </a:p>
          <a:p>
            <a:pPr>
              <a:buFontTx/>
              <a:buChar char="-"/>
            </a:pPr>
            <a:r>
              <a:rPr lang="nl-BE" dirty="0" smtClean="0"/>
              <a:t> Wat is mijn/onze visie op de toekomst ?</a:t>
            </a:r>
          </a:p>
          <a:p>
            <a:pPr>
              <a:buFontTx/>
              <a:buChar char="-"/>
            </a:pPr>
            <a:endParaRPr lang="nl-BE" dirty="0" smtClean="0"/>
          </a:p>
          <a:p>
            <a:r>
              <a:rPr lang="nl-BE" dirty="0" smtClean="0"/>
              <a:t>Ik herinner even aan het volgende : een informatietype is een groep persoonsgegevens voor een bepaald onderwerp. </a:t>
            </a:r>
          </a:p>
          <a:p>
            <a:r>
              <a:rPr lang="nl-BE" dirty="0" smtClean="0"/>
              <a:t>Voorbeelden zijn : de groep van adresgegevens, een groep gegevens voor gezinssamenstelling, verzameling gegevens met betrekking tot burgerlijke staat.</a:t>
            </a:r>
            <a:endParaRPr lang="nl-BE" dirty="0" smtClean="0">
              <a:sym typeface="Wingdings" pitchFamily="2" charset="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Een volgende reeks controles : IT140 – referentiepersoon van een gezin waarbij een van de gezinsleden een code in IT001 – gemeente van beheer heeft, gelijk aan een van de codes die u hier met me meeleest, zoals bvb. : gezinslid overleden, gezinslid geschrapt, gezinslid geannuleerd volgens IT001.</a:t>
            </a:r>
            <a:endParaRPr lang="nl-B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Nog enkele controles te gaan : </a:t>
            </a:r>
          </a:p>
          <a:p>
            <a:pPr>
              <a:buFontTx/>
              <a:buChar char="-"/>
            </a:pPr>
            <a:r>
              <a:rPr lang="nl-BE" dirty="0" smtClean="0"/>
              <a:t> Wonen er meerdere gezinshoofden op hetzelfde adres ?</a:t>
            </a:r>
          </a:p>
          <a:p>
            <a:pPr>
              <a:buFontTx/>
              <a:buChar char="-"/>
            </a:pPr>
            <a:r>
              <a:rPr lang="nl-BE" dirty="0" smtClean="0"/>
              <a:t> Woont het gezinshoofd op een ander adres dan zijn of haar gezinsleden ?</a:t>
            </a:r>
          </a:p>
          <a:p>
            <a:pPr>
              <a:buFontTx/>
              <a:buChar char="-"/>
            </a:pPr>
            <a:endParaRPr lang="nl-BE" dirty="0" smtClean="0"/>
          </a:p>
          <a:p>
            <a:pPr>
              <a:buFontTx/>
              <a:buNone/>
            </a:pPr>
            <a:r>
              <a:rPr lang="nl-BE" dirty="0" smtClean="0"/>
              <a:t>Deze controles worden uitgevoerd door de juiste logica toe te passen bij het lezen van informatietype 140 en informatietype 020 – adres van de hoofdverblijfplaats.</a:t>
            </a:r>
            <a:endParaRPr lang="nl-B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Vanzelfsprekend moeten we binnen het Rijksregister ook controleren dat de informatie voor wat betreft de gezinssamenstelling niet in conflict is met de informatie met betrekking tot de burgerlijke staat, informatietype IT120.</a:t>
            </a:r>
          </a:p>
          <a:p>
            <a:endParaRPr lang="nl-BE" dirty="0" smtClean="0"/>
          </a:p>
          <a:p>
            <a:r>
              <a:rPr lang="nl-BE" dirty="0" smtClean="0"/>
              <a:t>We ontdekken dossiers waarbij persoon A gehuwd is met persoon B, volgens informatietype 120, terwijl deze personen volgens informatie in informatietype 140, 141 niet verwant is.</a:t>
            </a:r>
          </a:p>
          <a:p>
            <a:endParaRPr lang="nl-BE" dirty="0" smtClean="0"/>
          </a:p>
          <a:p>
            <a:r>
              <a:rPr lang="nl-BE" dirty="0" smtClean="0"/>
              <a:t>Ook gebeurt het dat persoon A en persoon B volgens informatietype 120 als gescheiden geregistreerd staan, terwijl ze volgens informatie in informatietype 140, 141 gehuwd zijn.</a:t>
            </a:r>
          </a:p>
          <a:p>
            <a:endParaRPr lang="nl-BE" dirty="0" smtClean="0"/>
          </a:p>
          <a:p>
            <a:r>
              <a:rPr lang="nl-BE" dirty="0" smtClean="0"/>
              <a:t>Tot slot voor deze controle : we gaan na dat de periode van een huwelijk volgens IT120 wel degelijk overeenstemt de periode van huwelijk volgens IT140, 141.</a:t>
            </a:r>
            <a:endParaRPr lang="nl-B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Kort nu nog even deze controle : voor informatietype 120 – burgerlijke staat gaan we na persoon A en persoon B hier niet als gehuwd staan, terwijl ze volgens informatie in informatietype 123 als wettelijk samenwonend staan in dezelfde periode.</a:t>
            </a:r>
          </a:p>
          <a:p>
            <a:endParaRPr lang="nl-B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Daarmee ben ik aan het einde gekomen van de controles op correctheid van de informatietypes. Ik wil jullie nu nog even de </a:t>
            </a:r>
            <a:r>
              <a:rPr lang="nl-BE" dirty="0" err="1" smtClean="0"/>
              <a:t>slide</a:t>
            </a:r>
            <a:r>
              <a:rPr lang="nl-BE" dirty="0" smtClean="0"/>
              <a:t> “Toekomstvisie ?” tonen.</a:t>
            </a:r>
            <a:endParaRPr lang="nl-BE"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nl-BE" dirty="0" smtClean="0"/>
              <a:t>Het spreekt voor zich dat jullie in de toekomst een cruciale rol blijven spelen.</a:t>
            </a:r>
          </a:p>
          <a:p>
            <a:endParaRPr lang="nl-BE" dirty="0" smtClean="0"/>
          </a:p>
          <a:p>
            <a:r>
              <a:rPr lang="nl-BE" dirty="0" smtClean="0"/>
              <a:t>Binnen de dienst Applicaties zullen we er alles aan doen om een nauwe en vruchtbare samenwerking te hebben.</a:t>
            </a:r>
          </a:p>
          <a:p>
            <a:endParaRPr lang="nl-BE" dirty="0" smtClean="0"/>
          </a:p>
          <a:p>
            <a:r>
              <a:rPr lang="nl-BE" dirty="0" smtClean="0"/>
              <a:t>Daartoe zal mijn collega Guillaume zo dadelijk even de toepassing “</a:t>
            </a:r>
            <a:r>
              <a:rPr lang="nl-BE" dirty="0" err="1" smtClean="0"/>
              <a:t>Declare</a:t>
            </a:r>
            <a:r>
              <a:rPr lang="nl-BE" dirty="0" smtClean="0"/>
              <a:t>” voor jullie opfrissen, een toepassing waarmee jullie zelf fouten kunnen signaleren.</a:t>
            </a:r>
          </a:p>
          <a:p>
            <a:endParaRPr lang="nl-BE" dirty="0" smtClean="0"/>
          </a:p>
          <a:p>
            <a:r>
              <a:rPr lang="nl-BE" dirty="0" smtClean="0"/>
              <a:t>Verder heb ik de laatste maanden onze programma’s die controlelijsten maken geactualiseerd, maar dit werk gaat nog verder de komende maanden.</a:t>
            </a:r>
          </a:p>
          <a:p>
            <a:r>
              <a:rPr lang="nl-BE" dirty="0" smtClean="0"/>
              <a:t>Tegelijkertijd moeten onze programma’s die bijwerkingen uitvoeren ook gecontroleerd worden, of ze de nodige controles bevatten om nieuwe probleemdossiers te voorkomen.</a:t>
            </a:r>
          </a:p>
          <a:p>
            <a:endParaRPr lang="nl-BE" dirty="0" smtClean="0"/>
          </a:p>
          <a:p>
            <a:r>
              <a:rPr lang="nl-BE" dirty="0" smtClean="0"/>
              <a:t>Daarbij volgen we een duidelijke planning : welke controlelijst stellen we wanneer ter beschikking ?</a:t>
            </a:r>
          </a:p>
          <a:p>
            <a:endParaRPr lang="nl-BE" dirty="0" smtClean="0"/>
          </a:p>
          <a:p>
            <a:r>
              <a:rPr lang="nl-BE" dirty="0" smtClean="0"/>
              <a:t>Telkens we een controlelijst ter beschikking stellen, tracht ik ook een boordtabel te actualiseren. Deze boordtabellen bevat per type fout het aantal foutgevallen.</a:t>
            </a:r>
          </a:p>
          <a:p>
            <a:endParaRPr lang="nl-BE" dirty="0" smtClean="0"/>
          </a:p>
          <a:p>
            <a:r>
              <a:rPr lang="nl-BE" dirty="0" smtClean="0"/>
              <a:t>Deze boordtabellen moet ons helpen om tussentijdse evaluaties te doen van de kwaliteit van de gegevens binnen het RR, bvb binnen een drietal maanden, volgend jaar in februari.</a:t>
            </a:r>
          </a:p>
          <a:p>
            <a:endParaRPr lang="nl-BE"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Vooraleer ik het woord nu aan jullie geef :</a:t>
            </a:r>
          </a:p>
          <a:p>
            <a:pPr>
              <a:buFontTx/>
              <a:buChar char="-"/>
            </a:pPr>
            <a:r>
              <a:rPr lang="nl-BE" dirty="0" smtClean="0"/>
              <a:t>Ik heb jullie gesproken over de verschillende controlelijsten die we maken om de </a:t>
            </a:r>
            <a:r>
              <a:rPr lang="nl-BE" dirty="0" err="1" smtClean="0"/>
              <a:t>bijwerkingstermijnen</a:t>
            </a:r>
            <a:r>
              <a:rPr lang="nl-BE" dirty="0" smtClean="0"/>
              <a:t> van informatietypes na te gaan.</a:t>
            </a:r>
          </a:p>
          <a:p>
            <a:pPr>
              <a:buFontTx/>
              <a:buChar char="-"/>
            </a:pPr>
            <a:r>
              <a:rPr lang="nl-BE" dirty="0" smtClean="0"/>
              <a:t>Daarna heb ik met jullie de controles op verplicht actieve en verplicht aanwezige informatietypes.</a:t>
            </a:r>
          </a:p>
          <a:p>
            <a:pPr>
              <a:buFontTx/>
              <a:buChar char="-"/>
            </a:pPr>
            <a:r>
              <a:rPr lang="nl-BE" dirty="0" smtClean="0"/>
              <a:t>Vervolgens ben ik dieper ingegaan in de controles op de inhoud van de informatietypes</a:t>
            </a:r>
          </a:p>
          <a:p>
            <a:pPr>
              <a:buFontTx/>
              <a:buChar char="-"/>
            </a:pPr>
            <a:r>
              <a:rPr lang="nl-BE" dirty="0" smtClean="0"/>
              <a:t>En tenslotte heb ik jullie een beeld gegeven voor de nabije toekomst.</a:t>
            </a:r>
          </a:p>
          <a:p>
            <a:endParaRPr lang="nl-BE" dirty="0" smtClean="0"/>
          </a:p>
          <a:p>
            <a:r>
              <a:rPr lang="nl-BE" dirty="0" smtClean="0"/>
              <a:t>Zijn er vragen / des </a:t>
            </a:r>
            <a:r>
              <a:rPr lang="nl-BE" dirty="0" err="1" smtClean="0"/>
              <a:t>questions</a:t>
            </a:r>
            <a:r>
              <a:rPr lang="nl-BE" dirty="0" smtClean="0"/>
              <a:t> ?</a:t>
            </a:r>
            <a:endParaRPr lang="nl-BE"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nl-BE" dirty="0" smtClean="0"/>
              <a:t>Vraag 1 : worden informatietypes tijdig bijgewerkt ?</a:t>
            </a:r>
          </a:p>
          <a:p>
            <a:pPr>
              <a:buFontTx/>
              <a:buNone/>
            </a:pPr>
            <a:endParaRPr lang="nl-BE" dirty="0" smtClean="0"/>
          </a:p>
          <a:p>
            <a:pPr>
              <a:buFontTx/>
              <a:buNone/>
            </a:pPr>
            <a:r>
              <a:rPr lang="nl-BE" dirty="0" smtClean="0"/>
              <a:t>Binnen de dienst Applicaties worden voor verschillende informatietypes rapporten opgesteld met betrekking tot </a:t>
            </a:r>
            <a:r>
              <a:rPr lang="nl-BE" dirty="0" err="1" smtClean="0"/>
              <a:t>bijwerkingstermijnen</a:t>
            </a:r>
            <a:r>
              <a:rPr lang="nl-BE" dirty="0" smtClean="0"/>
              <a:t>.</a:t>
            </a:r>
          </a:p>
          <a:p>
            <a:pPr>
              <a:buFontTx/>
              <a:buNone/>
            </a:pPr>
            <a:r>
              <a:rPr lang="nl-BE" dirty="0" smtClean="0"/>
              <a:t>De regionale delegaties krijgen deze rapporten regelmatig toegestuurd. Zij / jullie behandelen samen met de gemeenten de rapporten en zoeken indien nodig naar oorzaken en oplossingen voor vertragingen.</a:t>
            </a:r>
          </a:p>
          <a:p>
            <a:pPr>
              <a:buFontTx/>
              <a:buNone/>
            </a:pPr>
            <a:r>
              <a:rPr lang="nl-BE" dirty="0" smtClean="0"/>
              <a:t>Tenslotte wordt er ook een verslag opgesteld over de werkzaamheden.</a:t>
            </a:r>
          </a:p>
          <a:p>
            <a:pPr>
              <a:buFontTx/>
              <a:buNone/>
            </a:pPr>
            <a:endParaRPr lang="nl-B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nl-BE" dirty="0" smtClean="0"/>
              <a:t>Over welke informatietypes gaat het ?</a:t>
            </a:r>
          </a:p>
          <a:p>
            <a:pPr>
              <a:buFontTx/>
              <a:buNone/>
            </a:pPr>
            <a:r>
              <a:rPr lang="nl-BE" dirty="0" smtClean="0"/>
              <a:t>Ten eerste : per maand en per gemeente wordt er naar de </a:t>
            </a:r>
            <a:r>
              <a:rPr lang="nl-BE" dirty="0" err="1" smtClean="0"/>
              <a:t>bijwerkingstermijnen</a:t>
            </a:r>
            <a:r>
              <a:rPr lang="nl-BE" dirty="0" smtClean="0"/>
              <a:t> gekeken van IT001 – Gemeente van beheer, IT020 – Adres van de hoofdverblijfplaats, IT141 – gezinslid.</a:t>
            </a:r>
          </a:p>
          <a:p>
            <a:pPr>
              <a:buFontTx/>
              <a:buNone/>
            </a:pPr>
            <a:r>
              <a:rPr lang="nl-BE" dirty="0" smtClean="0"/>
              <a:t>Daarbij worden in </a:t>
            </a:r>
            <a:r>
              <a:rPr lang="nl-BE" dirty="0" err="1" smtClean="0"/>
              <a:t>excel</a:t>
            </a:r>
            <a:r>
              <a:rPr lang="nl-BE" dirty="0" smtClean="0"/>
              <a:t> rapporten aantallen weergegeven in volgende </a:t>
            </a:r>
            <a:r>
              <a:rPr lang="nl-BE" dirty="0" err="1" smtClean="0"/>
              <a:t>categoriëen</a:t>
            </a:r>
            <a:r>
              <a:rPr lang="nl-BE" dirty="0" smtClean="0"/>
              <a:t> : binnen de 21 dagen bijgewerkt, tussen 21 en 31 dagen bijgewerkt, pas na 31 dagen bijgewerkt.</a:t>
            </a:r>
          </a:p>
          <a:p>
            <a:pPr>
              <a:buFontTx/>
              <a:buNone/>
            </a:pPr>
            <a:r>
              <a:rPr lang="nl-BE" dirty="0" smtClean="0"/>
              <a:t>Voor deze laatste twee </a:t>
            </a:r>
            <a:r>
              <a:rPr lang="nl-BE" dirty="0" err="1" smtClean="0"/>
              <a:t>categoriëen</a:t>
            </a:r>
            <a:r>
              <a:rPr lang="nl-BE" dirty="0" smtClean="0"/>
              <a:t> is er ook een overzicht beschikbaar per nationale nummer waarop de bijwerking werd uitgevoerd.</a:t>
            </a:r>
            <a:endParaRPr lang="nl-B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In de lijn van dit eerste rapport is er ook nog een tweede rapport beschikbaar, dat voor alle bevoegde organismen voor elf informatietypes de </a:t>
            </a:r>
            <a:r>
              <a:rPr lang="nl-BE" dirty="0" err="1" smtClean="0"/>
              <a:t>bijwerkingstermijnen</a:t>
            </a:r>
            <a:r>
              <a:rPr lang="nl-BE" dirty="0" smtClean="0"/>
              <a:t> onderzoekt.</a:t>
            </a:r>
          </a:p>
          <a:p>
            <a:endParaRPr lang="nl-BE" dirty="0" smtClean="0"/>
          </a:p>
          <a:p>
            <a:r>
              <a:rPr lang="nl-BE" dirty="0" smtClean="0"/>
              <a:t>De </a:t>
            </a:r>
            <a:r>
              <a:rPr lang="nl-BE" dirty="0" err="1" smtClean="0"/>
              <a:t>bijwerkingstermijnen</a:t>
            </a:r>
            <a:r>
              <a:rPr lang="nl-BE" dirty="0" smtClean="0"/>
              <a:t> waarvoor aantallen weergegeven worden zijn : bijgewerkt binnen de 7 dagen, bijwerking tussen 7 en 15 dagen, tussen 16 en 31 dagen, bijgewerkt na 31 dagen.</a:t>
            </a:r>
          </a:p>
          <a:p>
            <a:endParaRPr lang="nl-BE" dirty="0" smtClean="0"/>
          </a:p>
          <a:p>
            <a:r>
              <a:rPr lang="nl-BE" dirty="0" smtClean="0"/>
              <a:t>U leest de informatietypes met me mee : toegevoegd zijn bijvoorbeeld IT010 – familienaam en voornamen, IT120 – Burgerlijke staat en IT150 – Plaats en datum overlijden.</a:t>
            </a:r>
          </a:p>
          <a:p>
            <a:endParaRPr lang="nl-BE" dirty="0" smtClean="0"/>
          </a:p>
          <a:p>
            <a:r>
              <a:rPr lang="nl-BE" dirty="0" smtClean="0"/>
              <a:t>Ook hier is er een detailrapport beschikbaar voor wat betreft de nationale nummers.</a:t>
            </a:r>
            <a:endParaRPr lang="nl-B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fr-BE" sz="1200" u="sng" kern="1200" dirty="0" smtClean="0">
                <a:solidFill>
                  <a:schemeClr val="tx1"/>
                </a:solidFill>
                <a:latin typeface="Arial" charset="0"/>
                <a:ea typeface="+mn-ea"/>
                <a:cs typeface="+mn-cs"/>
                <a:hlinkClick r:id="rId3" action="ppaction://hlinkfile"/>
              </a:rPr>
              <a:t>\</a:t>
            </a:r>
            <a:r>
              <a:rPr lang="fr-BE" dirty="0" smtClean="0"/>
              <a:t>Na </a:t>
            </a:r>
            <a:r>
              <a:rPr lang="fr-BE" dirty="0" err="1" smtClean="0"/>
              <a:t>deze</a:t>
            </a:r>
            <a:r>
              <a:rPr lang="fr-BE" dirty="0" smtClean="0"/>
              <a:t> </a:t>
            </a:r>
            <a:r>
              <a:rPr lang="fr-BE" dirty="0" err="1" smtClean="0"/>
              <a:t>lijsten</a:t>
            </a:r>
            <a:r>
              <a:rPr lang="fr-BE" dirty="0" smtClean="0"/>
              <a:t> met </a:t>
            </a:r>
            <a:r>
              <a:rPr lang="fr-BE" dirty="0" err="1" smtClean="0"/>
              <a:t>betrekking</a:t>
            </a:r>
            <a:r>
              <a:rPr lang="fr-BE" dirty="0" smtClean="0"/>
              <a:t> </a:t>
            </a:r>
            <a:r>
              <a:rPr lang="fr-BE" dirty="0" err="1" smtClean="0"/>
              <a:t>tot</a:t>
            </a:r>
            <a:r>
              <a:rPr lang="fr-BE" dirty="0" smtClean="0"/>
              <a:t> </a:t>
            </a:r>
            <a:r>
              <a:rPr lang="fr-BE" dirty="0" err="1" smtClean="0"/>
              <a:t>bijwerkingstermijnen</a:t>
            </a:r>
            <a:r>
              <a:rPr lang="fr-BE" dirty="0" smtClean="0"/>
              <a:t> </a:t>
            </a:r>
            <a:r>
              <a:rPr lang="fr-BE" dirty="0" err="1" smtClean="0"/>
              <a:t>informatietypes</a:t>
            </a:r>
            <a:r>
              <a:rPr lang="fr-BE" dirty="0" smtClean="0"/>
              <a:t>, </a:t>
            </a:r>
            <a:r>
              <a:rPr lang="fr-BE" dirty="0" err="1" smtClean="0"/>
              <a:t>worden</a:t>
            </a:r>
            <a:r>
              <a:rPr lang="fr-BE" dirty="0" smtClean="0"/>
              <a:t> er </a:t>
            </a:r>
            <a:r>
              <a:rPr lang="fr-BE" dirty="0" err="1" smtClean="0"/>
              <a:t>ook</a:t>
            </a:r>
            <a:r>
              <a:rPr lang="fr-BE" dirty="0" smtClean="0"/>
              <a:t> </a:t>
            </a:r>
            <a:r>
              <a:rPr lang="fr-BE" dirty="0" err="1" smtClean="0"/>
              <a:t>verschillende</a:t>
            </a:r>
            <a:r>
              <a:rPr lang="fr-BE" dirty="0" smtClean="0"/>
              <a:t> </a:t>
            </a:r>
            <a:r>
              <a:rPr lang="fr-BE" dirty="0" err="1" smtClean="0"/>
              <a:t>statistieken</a:t>
            </a:r>
            <a:r>
              <a:rPr lang="fr-BE" dirty="0" smtClean="0"/>
              <a:t> </a:t>
            </a:r>
            <a:r>
              <a:rPr lang="fr-BE" dirty="0" err="1" smtClean="0"/>
              <a:t>gemaakt</a:t>
            </a:r>
            <a:r>
              <a:rPr lang="fr-BE" dirty="0" smtClean="0"/>
              <a:t> met </a:t>
            </a:r>
            <a:r>
              <a:rPr lang="fr-BE" dirty="0" err="1" smtClean="0"/>
              <a:t>betrekking</a:t>
            </a:r>
            <a:r>
              <a:rPr lang="fr-BE" dirty="0" smtClean="0"/>
              <a:t> </a:t>
            </a:r>
            <a:r>
              <a:rPr lang="fr-BE" dirty="0" err="1" smtClean="0"/>
              <a:t>tot</a:t>
            </a:r>
            <a:r>
              <a:rPr lang="fr-BE" dirty="0" smtClean="0"/>
              <a:t> collectes, </a:t>
            </a:r>
            <a:r>
              <a:rPr lang="fr-BE" dirty="0" err="1" smtClean="0"/>
              <a:t>huwelijken</a:t>
            </a:r>
            <a:r>
              <a:rPr lang="fr-BE" dirty="0" smtClean="0"/>
              <a:t> en </a:t>
            </a:r>
            <a:r>
              <a:rPr lang="fr-BE" dirty="0" err="1" smtClean="0"/>
              <a:t>overlijdens</a:t>
            </a:r>
            <a:r>
              <a:rPr lang="fr-BE" dirty="0" smtClean="0"/>
              <a:t>.</a:t>
            </a:r>
          </a:p>
          <a:p>
            <a:endParaRPr lang="fr-BE" dirty="0" smtClean="0"/>
          </a:p>
          <a:p>
            <a:r>
              <a:rPr lang="fr-BE" dirty="0" err="1" smtClean="0"/>
              <a:t>Deze</a:t>
            </a:r>
            <a:r>
              <a:rPr lang="fr-BE" dirty="0" smtClean="0"/>
              <a:t> </a:t>
            </a:r>
            <a:r>
              <a:rPr lang="fr-BE" dirty="0" err="1" smtClean="0"/>
              <a:t>slide</a:t>
            </a:r>
            <a:r>
              <a:rPr lang="fr-BE" dirty="0" smtClean="0"/>
              <a:t> </a:t>
            </a:r>
            <a:r>
              <a:rPr lang="fr-BE" dirty="0" err="1" smtClean="0"/>
              <a:t>geeft</a:t>
            </a:r>
            <a:r>
              <a:rPr lang="fr-BE" dirty="0" smtClean="0"/>
              <a:t> </a:t>
            </a:r>
            <a:r>
              <a:rPr lang="fr-BE" dirty="0" err="1" smtClean="0"/>
              <a:t>weer</a:t>
            </a:r>
            <a:r>
              <a:rPr lang="fr-BE" dirty="0" smtClean="0"/>
              <a:t> </a:t>
            </a:r>
            <a:r>
              <a:rPr lang="fr-BE" dirty="0" err="1" smtClean="0"/>
              <a:t>welke</a:t>
            </a:r>
            <a:r>
              <a:rPr lang="fr-BE" dirty="0" smtClean="0"/>
              <a:t> </a:t>
            </a:r>
            <a:r>
              <a:rPr lang="fr-BE" dirty="0" err="1" smtClean="0"/>
              <a:t>rapporten</a:t>
            </a:r>
            <a:r>
              <a:rPr lang="fr-BE" dirty="0" smtClean="0"/>
              <a:t> er </a:t>
            </a:r>
            <a:r>
              <a:rPr lang="fr-BE" dirty="0" err="1" smtClean="0"/>
              <a:t>voor</a:t>
            </a:r>
            <a:r>
              <a:rPr lang="fr-BE" dirty="0" smtClean="0"/>
              <a:t> collectes </a:t>
            </a:r>
            <a:r>
              <a:rPr lang="fr-BE" dirty="0" err="1" smtClean="0"/>
              <a:t>gemaakt</a:t>
            </a:r>
            <a:r>
              <a:rPr lang="fr-BE" dirty="0" smtClean="0"/>
              <a:t> </a:t>
            </a:r>
            <a:r>
              <a:rPr lang="fr-BE" dirty="0" err="1" smtClean="0"/>
              <a:t>worden</a:t>
            </a:r>
            <a:r>
              <a:rPr lang="fr-BE" dirty="0" smtClean="0"/>
              <a:t> : </a:t>
            </a:r>
            <a:r>
              <a:rPr lang="fr-BE" dirty="0" err="1" smtClean="0"/>
              <a:t>we</a:t>
            </a:r>
            <a:r>
              <a:rPr lang="fr-BE" dirty="0" smtClean="0"/>
              <a:t> </a:t>
            </a:r>
            <a:r>
              <a:rPr lang="fr-BE" dirty="0" err="1" smtClean="0"/>
              <a:t>maken</a:t>
            </a:r>
            <a:r>
              <a:rPr lang="fr-BE" dirty="0" smtClean="0"/>
              <a:t> </a:t>
            </a:r>
            <a:r>
              <a:rPr lang="fr-BE" dirty="0" err="1" smtClean="0"/>
              <a:t>enerzijds</a:t>
            </a:r>
            <a:r>
              <a:rPr lang="fr-BE" dirty="0" smtClean="0"/>
              <a:t> </a:t>
            </a:r>
            <a:r>
              <a:rPr lang="fr-BE" dirty="0" err="1" smtClean="0"/>
              <a:t>lijsten</a:t>
            </a:r>
            <a:r>
              <a:rPr lang="fr-BE" dirty="0" smtClean="0"/>
              <a:t> met per </a:t>
            </a:r>
            <a:r>
              <a:rPr lang="fr-BE" dirty="0" err="1" smtClean="0"/>
              <a:t>gemeente</a:t>
            </a:r>
            <a:r>
              <a:rPr lang="fr-BE" dirty="0" smtClean="0"/>
              <a:t> van </a:t>
            </a:r>
            <a:r>
              <a:rPr lang="fr-BE" dirty="0" err="1" smtClean="0"/>
              <a:t>geboorte</a:t>
            </a:r>
            <a:r>
              <a:rPr lang="fr-BE" dirty="0" smtClean="0"/>
              <a:t> de </a:t>
            </a:r>
            <a:r>
              <a:rPr lang="fr-BE" dirty="0" err="1" smtClean="0"/>
              <a:t>tijd</a:t>
            </a:r>
            <a:r>
              <a:rPr lang="fr-BE" dirty="0" smtClean="0"/>
              <a:t> in </a:t>
            </a:r>
            <a:r>
              <a:rPr lang="fr-BE" dirty="0" err="1" smtClean="0"/>
              <a:t>aantal</a:t>
            </a:r>
            <a:r>
              <a:rPr lang="fr-BE" dirty="0" smtClean="0"/>
              <a:t> </a:t>
            </a:r>
            <a:r>
              <a:rPr lang="fr-BE" dirty="0" err="1" smtClean="0"/>
              <a:t>dagen</a:t>
            </a:r>
            <a:r>
              <a:rPr lang="fr-BE" dirty="0" smtClean="0"/>
              <a:t> </a:t>
            </a:r>
            <a:r>
              <a:rPr lang="fr-BE" dirty="0" err="1" smtClean="0"/>
              <a:t>tussen</a:t>
            </a:r>
            <a:r>
              <a:rPr lang="fr-BE" dirty="0" smtClean="0"/>
              <a:t> de </a:t>
            </a:r>
            <a:r>
              <a:rPr lang="fr-BE" dirty="0" err="1" smtClean="0"/>
              <a:t>datum</a:t>
            </a:r>
            <a:r>
              <a:rPr lang="fr-BE" dirty="0" smtClean="0"/>
              <a:t> van de collecte en de </a:t>
            </a:r>
            <a:r>
              <a:rPr lang="fr-BE" dirty="0" err="1" smtClean="0"/>
              <a:t>datum</a:t>
            </a:r>
            <a:r>
              <a:rPr lang="fr-BE" dirty="0" smtClean="0"/>
              <a:t> van de </a:t>
            </a:r>
            <a:r>
              <a:rPr lang="fr-BE" dirty="0" err="1" smtClean="0"/>
              <a:t>geboorte</a:t>
            </a:r>
            <a:r>
              <a:rPr lang="fr-BE" dirty="0" smtClean="0"/>
              <a:t>, en </a:t>
            </a:r>
            <a:r>
              <a:rPr lang="fr-BE" dirty="0" err="1" smtClean="0"/>
              <a:t>anderzijds</a:t>
            </a:r>
            <a:r>
              <a:rPr lang="fr-BE" dirty="0" smtClean="0"/>
              <a:t> </a:t>
            </a:r>
            <a:r>
              <a:rPr lang="fr-BE" dirty="0" err="1" smtClean="0"/>
              <a:t>lijsten</a:t>
            </a:r>
            <a:r>
              <a:rPr lang="fr-BE" dirty="0" smtClean="0"/>
              <a:t> met per </a:t>
            </a:r>
            <a:r>
              <a:rPr lang="fr-BE" dirty="0" err="1" smtClean="0"/>
              <a:t>gemeente</a:t>
            </a:r>
            <a:r>
              <a:rPr lang="fr-BE" dirty="0" smtClean="0"/>
              <a:t> van </a:t>
            </a:r>
            <a:r>
              <a:rPr lang="fr-BE" dirty="0" err="1" smtClean="0"/>
              <a:t>beheer</a:t>
            </a:r>
            <a:r>
              <a:rPr lang="fr-BE" dirty="0" smtClean="0"/>
              <a:t> de </a:t>
            </a:r>
            <a:r>
              <a:rPr lang="fr-BE" dirty="0" err="1" smtClean="0"/>
              <a:t>tijd</a:t>
            </a:r>
            <a:r>
              <a:rPr lang="fr-BE" dirty="0" smtClean="0"/>
              <a:t> in </a:t>
            </a:r>
            <a:r>
              <a:rPr lang="fr-BE" dirty="0" err="1" smtClean="0"/>
              <a:t>aantal</a:t>
            </a:r>
            <a:r>
              <a:rPr lang="fr-BE" dirty="0" smtClean="0"/>
              <a:t> </a:t>
            </a:r>
            <a:r>
              <a:rPr lang="fr-BE" dirty="0" err="1" smtClean="0"/>
              <a:t>dagen</a:t>
            </a:r>
            <a:r>
              <a:rPr lang="fr-BE" dirty="0" smtClean="0"/>
              <a:t> </a:t>
            </a:r>
            <a:r>
              <a:rPr lang="fr-BE" dirty="0" err="1" smtClean="0"/>
              <a:t>tussen</a:t>
            </a:r>
            <a:r>
              <a:rPr lang="fr-BE" dirty="0" smtClean="0"/>
              <a:t> de </a:t>
            </a:r>
            <a:r>
              <a:rPr lang="fr-BE" dirty="0" err="1" smtClean="0"/>
              <a:t>datum</a:t>
            </a:r>
            <a:r>
              <a:rPr lang="fr-BE" dirty="0" smtClean="0"/>
              <a:t> van de collecte en de </a:t>
            </a:r>
            <a:r>
              <a:rPr lang="fr-BE" dirty="0" err="1" smtClean="0"/>
              <a:t>datum</a:t>
            </a:r>
            <a:r>
              <a:rPr lang="fr-BE" dirty="0" smtClean="0"/>
              <a:t> van </a:t>
            </a:r>
            <a:r>
              <a:rPr lang="fr-BE" dirty="0" err="1" smtClean="0"/>
              <a:t>het</a:t>
            </a:r>
            <a:r>
              <a:rPr lang="fr-BE" dirty="0" smtClean="0"/>
              <a:t> </a:t>
            </a:r>
            <a:r>
              <a:rPr lang="fr-BE" dirty="0" err="1" smtClean="0"/>
              <a:t>hernemen</a:t>
            </a:r>
            <a:r>
              <a:rPr lang="fr-BE" dirty="0" smtClean="0"/>
              <a:t> van </a:t>
            </a:r>
            <a:r>
              <a:rPr lang="fr-BE" dirty="0" err="1" smtClean="0"/>
              <a:t>het</a:t>
            </a:r>
            <a:r>
              <a:rPr lang="fr-BE" dirty="0" smtClean="0"/>
              <a:t> dossier </a:t>
            </a:r>
            <a:r>
              <a:rPr lang="fr-BE" dirty="0" err="1" smtClean="0"/>
              <a:t>door</a:t>
            </a:r>
            <a:r>
              <a:rPr lang="fr-BE" dirty="0" smtClean="0"/>
              <a:t> de </a:t>
            </a:r>
            <a:r>
              <a:rPr lang="fr-BE" dirty="0" err="1" smtClean="0"/>
              <a:t>gemeente</a:t>
            </a:r>
            <a:r>
              <a:rPr lang="fr-BE" dirty="0" smtClean="0"/>
              <a:t> van </a:t>
            </a:r>
            <a:r>
              <a:rPr lang="fr-BE" dirty="0" err="1" smtClean="0"/>
              <a:t>beheer</a:t>
            </a:r>
            <a:r>
              <a:rPr lang="fr-BE" dirty="0" smtClean="0"/>
              <a:t>.</a:t>
            </a:r>
          </a:p>
          <a:p>
            <a:endParaRPr lang="fr-BE" dirty="0" smtClean="0"/>
          </a:p>
          <a:p>
            <a:r>
              <a:rPr lang="fr-BE" dirty="0" smtClean="0"/>
              <a:t>In </a:t>
            </a:r>
            <a:r>
              <a:rPr lang="fr-BE" dirty="0" err="1" smtClean="0"/>
              <a:t>geval</a:t>
            </a:r>
            <a:r>
              <a:rPr lang="fr-BE" dirty="0" smtClean="0"/>
              <a:t> van </a:t>
            </a:r>
            <a:r>
              <a:rPr lang="fr-BE" dirty="0" err="1" smtClean="0"/>
              <a:t>vragen</a:t>
            </a:r>
            <a:r>
              <a:rPr lang="fr-BE" dirty="0" smtClean="0"/>
              <a:t> :</a:t>
            </a:r>
          </a:p>
          <a:p>
            <a:r>
              <a:rPr lang="fr-BE" u="sng" dirty="0" smtClean="0">
                <a:hlinkClick r:id="rId3" action="ppaction://hlinkfile"/>
              </a:rPr>
              <a:t>\\Rrncom2\UserFolders\DIP_Docum\Applic\Documentation\statistiques</a:t>
            </a:r>
            <a:r>
              <a:rPr lang="fr-BE" dirty="0" smtClean="0"/>
              <a:t> collecte état civil</a:t>
            </a:r>
          </a:p>
          <a:p>
            <a:r>
              <a:rPr lang="fr-BE" dirty="0" smtClean="0"/>
              <a:t>CEC_delaiCollecteReprise_2012 06.pdf </a:t>
            </a:r>
            <a:r>
              <a:rPr lang="fr-BE" dirty="0" smtClean="0">
                <a:sym typeface="Wingdings" pitchFamily="2" charset="2"/>
              </a:rPr>
              <a:t> </a:t>
            </a:r>
            <a:r>
              <a:rPr lang="fr-BE" dirty="0" err="1" smtClean="0">
                <a:sym typeface="Wingdings" pitchFamily="2" charset="2"/>
              </a:rPr>
              <a:t>voor</a:t>
            </a:r>
            <a:r>
              <a:rPr lang="fr-BE" dirty="0" smtClean="0">
                <a:sym typeface="Wingdings" pitchFamily="2" charset="2"/>
              </a:rPr>
              <a:t> de </a:t>
            </a:r>
            <a:r>
              <a:rPr lang="fr-BE" dirty="0" err="1" smtClean="0">
                <a:sym typeface="Wingdings" pitchFamily="2" charset="2"/>
              </a:rPr>
              <a:t>gemeente</a:t>
            </a:r>
            <a:r>
              <a:rPr lang="fr-BE" dirty="0" smtClean="0">
                <a:sym typeface="Wingdings" pitchFamily="2" charset="2"/>
              </a:rPr>
              <a:t> Landen </a:t>
            </a:r>
            <a:r>
              <a:rPr lang="fr-BE" dirty="0" err="1" smtClean="0">
                <a:sym typeface="Wingdings" pitchFamily="2" charset="2"/>
              </a:rPr>
              <a:t>als</a:t>
            </a:r>
            <a:r>
              <a:rPr lang="fr-BE" dirty="0" smtClean="0">
                <a:sym typeface="Wingdings" pitchFamily="2" charset="2"/>
              </a:rPr>
              <a:t> </a:t>
            </a:r>
            <a:r>
              <a:rPr lang="fr-BE" dirty="0" err="1" smtClean="0">
                <a:sym typeface="Wingdings" pitchFamily="2" charset="2"/>
              </a:rPr>
              <a:t>gemeente</a:t>
            </a:r>
            <a:r>
              <a:rPr lang="fr-BE" dirty="0" smtClean="0">
                <a:sym typeface="Wingdings" pitchFamily="2" charset="2"/>
              </a:rPr>
              <a:t> van </a:t>
            </a:r>
            <a:r>
              <a:rPr lang="fr-BE" dirty="0" err="1" smtClean="0">
                <a:sym typeface="Wingdings" pitchFamily="2" charset="2"/>
              </a:rPr>
              <a:t>beheer</a:t>
            </a:r>
            <a:r>
              <a:rPr lang="fr-BE" dirty="0" smtClean="0">
                <a:sym typeface="Wingdings" pitchFamily="2" charset="2"/>
              </a:rPr>
              <a:t> </a:t>
            </a:r>
            <a:r>
              <a:rPr lang="fr-BE" dirty="0" err="1" smtClean="0">
                <a:sym typeface="Wingdings" pitchFamily="2" charset="2"/>
              </a:rPr>
              <a:t>was</a:t>
            </a:r>
            <a:r>
              <a:rPr lang="fr-BE" dirty="0" smtClean="0">
                <a:sym typeface="Wingdings" pitchFamily="2" charset="2"/>
              </a:rPr>
              <a:t> er in de </a:t>
            </a:r>
            <a:r>
              <a:rPr lang="fr-BE" dirty="0" err="1" smtClean="0">
                <a:sym typeface="Wingdings" pitchFamily="2" charset="2"/>
              </a:rPr>
              <a:t>maand</a:t>
            </a:r>
            <a:r>
              <a:rPr lang="fr-BE" dirty="0" smtClean="0">
                <a:sym typeface="Wingdings" pitchFamily="2" charset="2"/>
              </a:rPr>
              <a:t> </a:t>
            </a:r>
            <a:r>
              <a:rPr lang="fr-BE" dirty="0" err="1" smtClean="0">
                <a:sym typeface="Wingdings" pitchFamily="2" charset="2"/>
              </a:rPr>
              <a:t>juni</a:t>
            </a:r>
            <a:r>
              <a:rPr lang="fr-BE" dirty="0" smtClean="0">
                <a:sym typeface="Wingdings" pitchFamily="2" charset="2"/>
              </a:rPr>
              <a:t> 2012 </a:t>
            </a:r>
            <a:r>
              <a:rPr lang="fr-BE" dirty="0" err="1" smtClean="0">
                <a:sym typeface="Wingdings" pitchFamily="2" charset="2"/>
              </a:rPr>
              <a:t>gemiddeld</a:t>
            </a:r>
            <a:r>
              <a:rPr lang="fr-BE" dirty="0" smtClean="0">
                <a:sym typeface="Wingdings" pitchFamily="2" charset="2"/>
              </a:rPr>
              <a:t> 27 </a:t>
            </a:r>
            <a:r>
              <a:rPr lang="fr-BE" dirty="0" err="1" smtClean="0">
                <a:sym typeface="Wingdings" pitchFamily="2" charset="2"/>
              </a:rPr>
              <a:t>dagen</a:t>
            </a:r>
            <a:r>
              <a:rPr lang="fr-BE" dirty="0" smtClean="0">
                <a:sym typeface="Wingdings" pitchFamily="2" charset="2"/>
              </a:rPr>
              <a:t> </a:t>
            </a:r>
            <a:r>
              <a:rPr lang="fr-BE" dirty="0" err="1" smtClean="0">
                <a:sym typeface="Wingdings" pitchFamily="2" charset="2"/>
              </a:rPr>
              <a:t>tussen</a:t>
            </a:r>
            <a:r>
              <a:rPr lang="fr-BE" dirty="0" smtClean="0">
                <a:sym typeface="Wingdings" pitchFamily="2" charset="2"/>
              </a:rPr>
              <a:t> de </a:t>
            </a:r>
            <a:r>
              <a:rPr lang="fr-BE" dirty="0" err="1" smtClean="0">
                <a:sym typeface="Wingdings" pitchFamily="2" charset="2"/>
              </a:rPr>
              <a:t>datum</a:t>
            </a:r>
            <a:r>
              <a:rPr lang="fr-BE" dirty="0" smtClean="0">
                <a:sym typeface="Wingdings" pitchFamily="2" charset="2"/>
              </a:rPr>
              <a:t> van de collecte en de </a:t>
            </a:r>
            <a:r>
              <a:rPr lang="fr-BE" dirty="0" err="1" smtClean="0">
                <a:sym typeface="Wingdings" pitchFamily="2" charset="2"/>
              </a:rPr>
              <a:t>datum</a:t>
            </a:r>
            <a:r>
              <a:rPr lang="fr-BE" dirty="0" smtClean="0">
                <a:sym typeface="Wingdings" pitchFamily="2" charset="2"/>
              </a:rPr>
              <a:t> van </a:t>
            </a:r>
            <a:r>
              <a:rPr lang="fr-BE" dirty="0" err="1" smtClean="0">
                <a:sym typeface="Wingdings" pitchFamily="2" charset="2"/>
              </a:rPr>
              <a:t>het</a:t>
            </a:r>
            <a:r>
              <a:rPr lang="fr-BE" dirty="0" smtClean="0">
                <a:sym typeface="Wingdings" pitchFamily="2" charset="2"/>
              </a:rPr>
              <a:t> </a:t>
            </a:r>
            <a:r>
              <a:rPr lang="fr-BE" dirty="0" err="1" smtClean="0">
                <a:sym typeface="Wingdings" pitchFamily="2" charset="2"/>
              </a:rPr>
              <a:t>hernemen</a:t>
            </a:r>
            <a:r>
              <a:rPr lang="fr-BE" dirty="0" smtClean="0">
                <a:sym typeface="Wingdings" pitchFamily="2" charset="2"/>
              </a:rPr>
              <a:t> van </a:t>
            </a:r>
            <a:r>
              <a:rPr lang="fr-BE" dirty="0" err="1" smtClean="0">
                <a:sym typeface="Wingdings" pitchFamily="2" charset="2"/>
              </a:rPr>
              <a:t>het</a:t>
            </a:r>
            <a:r>
              <a:rPr lang="fr-BE" dirty="0" smtClean="0">
                <a:sym typeface="Wingdings" pitchFamily="2" charset="2"/>
              </a:rPr>
              <a:t> dossier </a:t>
            </a:r>
            <a:r>
              <a:rPr lang="fr-BE" dirty="0" err="1" smtClean="0">
                <a:sym typeface="Wingdings" pitchFamily="2" charset="2"/>
              </a:rPr>
              <a:t>door</a:t>
            </a:r>
            <a:r>
              <a:rPr lang="fr-BE" dirty="0" smtClean="0">
                <a:sym typeface="Wingdings" pitchFamily="2" charset="2"/>
              </a:rPr>
              <a:t> de </a:t>
            </a:r>
            <a:r>
              <a:rPr lang="fr-BE" dirty="0" err="1" smtClean="0">
                <a:sym typeface="Wingdings" pitchFamily="2" charset="2"/>
              </a:rPr>
              <a:t>gemeente</a:t>
            </a:r>
            <a:r>
              <a:rPr lang="fr-BE" dirty="0" smtClean="0">
                <a:sym typeface="Wingdings" pitchFamily="2" charset="2"/>
              </a:rPr>
              <a:t> Landen. </a:t>
            </a:r>
            <a:r>
              <a:rPr lang="fr-BE" dirty="0" err="1" smtClean="0">
                <a:sym typeface="Wingdings" pitchFamily="2" charset="2"/>
              </a:rPr>
              <a:t>Daarbij</a:t>
            </a:r>
            <a:r>
              <a:rPr lang="fr-BE" dirty="0" smtClean="0">
                <a:sym typeface="Wingdings" pitchFamily="2" charset="2"/>
              </a:rPr>
              <a:t> </a:t>
            </a:r>
            <a:r>
              <a:rPr lang="fr-BE" dirty="0" err="1" smtClean="0">
                <a:sym typeface="Wingdings" pitchFamily="2" charset="2"/>
              </a:rPr>
              <a:t>gaat</a:t>
            </a:r>
            <a:r>
              <a:rPr lang="fr-BE" dirty="0" smtClean="0">
                <a:sym typeface="Wingdings" pitchFamily="2" charset="2"/>
              </a:rPr>
              <a:t> </a:t>
            </a:r>
            <a:r>
              <a:rPr lang="fr-BE" dirty="0" err="1" smtClean="0">
                <a:sym typeface="Wingdings" pitchFamily="2" charset="2"/>
              </a:rPr>
              <a:t>het</a:t>
            </a:r>
            <a:r>
              <a:rPr lang="fr-BE" dirty="0" smtClean="0">
                <a:sym typeface="Wingdings" pitchFamily="2" charset="2"/>
              </a:rPr>
              <a:t> over 15 </a:t>
            </a:r>
            <a:r>
              <a:rPr lang="fr-BE" dirty="0" err="1" smtClean="0">
                <a:sym typeface="Wingdings" pitchFamily="2" charset="2"/>
              </a:rPr>
              <a:t>hernemingen</a:t>
            </a:r>
            <a:r>
              <a:rPr lang="fr-BE" dirty="0" smtClean="0">
                <a:sym typeface="Wingdings" pitchFamily="2" charset="2"/>
              </a:rPr>
              <a:t>. </a:t>
            </a:r>
            <a:r>
              <a:rPr lang="fr-BE" dirty="0" err="1" smtClean="0">
                <a:sym typeface="Wingdings" pitchFamily="2" charset="2"/>
              </a:rPr>
              <a:t>Ook</a:t>
            </a:r>
            <a:r>
              <a:rPr lang="fr-BE" dirty="0" smtClean="0">
                <a:sym typeface="Wingdings" pitchFamily="2" charset="2"/>
              </a:rPr>
              <a:t> de </a:t>
            </a:r>
            <a:r>
              <a:rPr lang="fr-BE" dirty="0" err="1" smtClean="0">
                <a:sym typeface="Wingdings" pitchFamily="2" charset="2"/>
              </a:rPr>
              <a:t>aantallen</a:t>
            </a:r>
            <a:r>
              <a:rPr lang="fr-BE" dirty="0" smtClean="0">
                <a:sym typeface="Wingdings" pitchFamily="2" charset="2"/>
              </a:rPr>
              <a:t> </a:t>
            </a:r>
            <a:r>
              <a:rPr lang="fr-BE" dirty="0" err="1" smtClean="0">
                <a:sym typeface="Wingdings" pitchFamily="2" charset="2"/>
              </a:rPr>
              <a:t>voor</a:t>
            </a:r>
            <a:r>
              <a:rPr lang="fr-BE" dirty="0" smtClean="0">
                <a:sym typeface="Wingdings" pitchFamily="2" charset="2"/>
              </a:rPr>
              <a:t> de 12 </a:t>
            </a:r>
            <a:r>
              <a:rPr lang="fr-BE" dirty="0" err="1" smtClean="0">
                <a:sym typeface="Wingdings" pitchFamily="2" charset="2"/>
              </a:rPr>
              <a:t>maanden</a:t>
            </a:r>
            <a:r>
              <a:rPr lang="fr-BE" dirty="0" smtClean="0">
                <a:sym typeface="Wingdings" pitchFamily="2" charset="2"/>
              </a:rPr>
              <a:t> </a:t>
            </a:r>
            <a:r>
              <a:rPr lang="fr-BE" dirty="0" err="1" smtClean="0">
                <a:sym typeface="Wingdings" pitchFamily="2" charset="2"/>
              </a:rPr>
              <a:t>ervoor</a:t>
            </a:r>
            <a:r>
              <a:rPr lang="fr-BE" dirty="0" smtClean="0">
                <a:sym typeface="Wingdings" pitchFamily="2" charset="2"/>
              </a:rPr>
              <a:t> </a:t>
            </a:r>
            <a:r>
              <a:rPr lang="fr-BE" dirty="0" err="1" smtClean="0">
                <a:sym typeface="Wingdings" pitchFamily="2" charset="2"/>
              </a:rPr>
              <a:t>worden</a:t>
            </a:r>
            <a:r>
              <a:rPr lang="fr-BE" dirty="0" smtClean="0">
                <a:sym typeface="Wingdings" pitchFamily="2" charset="2"/>
              </a:rPr>
              <a:t> ter </a:t>
            </a:r>
            <a:r>
              <a:rPr lang="fr-BE" dirty="0" err="1" smtClean="0">
                <a:sym typeface="Wingdings" pitchFamily="2" charset="2"/>
              </a:rPr>
              <a:t>vergelijking</a:t>
            </a:r>
            <a:r>
              <a:rPr lang="fr-BE" dirty="0" smtClean="0">
                <a:sym typeface="Wingdings" pitchFamily="2" charset="2"/>
              </a:rPr>
              <a:t> </a:t>
            </a:r>
            <a:r>
              <a:rPr lang="fr-BE" dirty="0" err="1" smtClean="0">
                <a:sym typeface="Wingdings" pitchFamily="2" charset="2"/>
              </a:rPr>
              <a:t>weergegeven</a:t>
            </a:r>
            <a:r>
              <a:rPr lang="fr-BE" dirty="0" smtClean="0">
                <a:sym typeface="Wingdings" pitchFamily="2" charset="2"/>
              </a:rPr>
              <a:t>. Er </a:t>
            </a:r>
            <a:r>
              <a:rPr lang="fr-BE" dirty="0" err="1" smtClean="0">
                <a:sym typeface="Wingdings" pitchFamily="2" charset="2"/>
              </a:rPr>
              <a:t>is</a:t>
            </a:r>
            <a:r>
              <a:rPr lang="fr-BE" dirty="0" smtClean="0">
                <a:sym typeface="Wingdings" pitchFamily="2" charset="2"/>
              </a:rPr>
              <a:t> </a:t>
            </a:r>
            <a:r>
              <a:rPr lang="fr-BE" dirty="0" err="1" smtClean="0">
                <a:sym typeface="Wingdings" pitchFamily="2" charset="2"/>
              </a:rPr>
              <a:t>ook</a:t>
            </a:r>
            <a:r>
              <a:rPr lang="fr-BE" dirty="0" smtClean="0">
                <a:sym typeface="Wingdings" pitchFamily="2" charset="2"/>
              </a:rPr>
              <a:t> </a:t>
            </a:r>
            <a:r>
              <a:rPr lang="fr-BE" dirty="0" err="1" smtClean="0">
                <a:sym typeface="Wingdings" pitchFamily="2" charset="2"/>
              </a:rPr>
              <a:t>een</a:t>
            </a:r>
            <a:r>
              <a:rPr lang="fr-BE" dirty="0" smtClean="0">
                <a:sym typeface="Wingdings" pitchFamily="2" charset="2"/>
              </a:rPr>
              <a:t> </a:t>
            </a:r>
            <a:r>
              <a:rPr lang="fr-BE" dirty="0" err="1" smtClean="0">
                <a:sym typeface="Wingdings" pitchFamily="2" charset="2"/>
              </a:rPr>
              <a:t>detailrapport</a:t>
            </a:r>
            <a:r>
              <a:rPr lang="fr-BE" dirty="0" smtClean="0">
                <a:sym typeface="Wingdings" pitchFamily="2" charset="2"/>
              </a:rPr>
              <a:t> per </a:t>
            </a:r>
            <a:r>
              <a:rPr lang="fr-BE" dirty="0" err="1" smtClean="0">
                <a:sym typeface="Wingdings" pitchFamily="2" charset="2"/>
              </a:rPr>
              <a:t>nationaal</a:t>
            </a:r>
            <a:r>
              <a:rPr lang="fr-BE" dirty="0" smtClean="0">
                <a:sym typeface="Wingdings" pitchFamily="2" charset="2"/>
              </a:rPr>
              <a:t> </a:t>
            </a:r>
            <a:r>
              <a:rPr lang="fr-BE" dirty="0" err="1" smtClean="0">
                <a:sym typeface="Wingdings" pitchFamily="2" charset="2"/>
              </a:rPr>
              <a:t>nummer</a:t>
            </a:r>
            <a:r>
              <a:rPr lang="fr-BE" dirty="0" smtClean="0">
                <a:sym typeface="Wingdings" pitchFamily="2" charset="2"/>
              </a:rPr>
              <a:t> </a:t>
            </a:r>
            <a:r>
              <a:rPr lang="fr-BE" dirty="0" err="1" smtClean="0">
                <a:sym typeface="Wingdings" pitchFamily="2" charset="2"/>
              </a:rPr>
              <a:t>beschikbaar</a:t>
            </a:r>
            <a:r>
              <a:rPr lang="fr-BE" dirty="0" smtClean="0">
                <a:sym typeface="Wingdings" pitchFamily="2" charset="2"/>
              </a:rPr>
              <a:t>.</a:t>
            </a:r>
          </a:p>
          <a:p>
            <a:endParaRPr lang="fr-BE" dirty="0" smtClean="0">
              <a:sym typeface="Wingdings" pitchFamily="2" charset="2"/>
            </a:endParaRPr>
          </a:p>
          <a:p>
            <a:r>
              <a:rPr lang="fr-BE" dirty="0" smtClean="0"/>
              <a:t>CEC_delaiNaissanceCollecte_2012 06.pdf </a:t>
            </a:r>
            <a:r>
              <a:rPr lang="fr-BE" dirty="0" smtClean="0">
                <a:sym typeface="Wingdings" pitchFamily="2" charset="2"/>
              </a:rPr>
              <a:t> </a:t>
            </a:r>
            <a:r>
              <a:rPr lang="fr-BE" dirty="0" err="1" smtClean="0">
                <a:sym typeface="Wingdings" pitchFamily="2" charset="2"/>
              </a:rPr>
              <a:t>voor</a:t>
            </a:r>
            <a:r>
              <a:rPr lang="fr-BE" dirty="0" smtClean="0">
                <a:sym typeface="Wingdings" pitchFamily="2" charset="2"/>
              </a:rPr>
              <a:t> de </a:t>
            </a:r>
            <a:r>
              <a:rPr lang="fr-BE" dirty="0" err="1" smtClean="0">
                <a:sym typeface="Wingdings" pitchFamily="2" charset="2"/>
              </a:rPr>
              <a:t>gemeente</a:t>
            </a:r>
            <a:r>
              <a:rPr lang="fr-BE" dirty="0" smtClean="0">
                <a:sym typeface="Wingdings" pitchFamily="2" charset="2"/>
              </a:rPr>
              <a:t> Mons </a:t>
            </a:r>
            <a:r>
              <a:rPr lang="fr-BE" dirty="0" err="1" smtClean="0">
                <a:sym typeface="Wingdings" pitchFamily="2" charset="2"/>
              </a:rPr>
              <a:t>als</a:t>
            </a:r>
            <a:r>
              <a:rPr lang="fr-BE" dirty="0" smtClean="0">
                <a:sym typeface="Wingdings" pitchFamily="2" charset="2"/>
              </a:rPr>
              <a:t> </a:t>
            </a:r>
            <a:r>
              <a:rPr lang="fr-BE" dirty="0" err="1" smtClean="0">
                <a:sym typeface="Wingdings" pitchFamily="2" charset="2"/>
              </a:rPr>
              <a:t>gemeente</a:t>
            </a:r>
            <a:r>
              <a:rPr lang="fr-BE" dirty="0" smtClean="0">
                <a:sym typeface="Wingdings" pitchFamily="2" charset="2"/>
              </a:rPr>
              <a:t> van </a:t>
            </a:r>
            <a:r>
              <a:rPr lang="fr-BE" dirty="0" err="1" smtClean="0">
                <a:sym typeface="Wingdings" pitchFamily="2" charset="2"/>
              </a:rPr>
              <a:t>geboorte</a:t>
            </a:r>
            <a:r>
              <a:rPr lang="fr-BE" dirty="0" smtClean="0">
                <a:sym typeface="Wingdings" pitchFamily="2" charset="2"/>
              </a:rPr>
              <a:t> </a:t>
            </a:r>
            <a:r>
              <a:rPr lang="fr-BE" dirty="0" err="1" smtClean="0">
                <a:sym typeface="Wingdings" pitchFamily="2" charset="2"/>
              </a:rPr>
              <a:t>was</a:t>
            </a:r>
            <a:r>
              <a:rPr lang="fr-BE" dirty="0" smtClean="0">
                <a:sym typeface="Wingdings" pitchFamily="2" charset="2"/>
              </a:rPr>
              <a:t> er in de </a:t>
            </a:r>
            <a:r>
              <a:rPr lang="fr-BE" dirty="0" err="1" smtClean="0">
                <a:sym typeface="Wingdings" pitchFamily="2" charset="2"/>
              </a:rPr>
              <a:t>maand</a:t>
            </a:r>
            <a:r>
              <a:rPr lang="fr-BE" dirty="0" smtClean="0">
                <a:sym typeface="Wingdings" pitchFamily="2" charset="2"/>
              </a:rPr>
              <a:t> </a:t>
            </a:r>
            <a:r>
              <a:rPr lang="fr-BE" dirty="0" err="1" smtClean="0">
                <a:sym typeface="Wingdings" pitchFamily="2" charset="2"/>
              </a:rPr>
              <a:t>juni</a:t>
            </a:r>
            <a:r>
              <a:rPr lang="fr-BE" dirty="0" smtClean="0">
                <a:sym typeface="Wingdings" pitchFamily="2" charset="2"/>
              </a:rPr>
              <a:t> 2012 </a:t>
            </a:r>
            <a:r>
              <a:rPr lang="fr-BE" dirty="0" err="1" smtClean="0">
                <a:sym typeface="Wingdings" pitchFamily="2" charset="2"/>
              </a:rPr>
              <a:t>gemiddeld</a:t>
            </a:r>
            <a:r>
              <a:rPr lang="fr-BE" dirty="0" smtClean="0">
                <a:sym typeface="Wingdings" pitchFamily="2" charset="2"/>
              </a:rPr>
              <a:t> 10 </a:t>
            </a:r>
            <a:r>
              <a:rPr lang="fr-BE" dirty="0" err="1" smtClean="0">
                <a:sym typeface="Wingdings" pitchFamily="2" charset="2"/>
              </a:rPr>
              <a:t>dagen</a:t>
            </a:r>
            <a:r>
              <a:rPr lang="fr-BE" dirty="0" smtClean="0">
                <a:sym typeface="Wingdings" pitchFamily="2" charset="2"/>
              </a:rPr>
              <a:t> </a:t>
            </a:r>
            <a:r>
              <a:rPr lang="fr-BE" dirty="0" err="1" smtClean="0">
                <a:sym typeface="Wingdings" pitchFamily="2" charset="2"/>
              </a:rPr>
              <a:t>tussen</a:t>
            </a:r>
            <a:r>
              <a:rPr lang="fr-BE" dirty="0" smtClean="0">
                <a:sym typeface="Wingdings" pitchFamily="2" charset="2"/>
              </a:rPr>
              <a:t> de </a:t>
            </a:r>
            <a:r>
              <a:rPr lang="fr-BE" dirty="0" err="1" smtClean="0">
                <a:sym typeface="Wingdings" pitchFamily="2" charset="2"/>
              </a:rPr>
              <a:t>datum</a:t>
            </a:r>
            <a:r>
              <a:rPr lang="fr-BE" dirty="0" smtClean="0">
                <a:sym typeface="Wingdings" pitchFamily="2" charset="2"/>
              </a:rPr>
              <a:t> van de collecte en de </a:t>
            </a:r>
            <a:r>
              <a:rPr lang="fr-BE" dirty="0" err="1" smtClean="0">
                <a:sym typeface="Wingdings" pitchFamily="2" charset="2"/>
              </a:rPr>
              <a:t>datum</a:t>
            </a:r>
            <a:r>
              <a:rPr lang="fr-BE" dirty="0" smtClean="0">
                <a:sym typeface="Wingdings" pitchFamily="2" charset="2"/>
              </a:rPr>
              <a:t> van </a:t>
            </a:r>
            <a:r>
              <a:rPr lang="fr-BE" dirty="0" err="1" smtClean="0">
                <a:sym typeface="Wingdings" pitchFamily="2" charset="2"/>
              </a:rPr>
              <a:t>ingave</a:t>
            </a:r>
            <a:r>
              <a:rPr lang="fr-BE" dirty="0" smtClean="0">
                <a:sym typeface="Wingdings" pitchFamily="2" charset="2"/>
              </a:rPr>
              <a:t> van de </a:t>
            </a:r>
            <a:r>
              <a:rPr lang="fr-BE" dirty="0" err="1" smtClean="0">
                <a:sym typeface="Wingdings" pitchFamily="2" charset="2"/>
              </a:rPr>
              <a:t>geboorte</a:t>
            </a:r>
            <a:r>
              <a:rPr lang="fr-BE" dirty="0" smtClean="0">
                <a:sym typeface="Wingdings" pitchFamily="2" charset="2"/>
              </a:rPr>
              <a:t> </a:t>
            </a:r>
            <a:r>
              <a:rPr lang="fr-BE" dirty="0" err="1" smtClean="0">
                <a:sym typeface="Wingdings" pitchFamily="2" charset="2"/>
              </a:rPr>
              <a:t>door</a:t>
            </a:r>
            <a:r>
              <a:rPr lang="fr-BE" dirty="0" smtClean="0">
                <a:sym typeface="Wingdings" pitchFamily="2" charset="2"/>
              </a:rPr>
              <a:t> de </a:t>
            </a:r>
            <a:r>
              <a:rPr lang="fr-BE" dirty="0" err="1" smtClean="0">
                <a:sym typeface="Wingdings" pitchFamily="2" charset="2"/>
              </a:rPr>
              <a:t>gemeente</a:t>
            </a:r>
            <a:r>
              <a:rPr lang="fr-BE" dirty="0" smtClean="0">
                <a:sym typeface="Wingdings" pitchFamily="2" charset="2"/>
              </a:rPr>
              <a:t> van </a:t>
            </a:r>
            <a:r>
              <a:rPr lang="fr-BE" dirty="0" err="1" smtClean="0">
                <a:sym typeface="Wingdings" pitchFamily="2" charset="2"/>
              </a:rPr>
              <a:t>geboorte</a:t>
            </a:r>
            <a:r>
              <a:rPr lang="fr-BE" dirty="0" smtClean="0">
                <a:sym typeface="Wingdings" pitchFamily="2" charset="2"/>
              </a:rPr>
              <a:t>. </a:t>
            </a:r>
            <a:r>
              <a:rPr lang="fr-BE" dirty="0" err="1" smtClean="0">
                <a:sym typeface="Wingdings" pitchFamily="2" charset="2"/>
              </a:rPr>
              <a:t>Daarbij</a:t>
            </a:r>
            <a:r>
              <a:rPr lang="fr-BE" dirty="0" smtClean="0">
                <a:sym typeface="Wingdings" pitchFamily="2" charset="2"/>
              </a:rPr>
              <a:t> </a:t>
            </a:r>
            <a:r>
              <a:rPr lang="fr-BE" dirty="0" err="1" smtClean="0">
                <a:sym typeface="Wingdings" pitchFamily="2" charset="2"/>
              </a:rPr>
              <a:t>gaat</a:t>
            </a:r>
            <a:r>
              <a:rPr lang="fr-BE" dirty="0" smtClean="0">
                <a:sym typeface="Wingdings" pitchFamily="2" charset="2"/>
              </a:rPr>
              <a:t> </a:t>
            </a:r>
            <a:r>
              <a:rPr lang="fr-BE" dirty="0" err="1" smtClean="0">
                <a:sym typeface="Wingdings" pitchFamily="2" charset="2"/>
              </a:rPr>
              <a:t>het</a:t>
            </a:r>
            <a:r>
              <a:rPr lang="fr-BE" dirty="0" smtClean="0">
                <a:sym typeface="Wingdings" pitchFamily="2" charset="2"/>
              </a:rPr>
              <a:t> over 49 </a:t>
            </a:r>
            <a:r>
              <a:rPr lang="fr-BE" dirty="0" err="1" smtClean="0">
                <a:sym typeface="Wingdings" pitchFamily="2" charset="2"/>
              </a:rPr>
              <a:t>geboortes</a:t>
            </a:r>
            <a:r>
              <a:rPr lang="fr-BE" dirty="0" smtClean="0">
                <a:sym typeface="Wingdings" pitchFamily="2" charset="2"/>
              </a:rPr>
              <a:t>. </a:t>
            </a:r>
            <a:r>
              <a:rPr lang="fr-BE" dirty="0" err="1" smtClean="0">
                <a:sym typeface="Wingdings" pitchFamily="2" charset="2"/>
              </a:rPr>
              <a:t>Ook</a:t>
            </a:r>
            <a:r>
              <a:rPr lang="fr-BE" dirty="0" smtClean="0">
                <a:sym typeface="Wingdings" pitchFamily="2" charset="2"/>
              </a:rPr>
              <a:t> de </a:t>
            </a:r>
            <a:r>
              <a:rPr lang="fr-BE" dirty="0" err="1" smtClean="0">
                <a:sym typeface="Wingdings" pitchFamily="2" charset="2"/>
              </a:rPr>
              <a:t>aantallen</a:t>
            </a:r>
            <a:r>
              <a:rPr lang="fr-BE" dirty="0" smtClean="0">
                <a:sym typeface="Wingdings" pitchFamily="2" charset="2"/>
              </a:rPr>
              <a:t> </a:t>
            </a:r>
            <a:r>
              <a:rPr lang="fr-BE" dirty="0" err="1" smtClean="0">
                <a:sym typeface="Wingdings" pitchFamily="2" charset="2"/>
              </a:rPr>
              <a:t>voor</a:t>
            </a:r>
            <a:r>
              <a:rPr lang="fr-BE" dirty="0" smtClean="0">
                <a:sym typeface="Wingdings" pitchFamily="2" charset="2"/>
              </a:rPr>
              <a:t> de 12 </a:t>
            </a:r>
            <a:r>
              <a:rPr lang="fr-BE" dirty="0" err="1" smtClean="0">
                <a:sym typeface="Wingdings" pitchFamily="2" charset="2"/>
              </a:rPr>
              <a:t>maanden</a:t>
            </a:r>
            <a:r>
              <a:rPr lang="fr-BE" dirty="0" smtClean="0">
                <a:sym typeface="Wingdings" pitchFamily="2" charset="2"/>
              </a:rPr>
              <a:t> </a:t>
            </a:r>
            <a:r>
              <a:rPr lang="fr-BE" dirty="0" err="1" smtClean="0">
                <a:sym typeface="Wingdings" pitchFamily="2" charset="2"/>
              </a:rPr>
              <a:t>ervoor</a:t>
            </a:r>
            <a:r>
              <a:rPr lang="fr-BE" dirty="0" smtClean="0">
                <a:sym typeface="Wingdings" pitchFamily="2" charset="2"/>
              </a:rPr>
              <a:t> </a:t>
            </a:r>
            <a:r>
              <a:rPr lang="fr-BE" dirty="0" err="1" smtClean="0">
                <a:sym typeface="Wingdings" pitchFamily="2" charset="2"/>
              </a:rPr>
              <a:t>worden</a:t>
            </a:r>
            <a:r>
              <a:rPr lang="fr-BE" dirty="0" smtClean="0">
                <a:sym typeface="Wingdings" pitchFamily="2" charset="2"/>
              </a:rPr>
              <a:t> ter </a:t>
            </a:r>
            <a:r>
              <a:rPr lang="fr-BE" dirty="0" err="1" smtClean="0">
                <a:sym typeface="Wingdings" pitchFamily="2" charset="2"/>
              </a:rPr>
              <a:t>vergelijking</a:t>
            </a:r>
            <a:r>
              <a:rPr lang="fr-BE" dirty="0" smtClean="0">
                <a:sym typeface="Wingdings" pitchFamily="2" charset="2"/>
              </a:rPr>
              <a:t> </a:t>
            </a:r>
            <a:r>
              <a:rPr lang="fr-BE" dirty="0" err="1" smtClean="0">
                <a:sym typeface="Wingdings" pitchFamily="2" charset="2"/>
              </a:rPr>
              <a:t>weergegeven</a:t>
            </a:r>
            <a:r>
              <a:rPr lang="fr-BE" dirty="0" smtClean="0">
                <a:sym typeface="Wingdings" pitchFamily="2" charset="2"/>
              </a:rPr>
              <a:t>. </a:t>
            </a:r>
            <a:r>
              <a:rPr lang="fr-BE" dirty="0" err="1" smtClean="0">
                <a:sym typeface="Wingdings" pitchFamily="2" charset="2"/>
              </a:rPr>
              <a:t>Ook</a:t>
            </a:r>
            <a:r>
              <a:rPr lang="fr-BE" dirty="0" smtClean="0">
                <a:sym typeface="Wingdings" pitchFamily="2" charset="2"/>
              </a:rPr>
              <a:t> hier </a:t>
            </a:r>
            <a:r>
              <a:rPr lang="fr-BE" dirty="0" err="1" smtClean="0">
                <a:sym typeface="Wingdings" pitchFamily="2" charset="2"/>
              </a:rPr>
              <a:t>is</a:t>
            </a:r>
            <a:r>
              <a:rPr lang="fr-BE" dirty="0" smtClean="0">
                <a:sym typeface="Wingdings" pitchFamily="2" charset="2"/>
              </a:rPr>
              <a:t> er </a:t>
            </a:r>
            <a:r>
              <a:rPr lang="fr-BE" dirty="0" err="1" smtClean="0">
                <a:sym typeface="Wingdings" pitchFamily="2" charset="2"/>
              </a:rPr>
              <a:t>een</a:t>
            </a:r>
            <a:r>
              <a:rPr lang="fr-BE" dirty="0" smtClean="0">
                <a:sym typeface="Wingdings" pitchFamily="2" charset="2"/>
              </a:rPr>
              <a:t> </a:t>
            </a:r>
            <a:r>
              <a:rPr lang="fr-BE" dirty="0" err="1" smtClean="0">
                <a:sym typeface="Wingdings" pitchFamily="2" charset="2"/>
              </a:rPr>
              <a:t>detailrapport</a:t>
            </a:r>
            <a:r>
              <a:rPr lang="fr-BE" dirty="0" smtClean="0">
                <a:sym typeface="Wingdings" pitchFamily="2" charset="2"/>
              </a:rPr>
              <a:t> per </a:t>
            </a:r>
            <a:r>
              <a:rPr lang="fr-BE" dirty="0" err="1" smtClean="0">
                <a:sym typeface="Wingdings" pitchFamily="2" charset="2"/>
              </a:rPr>
              <a:t>nationaal</a:t>
            </a:r>
            <a:r>
              <a:rPr lang="fr-BE" dirty="0" smtClean="0">
                <a:sym typeface="Wingdings" pitchFamily="2" charset="2"/>
              </a:rPr>
              <a:t> </a:t>
            </a:r>
            <a:r>
              <a:rPr lang="fr-BE" dirty="0" err="1" smtClean="0">
                <a:sym typeface="Wingdings" pitchFamily="2" charset="2"/>
              </a:rPr>
              <a:t>nummer</a:t>
            </a:r>
            <a:r>
              <a:rPr lang="fr-BE" dirty="0" smtClean="0">
                <a:sym typeface="Wingdings" pitchFamily="2" charset="2"/>
              </a:rPr>
              <a:t> </a:t>
            </a:r>
            <a:r>
              <a:rPr lang="fr-BE" dirty="0" err="1" smtClean="0">
                <a:sym typeface="Wingdings" pitchFamily="2" charset="2"/>
              </a:rPr>
              <a:t>beschikbaar</a:t>
            </a:r>
            <a:r>
              <a:rPr lang="fr-BE" dirty="0" smtClean="0">
                <a:sym typeface="Wingdings" pitchFamily="2" charset="2"/>
              </a:rPr>
              <a:t>.</a:t>
            </a:r>
          </a:p>
          <a:p>
            <a:endParaRPr lang="fr-BE" dirty="0" smtClean="0">
              <a:sym typeface="Wingdings" pitchFamily="2" charset="2"/>
            </a:endParaRPr>
          </a:p>
          <a:p>
            <a:r>
              <a:rPr lang="fr-BE" dirty="0" err="1" smtClean="0">
                <a:sym typeface="Wingdings" pitchFamily="2" charset="2"/>
              </a:rPr>
              <a:t>Deze</a:t>
            </a:r>
            <a:r>
              <a:rPr lang="fr-BE" dirty="0" smtClean="0">
                <a:sym typeface="Wingdings" pitchFamily="2" charset="2"/>
              </a:rPr>
              <a:t> </a:t>
            </a:r>
            <a:r>
              <a:rPr lang="fr-BE" dirty="0" err="1" smtClean="0">
                <a:sym typeface="Wingdings" pitchFamily="2" charset="2"/>
              </a:rPr>
              <a:t>rapporten</a:t>
            </a:r>
            <a:r>
              <a:rPr lang="fr-BE" dirty="0" smtClean="0">
                <a:sym typeface="Wingdings" pitchFamily="2" charset="2"/>
              </a:rPr>
              <a:t> </a:t>
            </a:r>
            <a:r>
              <a:rPr lang="fr-BE" dirty="0" err="1" smtClean="0">
                <a:sym typeface="Wingdings" pitchFamily="2" charset="2"/>
              </a:rPr>
              <a:t>zijn</a:t>
            </a:r>
            <a:r>
              <a:rPr lang="fr-BE" dirty="0" smtClean="0">
                <a:sym typeface="Wingdings" pitchFamily="2" charset="2"/>
              </a:rPr>
              <a:t> </a:t>
            </a:r>
            <a:r>
              <a:rPr lang="fr-BE" dirty="0" err="1" smtClean="0">
                <a:sym typeface="Wingdings" pitchFamily="2" charset="2"/>
              </a:rPr>
              <a:t>sindsdien</a:t>
            </a:r>
            <a:r>
              <a:rPr lang="fr-BE" dirty="0" smtClean="0">
                <a:sym typeface="Wingdings" pitchFamily="2" charset="2"/>
              </a:rPr>
              <a:t> niet </a:t>
            </a:r>
            <a:r>
              <a:rPr lang="fr-BE" dirty="0" err="1" smtClean="0">
                <a:sym typeface="Wingdings" pitchFamily="2" charset="2"/>
              </a:rPr>
              <a:t>meer</a:t>
            </a:r>
            <a:r>
              <a:rPr lang="fr-BE" dirty="0" smtClean="0">
                <a:sym typeface="Wingdings" pitchFamily="2" charset="2"/>
              </a:rPr>
              <a:t> </a:t>
            </a:r>
            <a:r>
              <a:rPr lang="fr-BE" dirty="0" err="1" smtClean="0">
                <a:sym typeface="Wingdings" pitchFamily="2" charset="2"/>
              </a:rPr>
              <a:t>geactualiseerd</a:t>
            </a:r>
            <a:r>
              <a:rPr lang="fr-BE" dirty="0" smtClean="0">
                <a:sym typeface="Wingdings" pitchFamily="2" charset="2"/>
              </a:rPr>
              <a:t>, en </a:t>
            </a:r>
            <a:r>
              <a:rPr lang="fr-BE" dirty="0" err="1" smtClean="0">
                <a:sym typeface="Wingdings" pitchFamily="2" charset="2"/>
              </a:rPr>
              <a:t>het</a:t>
            </a:r>
            <a:r>
              <a:rPr lang="fr-BE" dirty="0" smtClean="0">
                <a:sym typeface="Wingdings" pitchFamily="2" charset="2"/>
              </a:rPr>
              <a:t> RR </a:t>
            </a:r>
            <a:r>
              <a:rPr lang="fr-BE" dirty="0" err="1" smtClean="0">
                <a:sym typeface="Wingdings" pitchFamily="2" charset="2"/>
              </a:rPr>
              <a:t>moet</a:t>
            </a:r>
            <a:r>
              <a:rPr lang="fr-BE" dirty="0" smtClean="0">
                <a:sym typeface="Wingdings" pitchFamily="2" charset="2"/>
              </a:rPr>
              <a:t> hier </a:t>
            </a:r>
            <a:r>
              <a:rPr lang="fr-BE" dirty="0" err="1" smtClean="0">
                <a:sym typeface="Wingdings" pitchFamily="2" charset="2"/>
              </a:rPr>
              <a:t>terug</a:t>
            </a:r>
            <a:r>
              <a:rPr lang="fr-BE" dirty="0" smtClean="0">
                <a:sym typeface="Wingdings" pitchFamily="2" charset="2"/>
              </a:rPr>
              <a:t> </a:t>
            </a:r>
            <a:r>
              <a:rPr lang="fr-BE" dirty="0" err="1" smtClean="0">
                <a:sym typeface="Wingdings" pitchFamily="2" charset="2"/>
              </a:rPr>
              <a:t>een</a:t>
            </a:r>
            <a:r>
              <a:rPr lang="fr-BE" dirty="0" smtClean="0">
                <a:sym typeface="Wingdings" pitchFamily="2" charset="2"/>
              </a:rPr>
              <a:t> </a:t>
            </a:r>
            <a:r>
              <a:rPr lang="fr-BE" dirty="0" err="1" smtClean="0">
                <a:sym typeface="Wingdings" pitchFamily="2" charset="2"/>
              </a:rPr>
              <a:t>inhaaloperatie</a:t>
            </a:r>
            <a:r>
              <a:rPr lang="fr-BE" dirty="0" smtClean="0">
                <a:sym typeface="Wingdings" pitchFamily="2" charset="2"/>
              </a:rPr>
              <a:t> </a:t>
            </a:r>
            <a:r>
              <a:rPr lang="fr-BE" dirty="0" err="1" smtClean="0">
                <a:sym typeface="Wingdings" pitchFamily="2" charset="2"/>
              </a:rPr>
              <a:t>doen</a:t>
            </a:r>
            <a:r>
              <a:rPr lang="fr-BE" dirty="0" smtClean="0">
                <a:sym typeface="Wingdings" pitchFamily="2" charset="2"/>
              </a:rPr>
              <a:t>.</a:t>
            </a:r>
          </a:p>
          <a:p>
            <a:endParaRPr lang="fr-BE" dirty="0" smtClean="0">
              <a:sym typeface="Wingdings" pitchFamily="2" charset="2"/>
            </a:endParaRPr>
          </a:p>
          <a:p>
            <a:r>
              <a:rPr lang="fr-BE" dirty="0" err="1" smtClean="0">
                <a:sym typeface="Wingdings" pitchFamily="2" charset="2"/>
              </a:rPr>
              <a:t>Wat</a:t>
            </a:r>
            <a:r>
              <a:rPr lang="fr-BE" dirty="0" smtClean="0">
                <a:sym typeface="Wingdings" pitchFamily="2" charset="2"/>
              </a:rPr>
              <a:t> </a:t>
            </a:r>
            <a:r>
              <a:rPr lang="fr-BE" dirty="0" err="1" smtClean="0">
                <a:sym typeface="Wingdings" pitchFamily="2" charset="2"/>
              </a:rPr>
              <a:t>wordt</a:t>
            </a:r>
            <a:r>
              <a:rPr lang="fr-BE" dirty="0" smtClean="0">
                <a:sym typeface="Wingdings" pitchFamily="2" charset="2"/>
              </a:rPr>
              <a:t> er </a:t>
            </a:r>
            <a:r>
              <a:rPr lang="fr-BE" dirty="0" err="1" smtClean="0">
                <a:sym typeface="Wingdings" pitchFamily="2" charset="2"/>
              </a:rPr>
              <a:t>wel</a:t>
            </a:r>
            <a:r>
              <a:rPr lang="fr-BE" dirty="0" smtClean="0">
                <a:sym typeface="Wingdings" pitchFamily="2" charset="2"/>
              </a:rPr>
              <a:t> </a:t>
            </a:r>
            <a:r>
              <a:rPr lang="fr-BE" dirty="0" err="1" smtClean="0">
                <a:sym typeface="Wingdings" pitchFamily="2" charset="2"/>
              </a:rPr>
              <a:t>nog</a:t>
            </a:r>
            <a:r>
              <a:rPr lang="fr-BE" dirty="0" smtClean="0">
                <a:sym typeface="Wingdings" pitchFamily="2" charset="2"/>
              </a:rPr>
              <a:t> </a:t>
            </a:r>
            <a:r>
              <a:rPr lang="fr-BE" dirty="0" err="1" smtClean="0">
                <a:sym typeface="Wingdings" pitchFamily="2" charset="2"/>
              </a:rPr>
              <a:t>geactualiseerd</a:t>
            </a:r>
            <a:r>
              <a:rPr lang="fr-BE" dirty="0" smtClean="0">
                <a:sym typeface="Wingdings" pitchFamily="2" charset="2"/>
              </a:rPr>
              <a:t>? Word document </a:t>
            </a:r>
            <a:r>
              <a:rPr lang="fr-FR" dirty="0" smtClean="0">
                <a:sym typeface="Wingdings" pitchFamily="2" charset="2"/>
              </a:rPr>
              <a:t>Statistiques de la collecte état civil fin août 2013.docx  kan Stefan </a:t>
            </a:r>
            <a:r>
              <a:rPr lang="fr-FR" dirty="0" err="1" smtClean="0">
                <a:sym typeface="Wingdings" pitchFamily="2" charset="2"/>
              </a:rPr>
              <a:t>iets</a:t>
            </a:r>
            <a:r>
              <a:rPr lang="fr-FR" dirty="0" smtClean="0">
                <a:sym typeface="Wingdings" pitchFamily="2" charset="2"/>
              </a:rPr>
              <a:t> </a:t>
            </a:r>
            <a:r>
              <a:rPr lang="fr-FR" dirty="0" err="1" smtClean="0">
                <a:sym typeface="Wingdings" pitchFamily="2" charset="2"/>
              </a:rPr>
              <a:t>meer</a:t>
            </a:r>
            <a:r>
              <a:rPr lang="fr-FR" dirty="0" smtClean="0">
                <a:sym typeface="Wingdings" pitchFamily="2" charset="2"/>
              </a:rPr>
              <a:t> </a:t>
            </a:r>
            <a:r>
              <a:rPr lang="fr-FR" dirty="0" err="1" smtClean="0">
                <a:sym typeface="Wingdings" pitchFamily="2" charset="2"/>
              </a:rPr>
              <a:t>vertellen</a:t>
            </a:r>
            <a:r>
              <a:rPr lang="fr-FR" dirty="0" smtClean="0">
                <a:sym typeface="Wingdings" pitchFamily="2" charset="2"/>
              </a:rPr>
              <a:t> over dit document ?</a:t>
            </a:r>
            <a:endParaRPr lang="fr-B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Na deze uiteenzetting over statistieken collectes kan ik min of meer hetzelfde vertellen over statistieken huwelijken.</a:t>
            </a:r>
          </a:p>
          <a:p>
            <a:endParaRPr lang="nl-BE" dirty="0" smtClean="0"/>
          </a:p>
          <a:p>
            <a:r>
              <a:rPr lang="nl-BE" dirty="0" smtClean="0"/>
              <a:t>Ook hier controleren we de tijd tussen datum van het huwelijk en datum registratie, enerzijds als het uitgevoerd wordt door de gemeente van het huwelijk, anderzijds als het huwelijk ingebracht wordt door de gemeente van beheer.</a:t>
            </a:r>
          </a:p>
          <a:p>
            <a:endParaRPr lang="nl-BE" dirty="0" smtClean="0"/>
          </a:p>
          <a:p>
            <a:r>
              <a:rPr lang="nl-BE" dirty="0" smtClean="0"/>
              <a:t>(in geval van vragen : ik kan hier geen concreet voorbeeld tonen. Misschien kunnen Stefan en/of Marc mij hier verder mee helpen ?)</a:t>
            </a:r>
            <a:endParaRPr lang="nl-B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Na collectes en huwelijken komen nu de </a:t>
            </a:r>
            <a:r>
              <a:rPr lang="nl-BE" dirty="0" err="1" smtClean="0"/>
              <a:t>overlijdens</a:t>
            </a:r>
            <a:r>
              <a:rPr lang="nl-BE" dirty="0" smtClean="0"/>
              <a:t> : hoeveel tijd zit er tussen de datum van het overlijden en de datum van registratie, enerzijds door de gemeente van overlijden, anderzijds door de gemeente van beheer.</a:t>
            </a:r>
          </a:p>
          <a:p>
            <a:endParaRPr lang="nl-BE" dirty="0" smtClean="0"/>
          </a:p>
          <a:p>
            <a:pPr>
              <a:defRPr/>
            </a:pPr>
            <a:r>
              <a:rPr lang="fr-BE" dirty="0" smtClean="0"/>
              <a:t>In </a:t>
            </a:r>
            <a:r>
              <a:rPr lang="fr-BE" dirty="0" err="1" smtClean="0"/>
              <a:t>geval</a:t>
            </a:r>
            <a:r>
              <a:rPr lang="fr-BE" dirty="0" smtClean="0"/>
              <a:t> van </a:t>
            </a:r>
            <a:r>
              <a:rPr lang="fr-BE" dirty="0" err="1" smtClean="0"/>
              <a:t>vragen</a:t>
            </a:r>
            <a:r>
              <a:rPr lang="fr-BE" dirty="0" smtClean="0"/>
              <a:t> :</a:t>
            </a:r>
          </a:p>
          <a:p>
            <a:r>
              <a:rPr lang="nl-BE" dirty="0" smtClean="0"/>
              <a:t>\\Rrncom2\UserFolders\DIP_Docum\Applic\Documentation\statistique_deces_etat_civil</a:t>
            </a:r>
          </a:p>
          <a:p>
            <a:r>
              <a:rPr lang="nl-BE" dirty="0" smtClean="0"/>
              <a:t>Word document </a:t>
            </a:r>
            <a:r>
              <a:rPr lang="fr-FR" dirty="0" smtClean="0"/>
              <a:t>Statistiques des </a:t>
            </a:r>
            <a:r>
              <a:rPr lang="fr-FR" dirty="0" err="1" smtClean="0"/>
              <a:t>deces</a:t>
            </a:r>
            <a:r>
              <a:rPr lang="fr-FR" dirty="0" smtClean="0"/>
              <a:t>  état civil fin septembre 2013.docx </a:t>
            </a:r>
            <a:r>
              <a:rPr lang="fr-FR" dirty="0" smtClean="0">
                <a:sym typeface="Wingdings" pitchFamily="2" charset="2"/>
              </a:rPr>
              <a:t> Kan Stefan hier </a:t>
            </a:r>
            <a:r>
              <a:rPr lang="fr-FR" dirty="0" err="1" smtClean="0">
                <a:sym typeface="Wingdings" pitchFamily="2" charset="2"/>
              </a:rPr>
              <a:t>meer</a:t>
            </a:r>
            <a:r>
              <a:rPr lang="fr-FR" dirty="0" smtClean="0">
                <a:sym typeface="Wingdings" pitchFamily="2" charset="2"/>
              </a:rPr>
              <a:t> </a:t>
            </a:r>
            <a:r>
              <a:rPr lang="fr-FR" dirty="0" err="1" smtClean="0">
                <a:sym typeface="Wingdings" pitchFamily="2" charset="2"/>
              </a:rPr>
              <a:t>uitleg</a:t>
            </a:r>
            <a:r>
              <a:rPr lang="fr-FR" dirty="0" smtClean="0">
                <a:sym typeface="Wingdings" pitchFamily="2" charset="2"/>
              </a:rPr>
              <a:t> over </a:t>
            </a:r>
            <a:r>
              <a:rPr lang="fr-FR" dirty="0" err="1" smtClean="0">
                <a:sym typeface="Wingdings" pitchFamily="2" charset="2"/>
              </a:rPr>
              <a:t>geven</a:t>
            </a:r>
            <a:r>
              <a:rPr lang="fr-FR" dirty="0" smtClean="0">
                <a:sym typeface="Wingdings" pitchFamily="2" charset="2"/>
              </a:rPr>
              <a:t> ?</a:t>
            </a:r>
            <a:endParaRPr lang="nl-BE" dirty="0" smtClean="0"/>
          </a:p>
          <a:p>
            <a:endParaRPr lang="nl-B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nl-BE" sz="3200" dirty="0" smtClean="0"/>
              <a:t>Tot slot voor wat betreft </a:t>
            </a:r>
            <a:r>
              <a:rPr lang="nl-BE" sz="3200" dirty="0" err="1" smtClean="0"/>
              <a:t>bijwerkingstermijnen</a:t>
            </a:r>
            <a:r>
              <a:rPr lang="nl-BE" sz="3200" dirty="0" smtClean="0"/>
              <a:t> wil ik het nog hebben over vier controlelijsten met betrekking tot :</a:t>
            </a:r>
          </a:p>
          <a:p>
            <a:pPr marL="228600" indent="-228600">
              <a:buAutoNum type="arabicParenR"/>
            </a:pPr>
            <a:r>
              <a:rPr lang="nl-BE" sz="3200" dirty="0" smtClean="0"/>
              <a:t>De aangifte van een adreswijziging</a:t>
            </a:r>
          </a:p>
          <a:p>
            <a:pPr marL="228600" indent="-228600">
              <a:buAutoNum type="arabicParenR"/>
            </a:pPr>
            <a:r>
              <a:rPr lang="nl-BE" sz="3200" dirty="0" smtClean="0"/>
              <a:t>Referentieadres</a:t>
            </a:r>
          </a:p>
          <a:p>
            <a:pPr marL="228600" indent="-228600">
              <a:buAutoNum type="arabicParenR"/>
            </a:pPr>
            <a:r>
              <a:rPr lang="nl-BE" sz="3200" dirty="0" smtClean="0"/>
              <a:t>Tijdelijke afwezigheid</a:t>
            </a:r>
          </a:p>
          <a:p>
            <a:pPr marL="228600" indent="-228600">
              <a:buAutoNum type="arabicParenR"/>
            </a:pPr>
            <a:r>
              <a:rPr lang="nl-BE" sz="3200" dirty="0" smtClean="0"/>
              <a:t>Informatietypes wachtregister</a:t>
            </a:r>
          </a:p>
          <a:p>
            <a:endParaRPr lang="nl-BE" sz="3200" dirty="0" smtClean="0"/>
          </a:p>
          <a:p>
            <a:r>
              <a:rPr lang="nl-BE" sz="3200" dirty="0" smtClean="0"/>
              <a:t>Voor wat betreft de eerste controlelijst, IT019 – aangifte adreswijziging, geldt dat de regionale delegaties halfjaarlijks een lijst van dossiers krijgen waarin een aanvraag tot adreswijziging al minstens drie maanden openstaat. </a:t>
            </a:r>
          </a:p>
          <a:p>
            <a:pPr>
              <a:buFontTx/>
              <a:buNone/>
            </a:pPr>
            <a:endParaRPr lang="nl-BE" sz="3200" dirty="0" smtClean="0"/>
          </a:p>
          <a:p>
            <a:pPr>
              <a:buFontTx/>
              <a:buNone/>
            </a:pPr>
            <a:r>
              <a:rPr lang="nl-BE" sz="3200" dirty="0" smtClean="0"/>
              <a:t>De tweede controlelijst, IT024 – referentieadres, wordt ook halfjaarlijks aan de regionale delegaties bezorgd. Het betreft dossiers waarvoor een referentieadres actief is. Hiervoor gaan de gemeentes na of de voorwaarden om een referentieadres nog vervuld zijn. Indien niet, dan wordt het referentieadres gesupprimeerd door de regionale delegatie. </a:t>
            </a:r>
          </a:p>
          <a:p>
            <a:endParaRPr lang="nl-BE" sz="3200" dirty="0" smtClean="0"/>
          </a:p>
          <a:p>
            <a:pPr>
              <a:buFontTx/>
              <a:buNone/>
            </a:pPr>
            <a:r>
              <a:rPr lang="nl-BE" sz="3200" dirty="0" smtClean="0"/>
              <a:t>Als voorlaatste controlelijst : IT026 – tijdelijke afwezigheid. Ook deze lijst wordt halfjaarlijks aan de regionale delegaties bezorgd. Voor de dossiers die als tijdelijk afwezig geregistreerd staan, moeten de gemeentes nagaan of de personen wel degelijk nog tijdelijk afwezig zijn. Indien niet, dan wordt de informatie gesupprimeerd door de regionale delegaties. </a:t>
            </a:r>
          </a:p>
          <a:p>
            <a:pPr>
              <a:buFontTx/>
              <a:buNone/>
            </a:pPr>
            <a:endParaRPr lang="nl-BE" sz="3200" dirty="0" smtClean="0"/>
          </a:p>
          <a:p>
            <a:pPr>
              <a:buFontTx/>
              <a:buNone/>
            </a:pPr>
            <a:r>
              <a:rPr lang="nl-BE" sz="3200" dirty="0" smtClean="0"/>
              <a:t>Tot slot is er sinds enkele jaren en op aanvraag van het Rekenhof een </a:t>
            </a:r>
            <a:r>
              <a:rPr lang="nl-BE" sz="3200" dirty="0" err="1" smtClean="0"/>
              <a:t>audit</a:t>
            </a:r>
            <a:r>
              <a:rPr lang="nl-BE" sz="3200" dirty="0" smtClean="0"/>
              <a:t> met betrekking tot de informatietypes Wachtregister.</a:t>
            </a:r>
          </a:p>
          <a:p>
            <a:pPr>
              <a:buFontTx/>
              <a:buNone/>
            </a:pPr>
            <a:endParaRPr lang="nl-BE" sz="3200" dirty="0" smtClean="0"/>
          </a:p>
          <a:p>
            <a:pPr>
              <a:buFontTx/>
              <a:buNone/>
            </a:pPr>
            <a:r>
              <a:rPr lang="nl-BE" sz="3200" dirty="0" smtClean="0"/>
              <a:t>In deze </a:t>
            </a:r>
            <a:r>
              <a:rPr lang="nl-BE" sz="3200" dirty="0" err="1" smtClean="0"/>
              <a:t>audit</a:t>
            </a:r>
            <a:r>
              <a:rPr lang="nl-BE" sz="3200" dirty="0" smtClean="0"/>
              <a:t> wordt een antwoord gegeven op verschillende vragen. Enkele voorbeelden :</a:t>
            </a:r>
          </a:p>
          <a:p>
            <a:pPr marL="228600" indent="-228600">
              <a:buFontTx/>
              <a:buAutoNum type="arabicParenR"/>
            </a:pPr>
            <a:r>
              <a:rPr lang="nl-BE" sz="3200" dirty="0" smtClean="0"/>
              <a:t>Wat is de termijn tussen datum </a:t>
            </a:r>
            <a:r>
              <a:rPr lang="nl-BE" sz="3200" dirty="0" err="1" smtClean="0"/>
              <a:t>ingave</a:t>
            </a:r>
            <a:r>
              <a:rPr lang="nl-BE" sz="3200" dirty="0" smtClean="0"/>
              <a:t> asielaanvraag door Dienst Vreemdelingenzaken ten opzichte van datum ontvangst van de asielaanvraag ?</a:t>
            </a:r>
          </a:p>
          <a:p>
            <a:pPr marL="228600" indent="-228600">
              <a:buFontTx/>
              <a:buAutoNum type="arabicParenR"/>
            </a:pPr>
            <a:r>
              <a:rPr lang="nl-BE" sz="3200" dirty="0" smtClean="0"/>
              <a:t>Wat is de termijn tussen datum </a:t>
            </a:r>
            <a:r>
              <a:rPr lang="nl-BE" sz="3200" dirty="0" err="1" smtClean="0"/>
              <a:t>ingave</a:t>
            </a:r>
            <a:r>
              <a:rPr lang="nl-BE" sz="3200" dirty="0" smtClean="0"/>
              <a:t> beslissing weigering verblijf zonder bevel “grondgebied verlaten” door dienst Vreemdelingenzaken ten opzichte van datum beslissing ?</a:t>
            </a:r>
          </a:p>
          <a:p>
            <a:pPr marL="228600" indent="-228600">
              <a:buFontTx/>
              <a:buAutoNum type="arabicParenR"/>
            </a:pPr>
            <a:r>
              <a:rPr lang="nl-BE" sz="3200" dirty="0" smtClean="0"/>
              <a:t>Wat is de termijn tussen datum </a:t>
            </a:r>
            <a:r>
              <a:rPr lang="nl-BE" sz="3200" dirty="0" err="1" smtClean="0"/>
              <a:t>ingave</a:t>
            </a:r>
            <a:r>
              <a:rPr lang="nl-BE" sz="3200" dirty="0" smtClean="0"/>
              <a:t> beslissing door </a:t>
            </a:r>
            <a:r>
              <a:rPr lang="nl-BE" sz="3200" dirty="0" err="1" smtClean="0"/>
              <a:t>Commissariaat-Generaal</a:t>
            </a:r>
            <a:r>
              <a:rPr lang="nl-BE" sz="3200" dirty="0" smtClean="0"/>
              <a:t> voor Vluchtelingen en Staatlozen  ten opzichte van datum beslissing ?</a:t>
            </a:r>
          </a:p>
          <a:p>
            <a:pPr marL="228600" indent="-228600">
              <a:buFontTx/>
              <a:buAutoNum type="arabicParenR"/>
            </a:pPr>
            <a:r>
              <a:rPr lang="nl-BE" sz="3200" dirty="0" smtClean="0"/>
              <a:t>Wat is de termijn tussen datum </a:t>
            </a:r>
            <a:r>
              <a:rPr lang="nl-BE" sz="3200" dirty="0" err="1" smtClean="0"/>
              <a:t>ingave</a:t>
            </a:r>
            <a:r>
              <a:rPr lang="nl-BE" sz="3200" dirty="0" smtClean="0"/>
              <a:t> procedure “Opschortend beroep” door Raad Voor Vreemdelingenbetwistingen ten opzichte van datum start procedure ?</a:t>
            </a:r>
          </a:p>
          <a:p>
            <a:pPr marL="228600" indent="-228600">
              <a:buFontTx/>
              <a:buAutoNum type="arabicParenR"/>
            </a:pPr>
            <a:r>
              <a:rPr lang="nl-BE" sz="3200" dirty="0" smtClean="0"/>
              <a:t>Wat is de termijn tussen datum </a:t>
            </a:r>
            <a:r>
              <a:rPr lang="nl-BE" sz="3200" dirty="0" err="1" smtClean="0"/>
              <a:t>ingave</a:t>
            </a:r>
            <a:r>
              <a:rPr lang="nl-BE" sz="3200" dirty="0" smtClean="0"/>
              <a:t> nieuwe procedures door Raad van State ten opzichte van datum start nieuwe procedure ?</a:t>
            </a:r>
          </a:p>
          <a:p>
            <a:pPr marL="228600" indent="-228600">
              <a:buFontTx/>
              <a:buAutoNum type="arabicParenR"/>
            </a:pPr>
            <a:r>
              <a:rPr lang="nl-BE" sz="3200" dirty="0" smtClean="0"/>
              <a:t>Wat is de termijn tussen datum </a:t>
            </a:r>
            <a:r>
              <a:rPr lang="nl-BE" sz="3200" dirty="0" err="1" smtClean="0"/>
              <a:t>ingave</a:t>
            </a:r>
            <a:r>
              <a:rPr lang="nl-BE" sz="3200" dirty="0" smtClean="0"/>
              <a:t> “Bevel grondgebied verlaten” door de gemeentes ten opzichte van datum aflevering bevel ?</a:t>
            </a:r>
          </a:p>
          <a:p>
            <a:pPr>
              <a:buFontTx/>
              <a:buChar char="-"/>
            </a:pPr>
            <a:endParaRPr lang="nl-B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D2D2C6"/>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a:t>Klik om het opmaakprofiel van de modelondertitel te bewerken</a:t>
            </a:r>
          </a:p>
        </p:txBody>
      </p:sp>
      <p:sp>
        <p:nvSpPr>
          <p:cNvPr id="6151" name="Rectangle 7"/>
          <p:cNvSpPr>
            <a:spLocks noChangeArrowheads="1"/>
          </p:cNvSpPr>
          <p:nvPr/>
        </p:nvSpPr>
        <p:spPr bwMode="auto">
          <a:xfrm>
            <a:off x="793750" y="2260600"/>
            <a:ext cx="1800225" cy="431800"/>
          </a:xfrm>
          <a:prstGeom prst="rect">
            <a:avLst/>
          </a:prstGeom>
          <a:solidFill>
            <a:schemeClr val="tx2"/>
          </a:solidFill>
          <a:ln w="9525">
            <a:noFill/>
            <a:miter lim="800000"/>
            <a:headEnd/>
            <a:tailEnd/>
          </a:ln>
          <a:effectLst/>
        </p:spPr>
        <p:txBody>
          <a:bodyPr wrap="none" anchor="ctr"/>
          <a:lstStyle/>
          <a:p>
            <a:endParaRPr lang="nl-BE" dirty="0"/>
          </a:p>
        </p:txBody>
      </p:sp>
      <p:sp>
        <p:nvSpPr>
          <p:cNvPr id="6152" name="Rectangle 8"/>
          <p:cNvSpPr>
            <a:spLocks noChangeArrowheads="1"/>
          </p:cNvSpPr>
          <p:nvPr userDrawn="1"/>
        </p:nvSpPr>
        <p:spPr bwMode="auto">
          <a:xfrm>
            <a:off x="0" y="0"/>
            <a:ext cx="9140825" cy="1462088"/>
          </a:xfrm>
          <a:prstGeom prst="rect">
            <a:avLst/>
          </a:prstGeom>
          <a:solidFill>
            <a:schemeClr val="bg1"/>
          </a:solidFill>
          <a:ln w="9525">
            <a:noFill/>
            <a:miter lim="800000"/>
            <a:headEnd/>
            <a:tailEnd/>
          </a:ln>
          <a:effectLst/>
        </p:spPr>
        <p:txBody>
          <a:bodyPr wrap="none" anchor="ctr"/>
          <a:lstStyle/>
          <a:p>
            <a:endParaRPr lang="nl-BE" dirty="0"/>
          </a:p>
        </p:txBody>
      </p:sp>
      <p:sp>
        <p:nvSpPr>
          <p:cNvPr id="6149" name="Rectangle 5"/>
          <p:cNvSpPr>
            <a:spLocks noGrp="1" noChangeArrowheads="1"/>
          </p:cNvSpPr>
          <p:nvPr>
            <p:ph type="dt" sz="half" idx="2"/>
          </p:nvPr>
        </p:nvSpPr>
        <p:spPr>
          <a:xfrm>
            <a:off x="790575" y="2371725"/>
            <a:ext cx="1800225" cy="276225"/>
          </a:xfrm>
        </p:spPr>
        <p:txBody>
          <a:bodyPr/>
          <a:lstStyle>
            <a:lvl1pPr algn="ctr">
              <a:defRPr sz="1400">
                <a:solidFill>
                  <a:schemeClr val="bg1"/>
                </a:solidFill>
              </a:defRPr>
            </a:lvl1pPr>
          </a:lstStyle>
          <a:p>
            <a:r>
              <a:rPr lang="fr-FR" dirty="0" smtClean="0"/>
              <a:t>06 novembre 2013</a:t>
            </a:r>
            <a:endParaRPr lang="nl-NL" dirty="0"/>
          </a:p>
        </p:txBody>
      </p:sp>
      <p:pic>
        <p:nvPicPr>
          <p:cNvPr id="6156" name="Picture 12" descr="logo-be"/>
          <p:cNvPicPr>
            <a:picLocks noChangeAspect="1" noChangeArrowheads="1"/>
          </p:cNvPicPr>
          <p:nvPr userDrawn="1"/>
        </p:nvPicPr>
        <p:blipFill>
          <a:blip r:embed="rId2" cstate="print"/>
          <a:srcRect/>
          <a:stretch>
            <a:fillRect/>
          </a:stretch>
        </p:blipFill>
        <p:spPr bwMode="auto">
          <a:xfrm>
            <a:off x="8086725" y="6299200"/>
            <a:ext cx="292100" cy="214313"/>
          </a:xfrm>
          <a:prstGeom prst="rect">
            <a:avLst/>
          </a:prstGeom>
          <a:noFill/>
        </p:spPr>
      </p:pic>
      <p:pic>
        <p:nvPicPr>
          <p:cNvPr id="6157" name="Picture 13" descr="103 ibz-FRNL_POS_RGB"/>
          <p:cNvPicPr>
            <a:picLocks noChangeAspect="1" noChangeArrowheads="1"/>
          </p:cNvPicPr>
          <p:nvPr userDrawn="1"/>
        </p:nvPicPr>
        <p:blipFill>
          <a:blip r:embed="rId3" cstate="print"/>
          <a:srcRect/>
          <a:stretch>
            <a:fillRect/>
          </a:stretch>
        </p:blipFill>
        <p:spPr bwMode="auto">
          <a:xfrm>
            <a:off x="992188" y="420688"/>
            <a:ext cx="2378075" cy="650875"/>
          </a:xfrm>
          <a:prstGeom prst="rect">
            <a:avLst/>
          </a:prstGeom>
          <a:noFill/>
        </p:spPr>
      </p:pic>
      <p:grpSp>
        <p:nvGrpSpPr>
          <p:cNvPr id="6164" name="Group 20"/>
          <p:cNvGrpSpPr>
            <a:grpSpLocks/>
          </p:cNvGrpSpPr>
          <p:nvPr userDrawn="1"/>
        </p:nvGrpSpPr>
        <p:grpSpPr bwMode="auto">
          <a:xfrm>
            <a:off x="793750" y="2692400"/>
            <a:ext cx="7626350" cy="3171825"/>
            <a:chOff x="500" y="1696"/>
            <a:chExt cx="4804" cy="1998"/>
          </a:xfrm>
        </p:grpSpPr>
        <p:sp>
          <p:nvSpPr>
            <p:cNvPr id="6158" name="Rectangle 14"/>
            <p:cNvSpPr>
              <a:spLocks noChangeArrowheads="1"/>
            </p:cNvSpPr>
            <p:nvPr userDrawn="1"/>
          </p:nvSpPr>
          <p:spPr bwMode="auto">
            <a:xfrm>
              <a:off x="500" y="1696"/>
              <a:ext cx="4588" cy="216"/>
            </a:xfrm>
            <a:prstGeom prst="rect">
              <a:avLst/>
            </a:prstGeom>
            <a:solidFill>
              <a:schemeClr val="bg1">
                <a:alpha val="70000"/>
              </a:schemeClr>
            </a:solidFill>
            <a:ln w="12700" algn="ctr">
              <a:noFill/>
              <a:miter lim="800000"/>
              <a:headEnd/>
              <a:tailEnd/>
            </a:ln>
            <a:effectLst/>
          </p:spPr>
          <p:txBody>
            <a:bodyPr wrap="none" anchor="ctr"/>
            <a:lstStyle/>
            <a:p>
              <a:endParaRPr lang="nl-BE" dirty="0"/>
            </a:p>
          </p:txBody>
        </p:sp>
        <p:sp>
          <p:nvSpPr>
            <p:cNvPr id="6159" name="Rectangle 15"/>
            <p:cNvSpPr>
              <a:spLocks noChangeArrowheads="1"/>
            </p:cNvSpPr>
            <p:nvPr userDrawn="1"/>
          </p:nvSpPr>
          <p:spPr bwMode="auto">
            <a:xfrm>
              <a:off x="5088" y="1696"/>
              <a:ext cx="216" cy="1782"/>
            </a:xfrm>
            <a:prstGeom prst="rect">
              <a:avLst/>
            </a:prstGeom>
            <a:solidFill>
              <a:schemeClr val="bg1">
                <a:alpha val="70000"/>
              </a:schemeClr>
            </a:solidFill>
            <a:ln w="12700" algn="ctr">
              <a:noFill/>
              <a:miter lim="800000"/>
              <a:headEnd/>
              <a:tailEnd/>
            </a:ln>
            <a:effectLst/>
          </p:spPr>
          <p:txBody>
            <a:bodyPr wrap="none" anchor="ctr"/>
            <a:lstStyle/>
            <a:p>
              <a:endParaRPr lang="nl-BE" dirty="0"/>
            </a:p>
          </p:txBody>
        </p:sp>
        <p:sp>
          <p:nvSpPr>
            <p:cNvPr id="6162" name="Rectangle 18"/>
            <p:cNvSpPr>
              <a:spLocks noChangeArrowheads="1"/>
            </p:cNvSpPr>
            <p:nvPr userDrawn="1"/>
          </p:nvSpPr>
          <p:spPr bwMode="auto">
            <a:xfrm>
              <a:off x="716" y="3478"/>
              <a:ext cx="4588" cy="216"/>
            </a:xfrm>
            <a:prstGeom prst="rect">
              <a:avLst/>
            </a:prstGeom>
            <a:solidFill>
              <a:schemeClr val="bg1">
                <a:alpha val="70000"/>
              </a:schemeClr>
            </a:solidFill>
            <a:ln w="12700" algn="ctr">
              <a:noFill/>
              <a:miter lim="800000"/>
              <a:headEnd/>
              <a:tailEnd/>
            </a:ln>
            <a:effectLst/>
          </p:spPr>
          <p:txBody>
            <a:bodyPr wrap="none" anchor="ctr"/>
            <a:lstStyle/>
            <a:p>
              <a:endParaRPr lang="nl-BE" dirty="0"/>
            </a:p>
          </p:txBody>
        </p:sp>
        <p:sp>
          <p:nvSpPr>
            <p:cNvPr id="6163" name="Rectangle 19"/>
            <p:cNvSpPr>
              <a:spLocks noChangeArrowheads="1"/>
            </p:cNvSpPr>
            <p:nvPr userDrawn="1"/>
          </p:nvSpPr>
          <p:spPr bwMode="auto">
            <a:xfrm>
              <a:off x="500" y="1912"/>
              <a:ext cx="216" cy="1782"/>
            </a:xfrm>
            <a:prstGeom prst="rect">
              <a:avLst/>
            </a:prstGeom>
            <a:solidFill>
              <a:schemeClr val="bg1">
                <a:alpha val="70000"/>
              </a:schemeClr>
            </a:solidFill>
            <a:ln w="12700" algn="ctr">
              <a:noFill/>
              <a:miter lim="800000"/>
              <a:headEnd/>
              <a:tailEnd/>
            </a:ln>
            <a:effectLst/>
          </p:spPr>
          <p:txBody>
            <a:bodyPr wrap="none" anchor="ctr"/>
            <a:lstStyle/>
            <a:p>
              <a:endParaRPr lang="nl-BE" dirty="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lvl1pPr>
              <a:defRPr/>
            </a:lvl1pPr>
          </a:lstStyle>
          <a:p>
            <a:fld id="{22ECA1E1-ED8E-4C3B-B264-BE128CA85D0B}" type="slidenum">
              <a:rPr lang="nl-NL"/>
              <a:pPr/>
              <a:t>‹N°›</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5738" y="241300"/>
            <a:ext cx="1887537" cy="57499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868363" y="241300"/>
            <a:ext cx="5514975" cy="5749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lvl1pPr>
              <a:defRPr/>
            </a:lvl1pPr>
          </a:lstStyle>
          <a:p>
            <a:fld id="{7DB70043-B90C-41F2-B3DA-C08BDCCB8CCC}" type="slidenum">
              <a:rPr lang="nl-NL"/>
              <a:pPr/>
              <a:t>‹N°›</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lvl1pPr>
              <a:defRPr/>
            </a:lvl1pPr>
          </a:lstStyle>
          <a:p>
            <a:fld id="{B3798A73-E70E-4EA0-9B8A-7D2334083202}" type="slidenum">
              <a:rPr lang="nl-NL"/>
              <a:pPr/>
              <a:t>‹N°›</a:t>
            </a:fld>
            <a:endParaRPr lang="nl-N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lvl1pPr>
              <a:defRPr/>
            </a:lvl1pPr>
          </a:lstStyle>
          <a:p>
            <a:fld id="{10CD1333-380B-4A16-9A2F-162B98D97113}" type="slidenum">
              <a:rPr lang="nl-NL"/>
              <a:pPr/>
              <a:t>‹N°›</a:t>
            </a:fld>
            <a:endParaRPr lang="nl-NL"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lvl1pPr>
              <a:defRPr/>
            </a:lvl1pPr>
          </a:lstStyle>
          <a:p>
            <a:r>
              <a:rPr lang="fr-FR" dirty="0" smtClean="0"/>
              <a:t>06 novembre 2013</a:t>
            </a:r>
            <a:endParaRPr lang="nl-NL" dirty="0"/>
          </a:p>
        </p:txBody>
      </p:sp>
      <p:sp>
        <p:nvSpPr>
          <p:cNvPr id="6" name="Slide Number Placeholder 5"/>
          <p:cNvSpPr>
            <a:spLocks noGrp="1"/>
          </p:cNvSpPr>
          <p:nvPr>
            <p:ph type="sldNum" sz="quarter" idx="11"/>
          </p:nvPr>
        </p:nvSpPr>
        <p:spPr/>
        <p:txBody>
          <a:bodyPr/>
          <a:lstStyle>
            <a:lvl1pPr>
              <a:defRPr/>
            </a:lvl1pPr>
          </a:lstStyle>
          <a:p>
            <a:fld id="{02649C84-7A40-42E9-A328-2CB0D863D6C7}" type="slidenum">
              <a:rPr lang="nl-NL"/>
              <a:pPr/>
              <a:t>‹N°›</a:t>
            </a:fld>
            <a:endParaRPr lang="nl-NL"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lvl1pPr>
              <a:defRPr/>
            </a:lvl1pPr>
          </a:lstStyle>
          <a:p>
            <a:r>
              <a:rPr lang="fr-FR" dirty="0" smtClean="0"/>
              <a:t>06 novembre 2013</a:t>
            </a:r>
            <a:endParaRPr lang="nl-NL" dirty="0"/>
          </a:p>
        </p:txBody>
      </p:sp>
      <p:sp>
        <p:nvSpPr>
          <p:cNvPr id="8" name="Slide Number Placeholder 7"/>
          <p:cNvSpPr>
            <a:spLocks noGrp="1"/>
          </p:cNvSpPr>
          <p:nvPr>
            <p:ph type="sldNum" sz="quarter" idx="11"/>
          </p:nvPr>
        </p:nvSpPr>
        <p:spPr/>
        <p:txBody>
          <a:bodyPr/>
          <a:lstStyle>
            <a:lvl1pPr>
              <a:defRPr/>
            </a:lvl1pPr>
          </a:lstStyle>
          <a:p>
            <a:fld id="{AE672703-6577-45B6-A8E0-335B0420A53F}" type="slidenum">
              <a:rPr lang="nl-NL"/>
              <a:pPr/>
              <a:t>‹N°›</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lvl1pPr>
              <a:defRPr/>
            </a:lvl1pPr>
          </a:lstStyle>
          <a:p>
            <a:r>
              <a:rPr lang="fr-FR" dirty="0" smtClean="0"/>
              <a:t>06 novembre 2013</a:t>
            </a:r>
            <a:endParaRPr lang="nl-NL" dirty="0"/>
          </a:p>
        </p:txBody>
      </p:sp>
      <p:sp>
        <p:nvSpPr>
          <p:cNvPr id="4" name="Slide Number Placeholder 3"/>
          <p:cNvSpPr>
            <a:spLocks noGrp="1"/>
          </p:cNvSpPr>
          <p:nvPr>
            <p:ph type="sldNum" sz="quarter" idx="11"/>
          </p:nvPr>
        </p:nvSpPr>
        <p:spPr/>
        <p:txBody>
          <a:bodyPr/>
          <a:lstStyle>
            <a:lvl1pPr>
              <a:defRPr/>
            </a:lvl1pPr>
          </a:lstStyle>
          <a:p>
            <a:fld id="{13C546CA-AC70-409D-8E4F-5BBFC7A82A63}" type="slidenum">
              <a:rPr lang="nl-NL"/>
              <a:pPr/>
              <a:t>‹N°›</a:t>
            </a:fld>
            <a:endParaRPr lang="nl-NL"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fr-FR" dirty="0" smtClean="0"/>
              <a:t>06 novembre 2013</a:t>
            </a:r>
            <a:endParaRPr lang="nl-NL" dirty="0"/>
          </a:p>
        </p:txBody>
      </p:sp>
      <p:sp>
        <p:nvSpPr>
          <p:cNvPr id="3" name="Slide Number Placeholder 2"/>
          <p:cNvSpPr>
            <a:spLocks noGrp="1"/>
          </p:cNvSpPr>
          <p:nvPr>
            <p:ph type="sldNum" sz="quarter" idx="11"/>
          </p:nvPr>
        </p:nvSpPr>
        <p:spPr/>
        <p:txBody>
          <a:bodyPr/>
          <a:lstStyle>
            <a:lvl1pPr>
              <a:defRPr/>
            </a:lvl1pPr>
          </a:lstStyle>
          <a:p>
            <a:fld id="{29C91246-1194-47DE-8F0E-0725A8FA813D}" type="slidenum">
              <a:rPr lang="nl-NL"/>
              <a:pPr/>
              <a:t>‹N°›</a:t>
            </a:fld>
            <a:endParaRPr lang="nl-NL"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fr-FR" dirty="0" smtClean="0"/>
              <a:t>06 novembre 2013</a:t>
            </a:r>
            <a:endParaRPr lang="nl-NL" dirty="0"/>
          </a:p>
        </p:txBody>
      </p:sp>
      <p:sp>
        <p:nvSpPr>
          <p:cNvPr id="6" name="Slide Number Placeholder 5"/>
          <p:cNvSpPr>
            <a:spLocks noGrp="1"/>
          </p:cNvSpPr>
          <p:nvPr>
            <p:ph type="sldNum" sz="quarter" idx="11"/>
          </p:nvPr>
        </p:nvSpPr>
        <p:spPr/>
        <p:txBody>
          <a:bodyPr/>
          <a:lstStyle>
            <a:lvl1pPr>
              <a:defRPr/>
            </a:lvl1pPr>
          </a:lstStyle>
          <a:p>
            <a:fld id="{943D5656-5126-4758-984E-ED2E593DFB07}" type="slidenum">
              <a:rPr lang="nl-NL"/>
              <a:pPr/>
              <a:t>‹N°›</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fr-FR" dirty="0" smtClean="0"/>
              <a:t>06 novembre 2013</a:t>
            </a:r>
            <a:endParaRPr lang="nl-NL" dirty="0"/>
          </a:p>
        </p:txBody>
      </p:sp>
      <p:sp>
        <p:nvSpPr>
          <p:cNvPr id="6" name="Slide Number Placeholder 5"/>
          <p:cNvSpPr>
            <a:spLocks noGrp="1"/>
          </p:cNvSpPr>
          <p:nvPr>
            <p:ph type="sldNum" sz="quarter" idx="11"/>
          </p:nvPr>
        </p:nvSpPr>
        <p:spPr/>
        <p:txBody>
          <a:bodyPr/>
          <a:lstStyle>
            <a:lvl1pPr>
              <a:defRPr/>
            </a:lvl1pPr>
          </a:lstStyle>
          <a:p>
            <a:fld id="{57AAED01-4B8F-4692-B7C6-0F37F196257B}" type="slidenum">
              <a:rPr lang="nl-NL"/>
              <a:pPr/>
              <a:t>‹N°›</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762000" y="1463675"/>
            <a:ext cx="7664450" cy="5394325"/>
          </a:xfrm>
          <a:prstGeom prst="rect">
            <a:avLst/>
          </a:prstGeom>
          <a:solidFill>
            <a:srgbClr val="D2D2C6"/>
          </a:solidFill>
          <a:ln w="9525">
            <a:noFill/>
            <a:miter lim="800000"/>
            <a:headEnd/>
            <a:tailEnd/>
          </a:ln>
          <a:effectLst/>
        </p:spPr>
        <p:txBody>
          <a:bodyPr wrap="none" anchor="ctr"/>
          <a:lstStyle/>
          <a:p>
            <a:endParaRPr lang="nl-BE" dirty="0"/>
          </a:p>
        </p:txBody>
      </p:sp>
      <p:sp>
        <p:nvSpPr>
          <p:cNvPr id="1026" name="Rectangle 2"/>
          <p:cNvSpPr>
            <a:spLocks noGrp="1" noChangeArrowheads="1"/>
          </p:cNvSpPr>
          <p:nvPr>
            <p:ph type="title"/>
          </p:nvPr>
        </p:nvSpPr>
        <p:spPr bwMode="auto">
          <a:xfrm>
            <a:off x="868363" y="241300"/>
            <a:ext cx="7554912" cy="9747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auto">
          <a:xfrm>
            <a:off x="1219200" y="1876425"/>
            <a:ext cx="6781800" cy="4114800"/>
          </a:xfrm>
          <a:prstGeom prst="rect">
            <a:avLst/>
          </a:prstGeom>
          <a:solidFill>
            <a:srgbClr val="D2D2C6"/>
          </a:solidFill>
          <a:ln w="9525">
            <a:noFill/>
            <a:miter lim="800000"/>
            <a:headEnd/>
            <a:tailEnd/>
          </a:ln>
          <a:effectLst/>
        </p:spPr>
        <p:txBody>
          <a:bodyPr vert="horz" wrap="square" lIns="0" tIns="0" rIns="0" bIns="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1174750" y="6567488"/>
            <a:ext cx="1905000" cy="233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6B645E"/>
                </a:solidFill>
              </a:defRPr>
            </a:lvl1pPr>
          </a:lstStyle>
          <a:p>
            <a:r>
              <a:rPr lang="fr-FR" dirty="0" smtClean="0"/>
              <a:t>06 novembre 2013</a:t>
            </a:r>
            <a:endParaRPr lang="nl-NL" dirty="0"/>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a:solidFill>
                  <a:srgbClr val="6B645E"/>
                </a:solidFill>
              </a:defRPr>
            </a:lvl1pPr>
          </a:lstStyle>
          <a:p>
            <a:fld id="{B616C84C-9212-462A-90D9-346E2BE73C9D}" type="slidenum">
              <a:rPr lang="nl-NL"/>
              <a:pPr/>
              <a:t>‹N°›</a:t>
            </a:fld>
            <a:endParaRPr lang="nl-NL" dirty="0"/>
          </a:p>
        </p:txBody>
      </p:sp>
      <p:sp>
        <p:nvSpPr>
          <p:cNvPr id="1031" name="Rectangle 7"/>
          <p:cNvSpPr>
            <a:spLocks noChangeArrowheads="1"/>
          </p:cNvSpPr>
          <p:nvPr/>
        </p:nvSpPr>
        <p:spPr bwMode="auto">
          <a:xfrm>
            <a:off x="0" y="1463675"/>
            <a:ext cx="317500" cy="1303338"/>
          </a:xfrm>
          <a:prstGeom prst="rect">
            <a:avLst/>
          </a:prstGeom>
          <a:solidFill>
            <a:schemeClr val="tx2"/>
          </a:solidFill>
          <a:ln w="9525">
            <a:noFill/>
            <a:miter lim="800000"/>
            <a:headEnd/>
            <a:tailEnd/>
          </a:ln>
          <a:effectLst/>
        </p:spPr>
        <p:txBody>
          <a:bodyPr wrap="none" anchor="ctr"/>
          <a:lstStyle/>
          <a:p>
            <a:endParaRPr lang="nl-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398463" indent="-398463" algn="l" rtl="0" fontAlgn="base">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fontAlgn="base">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fontAlgn="base">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fontAlgn="base">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fontAlgn="base">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fontAlgn="base">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fontAlgn="base">
        <a:lnSpc>
          <a:spcPts val="2500"/>
        </a:lnSpc>
        <a:spcBef>
          <a:spcPct val="20000"/>
        </a:spcBef>
        <a:spcAft>
          <a:spcPct val="0"/>
        </a:spcAft>
        <a:buChar char="-"/>
        <a:defRPr sz="2100">
          <a:solidFill>
            <a:schemeClr val="tx1"/>
          </a:solidFill>
          <a:latin typeface="+mn-lt"/>
        </a:defRPr>
      </a:lvl2pPr>
      <a:lvl3pPr marL="638175" indent="-147638" algn="l" rtl="0" fontAlgn="base">
        <a:spcBef>
          <a:spcPct val="20000"/>
        </a:spcBef>
        <a:spcAft>
          <a:spcPct val="0"/>
        </a:spcAft>
        <a:buSzPct val="70000"/>
        <a:buChar char="•"/>
        <a:defRPr sz="2100">
          <a:solidFill>
            <a:schemeClr val="tx1"/>
          </a:solidFill>
          <a:latin typeface="+mn-lt"/>
        </a:defRPr>
      </a:lvl3pPr>
      <a:lvl4pPr marL="1695450" indent="-228600" algn="l" rtl="0" fontAlgn="base">
        <a:spcBef>
          <a:spcPct val="20000"/>
        </a:spcBef>
        <a:spcAft>
          <a:spcPct val="0"/>
        </a:spcAft>
        <a:buChar char="–"/>
        <a:defRPr sz="2100">
          <a:solidFill>
            <a:schemeClr val="tx1"/>
          </a:solidFill>
          <a:latin typeface="+mn-lt"/>
        </a:defRPr>
      </a:lvl4pPr>
      <a:lvl5pPr marL="2114550" indent="-228600" algn="l" rtl="0" fontAlgn="base">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mailto:externebetrekkingen@rrn.fgov.b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mailto:Stefan.vandevenster@rrn.fgov.be" TargetMode="External"/><Relationship Id="rId5" Type="http://schemas.openxmlformats.org/officeDocument/2006/relationships/hyperlink" Target="mailto:Koen.raymakers@rrn.fgov.be" TargetMode="External"/><Relationship Id="rId4" Type="http://schemas.openxmlformats.org/officeDocument/2006/relationships/hyperlink" Target="mailto:relationsexterieures@rrn.fgov.be"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ibz.rrn.fgov.be/fileadmin/user_upload/Registre/nl/instructies/IT_NL_20111202.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ibz.rrn.fgov.be/fileadmin/user_upload/Registre/nl/instructies/nl_codes_professions_registre_national_2008111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D2C6"/>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sz="half" idx="2"/>
          </p:nvPr>
        </p:nvSpPr>
        <p:spPr/>
        <p:txBody>
          <a:bodyPr/>
          <a:lstStyle/>
          <a:p>
            <a:r>
              <a:rPr lang="fr-FR" dirty="0" smtClean="0"/>
              <a:t>06 novembre 2013</a:t>
            </a:r>
            <a:endParaRPr lang="nl-NL" dirty="0"/>
          </a:p>
        </p:txBody>
      </p:sp>
      <p:sp>
        <p:nvSpPr>
          <p:cNvPr id="2050" name="Rectangle 2"/>
          <p:cNvSpPr>
            <a:spLocks noGrp="1" noChangeArrowheads="1"/>
          </p:cNvSpPr>
          <p:nvPr>
            <p:ph type="ctrTitle"/>
          </p:nvPr>
        </p:nvSpPr>
        <p:spPr>
          <a:xfrm>
            <a:off x="1738313" y="3200400"/>
            <a:ext cx="5727700" cy="1981200"/>
          </a:xfrm>
        </p:spPr>
        <p:txBody>
          <a:bodyPr/>
          <a:lstStyle/>
          <a:p>
            <a:r>
              <a:rPr lang="fr-BE" dirty="0" smtClean="0"/>
              <a:t/>
            </a:r>
            <a:br>
              <a:rPr lang="fr-BE" dirty="0" smtClean="0"/>
            </a:br>
            <a:r>
              <a:rPr lang="fr-BE" dirty="0" smtClean="0"/>
              <a:t> Qualité </a:t>
            </a:r>
            <a:r>
              <a:rPr lang="fr-BE" smtClean="0"/>
              <a:t>des données</a:t>
            </a:r>
            <a:r>
              <a:rPr lang="fr-BE" dirty="0" smtClean="0"/>
              <a:t>: un aperçu des contrôles disponibles</a:t>
            </a:r>
            <a:br>
              <a:rPr lang="fr-BE" dirty="0" smtClean="0"/>
            </a:br>
            <a:r>
              <a:rPr lang="fr-BE" dirty="0" smtClean="0"/>
              <a:t/>
            </a:r>
            <a:br>
              <a:rPr lang="fr-BE" dirty="0" smtClean="0"/>
            </a:br>
            <a:r>
              <a:rPr lang="fr-BE" sz="2000" dirty="0" smtClean="0"/>
              <a:t>Koen Raymakers</a:t>
            </a:r>
            <a:endParaRPr lang="fr-BE"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Récapitulatif</a:t>
            </a:r>
            <a:endParaRPr lang="fr-BE" dirty="0"/>
          </a:p>
        </p:txBody>
      </p:sp>
      <p:sp>
        <p:nvSpPr>
          <p:cNvPr id="3" name="Content Placeholder 2"/>
          <p:cNvSpPr>
            <a:spLocks noGrp="1"/>
          </p:cNvSpPr>
          <p:nvPr>
            <p:ph idx="1"/>
          </p:nvPr>
        </p:nvSpPr>
        <p:spPr>
          <a:xfrm>
            <a:off x="1144800" y="2133600"/>
            <a:ext cx="6781800" cy="3276000"/>
          </a:xfrm>
        </p:spPr>
        <p:txBody>
          <a:bodyPr/>
          <a:lstStyle/>
          <a:p>
            <a:r>
              <a:rPr lang="fr-BE" dirty="0" smtClean="0"/>
              <a:t>Les types d’information sont-ils mis à jour en temps et en heure?</a:t>
            </a:r>
            <a:endParaRPr lang="fr-BE" sz="1000" dirty="0" smtClean="0"/>
          </a:p>
          <a:p>
            <a:endParaRPr lang="fr-BE" dirty="0" smtClean="0"/>
          </a:p>
          <a:p>
            <a:r>
              <a:rPr lang="fr-BE" dirty="0" smtClean="0">
                <a:solidFill>
                  <a:srgbClr val="0070C0"/>
                </a:solidFill>
              </a:rPr>
              <a:t>Tous les types d’information sont-ils présents?</a:t>
            </a:r>
          </a:p>
          <a:p>
            <a:endParaRPr lang="fr-BE" dirty="0" smtClean="0"/>
          </a:p>
          <a:p>
            <a:r>
              <a:rPr lang="fr-BE" dirty="0" smtClean="0"/>
              <a:t>Les types d’information sont-ils corrects?</a:t>
            </a:r>
            <a:endParaRPr lang="fr-BE" sz="2000" dirty="0" smtClean="0"/>
          </a:p>
          <a:p>
            <a:endParaRPr lang="fr-BE" dirty="0" smtClean="0"/>
          </a:p>
          <a:p>
            <a:r>
              <a:rPr lang="fr-BE" dirty="0" smtClean="0"/>
              <a:t>Futur ?</a:t>
            </a:r>
            <a:endParaRPr lang="nl-BE" dirty="0" smtClean="0"/>
          </a:p>
          <a:p>
            <a:endParaRPr lang="nl-BE" dirty="0" smtClean="0"/>
          </a:p>
          <a:p>
            <a:endParaRPr lang="nl-BE" dirty="0" smtClean="0"/>
          </a:p>
          <a:p>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10</a:t>
            </a:fld>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Tous les types d’information sont-ils présents</a:t>
            </a:r>
            <a:r>
              <a:rPr lang="nl-BE" sz="3200" dirty="0" smtClean="0"/>
              <a:t>? (1/2)</a:t>
            </a:r>
            <a:endParaRPr lang="nl-BE" sz="3200" dirty="0"/>
          </a:p>
        </p:txBody>
      </p:sp>
      <p:sp>
        <p:nvSpPr>
          <p:cNvPr id="3" name="Content Placeholder 2"/>
          <p:cNvSpPr>
            <a:spLocks noGrp="1"/>
          </p:cNvSpPr>
          <p:nvPr>
            <p:ph idx="1"/>
          </p:nvPr>
        </p:nvSpPr>
        <p:spPr>
          <a:xfrm>
            <a:off x="1066800" y="1524000"/>
            <a:ext cx="7086600" cy="4572000"/>
          </a:xfrm>
        </p:spPr>
        <p:txBody>
          <a:bodyPr/>
          <a:lstStyle/>
          <a:p>
            <a:r>
              <a:rPr lang="fr-BE" sz="2000" dirty="0" smtClean="0"/>
              <a:t>TI001 – commune de gestion</a:t>
            </a:r>
          </a:p>
          <a:p>
            <a:pPr>
              <a:buNone/>
            </a:pPr>
            <a:r>
              <a:rPr lang="fr-BE" sz="2000" dirty="0" smtClean="0"/>
              <a:t>		</a:t>
            </a:r>
            <a:r>
              <a:rPr lang="fr-BE" sz="2000" b="0" dirty="0" smtClean="0">
                <a:sym typeface="Wingdings" pitchFamily="2" charset="2"/>
              </a:rPr>
              <a:t> 	les fusions de communes ont-elles été 			correctement enregistrées?</a:t>
            </a:r>
          </a:p>
          <a:p>
            <a:pPr>
              <a:buNone/>
            </a:pPr>
            <a:endParaRPr lang="fr-BE" sz="2000" b="0" dirty="0" smtClean="0">
              <a:sym typeface="Wingdings" pitchFamily="2" charset="2"/>
            </a:endParaRPr>
          </a:p>
          <a:p>
            <a:r>
              <a:rPr lang="fr-BE" sz="2000" dirty="0" smtClean="0"/>
              <a:t>TI020 – adresse résidence principale: </a:t>
            </a:r>
            <a:r>
              <a:rPr lang="fr-BE" sz="2000" b="0" dirty="0" smtClean="0"/>
              <a:t>pas de TI020</a:t>
            </a:r>
          </a:p>
          <a:p>
            <a:pPr>
              <a:buNone/>
            </a:pPr>
            <a:endParaRPr lang="fr-BE" sz="2000" dirty="0" smtClean="0"/>
          </a:p>
          <a:p>
            <a:r>
              <a:rPr lang="fr-BE" sz="2000" dirty="0" smtClean="0"/>
              <a:t>TI031 – nationalité : </a:t>
            </a:r>
            <a:r>
              <a:rPr lang="fr-BE" sz="2000" b="0" dirty="0" smtClean="0"/>
              <a:t>pas de TI031 actif</a:t>
            </a:r>
          </a:p>
          <a:p>
            <a:endParaRPr lang="fr-BE" sz="2000" dirty="0" smtClean="0"/>
          </a:p>
          <a:p>
            <a:r>
              <a:rPr lang="fr-BE" sz="2000" dirty="0" smtClean="0"/>
              <a:t>TI070 – profession : </a:t>
            </a:r>
            <a:r>
              <a:rPr lang="fr-BE" sz="2000" b="0" dirty="0" smtClean="0"/>
              <a:t>pas de TI070 pour les plus de 18 ans</a:t>
            </a:r>
          </a:p>
          <a:p>
            <a:endParaRPr lang="fr-BE" sz="2000" dirty="0" smtClean="0"/>
          </a:p>
          <a:p>
            <a:r>
              <a:rPr lang="fr-BE" sz="2000" dirty="0" smtClean="0"/>
              <a:t>TI100 – naissance : </a:t>
            </a:r>
            <a:r>
              <a:rPr lang="fr-BE" sz="2000" b="0" dirty="0" smtClean="0"/>
              <a:t>pas de TI100 actif</a:t>
            </a:r>
          </a:p>
          <a:p>
            <a:endParaRPr lang="fr-BE" dirty="0" smtClean="0"/>
          </a:p>
          <a:p>
            <a:pP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11</a:t>
            </a:fld>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Tous les types d’information sont-ils présents? (2/2)</a:t>
            </a:r>
            <a:endParaRPr lang="fr-BE" sz="3200" dirty="0"/>
          </a:p>
        </p:txBody>
      </p:sp>
      <p:sp>
        <p:nvSpPr>
          <p:cNvPr id="3" name="Content Placeholder 2"/>
          <p:cNvSpPr>
            <a:spLocks noGrp="1"/>
          </p:cNvSpPr>
          <p:nvPr>
            <p:ph idx="1"/>
          </p:nvPr>
        </p:nvSpPr>
        <p:spPr>
          <a:xfrm>
            <a:off x="838200" y="1676400"/>
            <a:ext cx="7467600" cy="4114800"/>
          </a:xfrm>
        </p:spPr>
        <p:txBody>
          <a:bodyPr/>
          <a:lstStyle/>
          <a:p>
            <a:r>
              <a:rPr lang="fr-BE" dirty="0" smtClean="0"/>
              <a:t>TI110 –filiation : </a:t>
            </a:r>
            <a:r>
              <a:rPr lang="fr-BE" sz="2000" b="0" dirty="0" smtClean="0"/>
              <a:t>pas de TI110</a:t>
            </a:r>
            <a:endParaRPr lang="fr-BE" dirty="0" smtClean="0"/>
          </a:p>
          <a:p>
            <a:endParaRPr lang="fr-BE" dirty="0" smtClean="0"/>
          </a:p>
          <a:p>
            <a:r>
              <a:rPr lang="fr-BE" dirty="0" smtClean="0"/>
              <a:t>TI120 – état civil</a:t>
            </a:r>
            <a:r>
              <a:rPr lang="fr-BE" sz="2000" b="0" dirty="0" smtClean="0">
                <a:sym typeface="Wingdings" pitchFamily="2" charset="2"/>
              </a:rPr>
              <a:t> </a:t>
            </a:r>
            <a:r>
              <a:rPr lang="fr-BE" sz="2000" b="0" dirty="0" smtClean="0"/>
              <a:t>pas de TI120</a:t>
            </a:r>
          </a:p>
          <a:p>
            <a:endParaRPr lang="fr-BE" dirty="0" smtClean="0"/>
          </a:p>
          <a:p>
            <a:r>
              <a:rPr lang="fr-BE" dirty="0" smtClean="0"/>
              <a:t>TI195 – titre d’identité</a:t>
            </a:r>
          </a:p>
          <a:p>
            <a:pPr>
              <a:buNone/>
            </a:pPr>
            <a:r>
              <a:rPr lang="fr-BE" dirty="0" smtClean="0">
                <a:sym typeface="Wingdings" pitchFamily="2" charset="2"/>
              </a:rPr>
              <a:t>		</a:t>
            </a:r>
            <a:r>
              <a:rPr lang="fr-BE" sz="2000" b="0" dirty="0" smtClean="0">
                <a:sym typeface="Wingdings" pitchFamily="2" charset="2"/>
              </a:rPr>
              <a:t> 	pas de TI195 actif pour les plus de 12 ans</a:t>
            </a:r>
          </a:p>
          <a:p>
            <a:pPr>
              <a:buNone/>
            </a:pPr>
            <a:endParaRPr lang="fr-BE" dirty="0" smtClean="0"/>
          </a:p>
          <a:p>
            <a:r>
              <a:rPr lang="fr-BE" dirty="0" smtClean="0"/>
              <a:t>TI253 – date de collecte </a:t>
            </a:r>
            <a:r>
              <a:rPr lang="fr-BE" sz="2000" dirty="0" smtClean="0"/>
              <a:t>: </a:t>
            </a:r>
            <a:r>
              <a:rPr lang="fr-BE" sz="2000" b="0" dirty="0" smtClean="0"/>
              <a:t>pas de TI253 actif</a:t>
            </a:r>
          </a:p>
          <a:p>
            <a:endParaRPr lang="fr-BE" dirty="0" smtClean="0"/>
          </a:p>
          <a:p>
            <a:r>
              <a:rPr lang="fr-BE" dirty="0" smtClean="0"/>
              <a:t>TI254 – date de la dernière mise à jour</a:t>
            </a:r>
            <a:r>
              <a:rPr lang="fr-BE" sz="2000" b="0" dirty="0" smtClean="0">
                <a:sym typeface="Wingdings" pitchFamily="2" charset="2"/>
              </a:rPr>
              <a:t> </a:t>
            </a:r>
            <a:r>
              <a:rPr lang="fr-BE" sz="2000" b="0" dirty="0" smtClean="0"/>
              <a:t>pas de TI254</a:t>
            </a:r>
            <a:endParaRPr lang="fr-BE" b="0" dirty="0" smtClean="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12</a:t>
            </a:fld>
            <a:endParaRPr lang="fr-B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Récapitulatif</a:t>
            </a:r>
            <a:endParaRPr lang="fr-BE" dirty="0"/>
          </a:p>
        </p:txBody>
      </p:sp>
      <p:sp>
        <p:nvSpPr>
          <p:cNvPr id="3" name="Content Placeholder 2"/>
          <p:cNvSpPr>
            <a:spLocks noGrp="1"/>
          </p:cNvSpPr>
          <p:nvPr>
            <p:ph idx="1"/>
          </p:nvPr>
        </p:nvSpPr>
        <p:spPr>
          <a:xfrm>
            <a:off x="1143000" y="2133600"/>
            <a:ext cx="6781800" cy="3276600"/>
          </a:xfrm>
        </p:spPr>
        <p:txBody>
          <a:bodyPr/>
          <a:lstStyle/>
          <a:p>
            <a:r>
              <a:rPr lang="fr-BE" dirty="0" smtClean="0"/>
              <a:t>Les types d’information sont-ils mis à jour en temps et en heure?</a:t>
            </a:r>
            <a:endParaRPr lang="fr-BE" sz="1000" dirty="0" smtClean="0"/>
          </a:p>
          <a:p>
            <a:endParaRPr lang="fr-BE" dirty="0" smtClean="0"/>
          </a:p>
          <a:p>
            <a:r>
              <a:rPr lang="fr-BE" dirty="0" smtClean="0"/>
              <a:t>Tous les types d’information sont-ils présents?</a:t>
            </a:r>
          </a:p>
          <a:p>
            <a:endParaRPr lang="fr-BE" dirty="0" smtClean="0"/>
          </a:p>
          <a:p>
            <a:r>
              <a:rPr lang="fr-BE" dirty="0" smtClean="0">
                <a:solidFill>
                  <a:srgbClr val="0070C0"/>
                </a:solidFill>
              </a:rPr>
              <a:t>Les types d’information sont-ils corrects?</a:t>
            </a:r>
            <a:endParaRPr lang="fr-BE" sz="2000" dirty="0" smtClean="0">
              <a:solidFill>
                <a:srgbClr val="0070C0"/>
              </a:solidFill>
            </a:endParaRPr>
          </a:p>
          <a:p>
            <a:endParaRPr lang="fr-BE" dirty="0" smtClean="0"/>
          </a:p>
          <a:p>
            <a:r>
              <a:rPr lang="fr-BE" dirty="0" smtClean="0"/>
              <a:t>Futur ?</a:t>
            </a:r>
            <a:endParaRPr lang="nl-BE" dirty="0" smtClean="0"/>
          </a:p>
          <a:p>
            <a:endParaRPr lang="nl-BE" dirty="0" smtClean="0"/>
          </a:p>
          <a:p>
            <a:endParaRPr lang="nl-BE" dirty="0" smtClean="0"/>
          </a:p>
          <a:p>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13</a:t>
            </a:fld>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fr-BE" sz="3200" dirty="0" smtClean="0"/>
              <a:t>Les types d’information sont-ils corrects? 		   (1/10)		</a:t>
            </a:r>
            <a:endParaRPr lang="fr-BE" sz="2800" dirty="0"/>
          </a:p>
        </p:txBody>
      </p:sp>
      <p:sp>
        <p:nvSpPr>
          <p:cNvPr id="3" name="Content Placeholder 2"/>
          <p:cNvSpPr>
            <a:spLocks noGrp="1"/>
          </p:cNvSpPr>
          <p:nvPr>
            <p:ph idx="1"/>
          </p:nvPr>
        </p:nvSpPr>
        <p:spPr>
          <a:xfrm>
            <a:off x="1219200" y="1524000"/>
            <a:ext cx="6781800" cy="2895600"/>
          </a:xfrm>
        </p:spPr>
        <p:txBody>
          <a:bodyPr/>
          <a:lstStyle/>
          <a:p>
            <a:r>
              <a:rPr lang="fr-BE" dirty="0" smtClean="0"/>
              <a:t>Contrôles de l’exactitude:</a:t>
            </a:r>
          </a:p>
          <a:p>
            <a:endParaRPr lang="fr-BE" dirty="0" smtClean="0"/>
          </a:p>
          <a:p>
            <a:pPr lvl="2"/>
            <a:r>
              <a:rPr lang="fr-BE" dirty="0" smtClean="0"/>
              <a:t>Selon les dates figurant dans le même type d’information</a:t>
            </a:r>
          </a:p>
          <a:p>
            <a:pPr lvl="2"/>
            <a:endParaRPr lang="fr-BE" dirty="0" smtClean="0"/>
          </a:p>
          <a:p>
            <a:pPr lvl="2"/>
            <a:r>
              <a:rPr lang="fr-BE" dirty="0" smtClean="0"/>
              <a:t>Selon les informations dans les types d’information :</a:t>
            </a:r>
          </a:p>
          <a:p>
            <a:pPr lvl="3"/>
            <a:r>
              <a:rPr lang="fr-BE" dirty="0" smtClean="0"/>
              <a:t>dans le même dossier</a:t>
            </a:r>
          </a:p>
          <a:p>
            <a:pPr lvl="3"/>
            <a:r>
              <a:rPr lang="fr-BE" dirty="0" smtClean="0"/>
              <a:t>dans des dossiers ayant un lien entre eux </a:t>
            </a:r>
          </a:p>
          <a:p>
            <a:pPr lvl="1"/>
            <a:endParaRPr lang="fr-BE" sz="1800" b="0" dirty="0" smtClean="0"/>
          </a:p>
          <a:p>
            <a:endParaRPr lang="fr-BE" dirty="0" smtClean="0">
              <a:sym typeface="Wingdings" pitchFamily="2" charset="2"/>
            </a:endParaRPr>
          </a:p>
          <a:p>
            <a:pPr>
              <a:buNone/>
            </a:pPr>
            <a:endParaRPr lang="fr-BE" dirty="0" smtClean="0">
              <a:sym typeface="Wingdings" pitchFamily="2" charset="2"/>
            </a:endParaRPr>
          </a:p>
          <a:p>
            <a:pPr>
              <a:buNone/>
            </a:pPr>
            <a:endParaRPr lang="fr-BE" dirty="0" smtClean="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14</a:t>
            </a:fld>
            <a:endParaRPr lang="fr-B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(2/10)</a:t>
            </a:r>
            <a:endParaRPr lang="nl-BE" sz="2800" dirty="0"/>
          </a:p>
        </p:txBody>
      </p:sp>
      <p:sp>
        <p:nvSpPr>
          <p:cNvPr id="3" name="Content Placeholder 2"/>
          <p:cNvSpPr>
            <a:spLocks noGrp="1"/>
          </p:cNvSpPr>
          <p:nvPr>
            <p:ph idx="1"/>
          </p:nvPr>
        </p:nvSpPr>
        <p:spPr>
          <a:xfrm>
            <a:off x="1219200" y="1524000"/>
            <a:ext cx="6781800" cy="4953000"/>
          </a:xfrm>
        </p:spPr>
        <p:txBody>
          <a:bodyPr/>
          <a:lstStyle/>
          <a:p>
            <a:r>
              <a:rPr lang="fr-BE" dirty="0" smtClean="0"/>
              <a:t>TI001 – commune de gestion</a:t>
            </a:r>
          </a:p>
          <a:p>
            <a:pPr>
              <a:buNone/>
            </a:pPr>
            <a:r>
              <a:rPr lang="fr-BE" dirty="0" smtClean="0">
                <a:sym typeface="Wingdings" pitchFamily="2" charset="2"/>
              </a:rPr>
              <a:t>		</a:t>
            </a:r>
            <a:r>
              <a:rPr lang="fr-BE" sz="2000" b="0" dirty="0" smtClean="0">
                <a:sym typeface="Wingdings" pitchFamily="2" charset="2"/>
              </a:rPr>
              <a:t> date fictive</a:t>
            </a:r>
          </a:p>
          <a:p>
            <a:pPr>
              <a:buNone/>
            </a:pPr>
            <a:endParaRPr lang="fr-BE" dirty="0" smtClean="0">
              <a:sym typeface="Wingdings" pitchFamily="2" charset="2"/>
            </a:endParaRPr>
          </a:p>
          <a:p>
            <a:r>
              <a:rPr lang="fr-BE" dirty="0" smtClean="0">
                <a:sym typeface="Wingdings" pitchFamily="2" charset="2"/>
              </a:rPr>
              <a:t>TI020 – adresse de la résidence principale</a:t>
            </a:r>
          </a:p>
          <a:p>
            <a:pPr>
              <a:buNone/>
            </a:pPr>
            <a:r>
              <a:rPr lang="fr-BE" dirty="0" smtClean="0">
                <a:sym typeface="Wingdings" pitchFamily="2" charset="2"/>
              </a:rPr>
              <a:t>		</a:t>
            </a:r>
            <a:r>
              <a:rPr lang="fr-BE" sz="2000" b="0" dirty="0" smtClean="0">
                <a:sym typeface="Wingdings" pitchFamily="2" charset="2"/>
              </a:rPr>
              <a:t> la combinaison “code postal – code rue” n’est    </a:t>
            </a:r>
            <a:br>
              <a:rPr lang="fr-BE" sz="2000" b="0" dirty="0" smtClean="0">
                <a:sym typeface="Wingdings" pitchFamily="2" charset="2"/>
              </a:rPr>
            </a:br>
            <a:r>
              <a:rPr lang="fr-BE" sz="2000" b="0" dirty="0" smtClean="0">
                <a:sym typeface="Wingdings" pitchFamily="2" charset="2"/>
              </a:rPr>
              <a:t>             pas connue. </a:t>
            </a:r>
          </a:p>
          <a:p>
            <a:pPr>
              <a:buNone/>
            </a:pPr>
            <a:endParaRPr lang="fr-BE" dirty="0" smtClean="0">
              <a:sym typeface="Wingdings" pitchFamily="2" charset="2"/>
            </a:endParaRPr>
          </a:p>
          <a:p>
            <a:r>
              <a:rPr lang="fr-BE" dirty="0" smtClean="0"/>
              <a:t>TI120 – état civil</a:t>
            </a:r>
          </a:p>
          <a:p>
            <a:pPr>
              <a:buNone/>
            </a:pPr>
            <a:r>
              <a:rPr lang="fr-BE" dirty="0" smtClean="0">
                <a:sym typeface="Wingdings" pitchFamily="2" charset="2"/>
              </a:rPr>
              <a:t>		</a:t>
            </a:r>
            <a:r>
              <a:rPr lang="fr-BE" sz="2000" b="0" dirty="0" smtClean="0">
                <a:sym typeface="Wingdings" pitchFamily="2" charset="2"/>
              </a:rPr>
              <a:t> périodes erronées</a:t>
            </a:r>
          </a:p>
          <a:p>
            <a:pPr>
              <a:buNone/>
            </a:pPr>
            <a:r>
              <a:rPr lang="fr-BE" sz="2000" b="0" dirty="0" smtClean="0">
                <a:sym typeface="Wingdings" pitchFamily="2" charset="2"/>
              </a:rPr>
              <a:t>		 plusieurs fois la même/une autre personne</a:t>
            </a:r>
          </a:p>
          <a:p>
            <a:pPr>
              <a:buNone/>
            </a:pPr>
            <a:r>
              <a:rPr lang="fr-BE" sz="2000" b="0" dirty="0" smtClean="0">
                <a:sym typeface="Wingdings" pitchFamily="2" charset="2"/>
              </a:rPr>
              <a:t>		 différence dans l’enregistrement du partenaire 1</a:t>
            </a:r>
            <a:br>
              <a:rPr lang="fr-BE" sz="2000" b="0" dirty="0" smtClean="0">
                <a:sym typeface="Wingdings" pitchFamily="2" charset="2"/>
              </a:rPr>
            </a:br>
            <a:r>
              <a:rPr lang="fr-BE" sz="2000" b="0" dirty="0" smtClean="0">
                <a:sym typeface="Wingdings" pitchFamily="2" charset="2"/>
              </a:rPr>
              <a:t>	    par rapport au partenaire 2 </a:t>
            </a:r>
            <a:endParaRPr lang="fr-BE" dirty="0" smtClean="0">
              <a:sym typeface="Wingdings" pitchFamily="2" charset="2"/>
            </a:endParaRPr>
          </a:p>
          <a:p>
            <a:pPr>
              <a:buNone/>
            </a:pPr>
            <a:endParaRPr lang="fr-BE" dirty="0" smtClean="0">
              <a:sym typeface="Wingdings" pitchFamily="2" charset="2"/>
            </a:endParaRPr>
          </a:p>
          <a:p>
            <a:pP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15</a:t>
            </a:fld>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a:t>
            </a:r>
            <a:r>
              <a:rPr lang="nl-BE" sz="2800" dirty="0" smtClean="0"/>
              <a:t>                     (3/10)</a:t>
            </a:r>
            <a:endParaRPr lang="nl-BE" sz="2800" dirty="0"/>
          </a:p>
        </p:txBody>
      </p:sp>
      <p:sp>
        <p:nvSpPr>
          <p:cNvPr id="3" name="Content Placeholder 2"/>
          <p:cNvSpPr>
            <a:spLocks noGrp="1"/>
          </p:cNvSpPr>
          <p:nvPr>
            <p:ph idx="1"/>
          </p:nvPr>
        </p:nvSpPr>
        <p:spPr>
          <a:xfrm>
            <a:off x="1219200" y="1524000"/>
            <a:ext cx="6781800" cy="4953000"/>
          </a:xfrm>
        </p:spPr>
        <p:txBody>
          <a:bodyPr/>
          <a:lstStyle/>
          <a:p>
            <a:r>
              <a:rPr lang="fr-BE" dirty="0" smtClean="0">
                <a:sym typeface="Wingdings" pitchFamily="2" charset="2"/>
              </a:rPr>
              <a:t>TI123 – cohabitation légale</a:t>
            </a:r>
          </a:p>
          <a:p>
            <a:pPr>
              <a:buNone/>
            </a:pPr>
            <a:r>
              <a:rPr lang="fr-BE" dirty="0" smtClean="0">
                <a:sym typeface="Wingdings" pitchFamily="2" charset="2"/>
              </a:rPr>
              <a:t>		</a:t>
            </a:r>
            <a:r>
              <a:rPr lang="fr-BE" sz="2000" b="0" dirty="0" smtClean="0">
                <a:sym typeface="Wingdings" pitchFamily="2" charset="2"/>
              </a:rPr>
              <a:t> information enregistrée deux fois</a:t>
            </a:r>
          </a:p>
          <a:p>
            <a:pPr>
              <a:buNone/>
            </a:pPr>
            <a:endParaRPr lang="fr-BE" dirty="0" smtClean="0">
              <a:sym typeface="Wingdings" pitchFamily="2" charset="2"/>
            </a:endParaRPr>
          </a:p>
          <a:p>
            <a:r>
              <a:rPr lang="fr-BE" dirty="0" smtClean="0">
                <a:sym typeface="Wingdings" pitchFamily="2" charset="2"/>
              </a:rPr>
              <a:t>TI140 – personne de référence</a:t>
            </a:r>
          </a:p>
          <a:p>
            <a:pPr>
              <a:buNone/>
            </a:pPr>
            <a:r>
              <a:rPr lang="fr-BE" dirty="0" smtClean="0">
                <a:sym typeface="Wingdings" pitchFamily="2" charset="2"/>
              </a:rPr>
              <a:t>		</a:t>
            </a:r>
            <a:r>
              <a:rPr lang="fr-BE" sz="2000" b="0" dirty="0" smtClean="0">
                <a:sym typeface="Wingdings" pitchFamily="2" charset="2"/>
              </a:rPr>
              <a:t> date fictive / périodes erronées/ </a:t>
            </a:r>
            <a:br>
              <a:rPr lang="fr-BE" sz="2000" b="0" dirty="0" smtClean="0">
                <a:sym typeface="Wingdings" pitchFamily="2" charset="2"/>
              </a:rPr>
            </a:br>
            <a:r>
              <a:rPr lang="fr-BE" sz="2000" b="0" dirty="0" smtClean="0">
                <a:sym typeface="Wingdings" pitchFamily="2" charset="2"/>
              </a:rPr>
              <a:t>             erreur supprimée</a:t>
            </a:r>
          </a:p>
          <a:p>
            <a:endParaRPr lang="fr-BE" dirty="0" smtClean="0">
              <a:sym typeface="Wingdings" pitchFamily="2" charset="2"/>
            </a:endParaRPr>
          </a:p>
          <a:p>
            <a:r>
              <a:rPr lang="fr-BE" dirty="0" smtClean="0">
                <a:sym typeface="Wingdings" pitchFamily="2" charset="2"/>
              </a:rPr>
              <a:t>TI141 – membre du ménage</a:t>
            </a:r>
            <a:br>
              <a:rPr lang="fr-BE" dirty="0" smtClean="0">
                <a:sym typeface="Wingdings" pitchFamily="2" charset="2"/>
              </a:rPr>
            </a:br>
            <a:r>
              <a:rPr lang="fr-BE" b="0" dirty="0" smtClean="0">
                <a:sym typeface="Wingdings" pitchFamily="2" charset="2"/>
              </a:rPr>
              <a:t>	</a:t>
            </a:r>
            <a:r>
              <a:rPr lang="fr-BE" sz="2000" b="0" dirty="0" smtClean="0">
                <a:sym typeface="Wingdings" pitchFamily="2" charset="2"/>
              </a:rPr>
              <a:t> date fictive / périodes erronées/ 	   </a:t>
            </a:r>
            <a:br>
              <a:rPr lang="fr-BE" sz="2000" b="0" dirty="0" smtClean="0">
                <a:sym typeface="Wingdings" pitchFamily="2" charset="2"/>
              </a:rPr>
            </a:br>
            <a:r>
              <a:rPr lang="fr-BE" sz="2000" b="0" dirty="0" smtClean="0">
                <a:sym typeface="Wingdings" pitchFamily="2" charset="2"/>
              </a:rPr>
              <a:t>             erreur supprimée</a:t>
            </a:r>
          </a:p>
          <a:p>
            <a:endParaRPr lang="fr-BE" dirty="0" smtClean="0">
              <a:sym typeface="Wingdings" pitchFamily="2" charset="2"/>
            </a:endParaRPr>
          </a:p>
          <a:p>
            <a:r>
              <a:rPr lang="fr-BE" dirty="0" smtClean="0">
                <a:sym typeface="Wingdings" pitchFamily="2" charset="2"/>
              </a:rPr>
              <a:t>Divers types d’information</a:t>
            </a:r>
            <a:r>
              <a:rPr lang="fr-BE" sz="2000" b="0" dirty="0" smtClean="0">
                <a:sym typeface="Wingdings" pitchFamily="2" charset="2"/>
              </a:rPr>
              <a:t> contrôle du code INS</a:t>
            </a:r>
          </a:p>
          <a:p>
            <a:pPr>
              <a:buNone/>
            </a:pPr>
            <a:endParaRPr lang="fr-BE" dirty="0" smtClean="0">
              <a:sym typeface="Wingdings" pitchFamily="2" charset="2"/>
            </a:endParaRPr>
          </a:p>
          <a:p>
            <a:pP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16</a:t>
            </a:fld>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	 	    </a:t>
            </a:r>
            <a:r>
              <a:rPr lang="fr-BE" sz="2800" dirty="0" smtClean="0"/>
              <a:t>(4/10)</a:t>
            </a:r>
            <a:endParaRPr lang="fr-BE" sz="2800" dirty="0"/>
          </a:p>
        </p:txBody>
      </p:sp>
      <p:sp>
        <p:nvSpPr>
          <p:cNvPr id="3" name="Content Placeholder 2"/>
          <p:cNvSpPr>
            <a:spLocks noGrp="1"/>
          </p:cNvSpPr>
          <p:nvPr>
            <p:ph idx="1"/>
          </p:nvPr>
        </p:nvSpPr>
        <p:spPr>
          <a:xfrm>
            <a:off x="1219200" y="1524000"/>
            <a:ext cx="6781800" cy="4114800"/>
          </a:xfrm>
        </p:spPr>
        <p:txBody>
          <a:bodyPr/>
          <a:lstStyle/>
          <a:p>
            <a:r>
              <a:rPr lang="fr-BE" dirty="0" smtClean="0"/>
              <a:t>TI001 (commune de gestion) </a:t>
            </a:r>
          </a:p>
          <a:p>
            <a:pPr>
              <a:buNone/>
            </a:pPr>
            <a:r>
              <a:rPr lang="fr-BE" dirty="0" smtClean="0"/>
              <a:t>	↔ TI50 (lieu et date de décès) :</a:t>
            </a:r>
          </a:p>
          <a:p>
            <a:pPr>
              <a:buNone/>
            </a:pPr>
            <a:r>
              <a:rPr lang="fr-BE" dirty="0" smtClean="0"/>
              <a:t>		</a:t>
            </a:r>
            <a:r>
              <a:rPr lang="fr-BE" sz="2000" b="0" dirty="0" smtClean="0">
                <a:sym typeface="Wingdings" pitchFamily="2" charset="2"/>
              </a:rPr>
              <a:t> TI150 </a:t>
            </a:r>
            <a:r>
              <a:rPr lang="fr-BE" sz="2000" b="0" dirty="0" smtClean="0"/>
              <a:t>présent, mais TI001 contient  		     	     code INS ≠ 99990 (code “décès”)</a:t>
            </a:r>
          </a:p>
          <a:p>
            <a:pPr>
              <a:buNone/>
            </a:pPr>
            <a:r>
              <a:rPr lang="fr-BE" sz="2000" b="0" dirty="0" smtClean="0">
                <a:sym typeface="Wingdings" pitchFamily="2" charset="2"/>
              </a:rPr>
              <a:t>           	 Informations code </a:t>
            </a:r>
            <a:r>
              <a:rPr lang="fr-BE" sz="2000" b="0" dirty="0" smtClean="0"/>
              <a:t>“décès” dans TI001 	     		     pas en concordance avec TI150</a:t>
            </a:r>
          </a:p>
          <a:p>
            <a:endParaRPr lang="fr-BE" dirty="0" smtClean="0"/>
          </a:p>
          <a:p>
            <a:r>
              <a:rPr lang="fr-BE" dirty="0" smtClean="0"/>
              <a:t>Date d’information TI100 (lieu de naissance) </a:t>
            </a:r>
            <a:br>
              <a:rPr lang="fr-BE" dirty="0" smtClean="0"/>
            </a:br>
            <a:r>
              <a:rPr lang="fr-BE" dirty="0" smtClean="0"/>
              <a:t>                               ≠ </a:t>
            </a:r>
            <a:br>
              <a:rPr lang="fr-BE" dirty="0" smtClean="0"/>
            </a:br>
            <a:r>
              <a:rPr lang="fr-BE" dirty="0" smtClean="0"/>
              <a:t>Date d’information TI101 (date de naissance)</a:t>
            </a:r>
          </a:p>
          <a:p>
            <a:endParaRPr lang="fr-BE" dirty="0" smtClean="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17</a:t>
            </a:fld>
            <a:endParaRPr lang="fr-B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(5/10)</a:t>
            </a:r>
            <a:endParaRPr lang="nl-BE" sz="2800" dirty="0"/>
          </a:p>
        </p:txBody>
      </p:sp>
      <p:sp>
        <p:nvSpPr>
          <p:cNvPr id="3" name="Content Placeholder 2"/>
          <p:cNvSpPr>
            <a:spLocks noGrp="1"/>
          </p:cNvSpPr>
          <p:nvPr>
            <p:ph idx="1"/>
          </p:nvPr>
        </p:nvSpPr>
        <p:spPr>
          <a:xfrm>
            <a:off x="1219200" y="1524000"/>
            <a:ext cx="6781800" cy="4114800"/>
          </a:xfrm>
        </p:spPr>
        <p:txBody>
          <a:bodyPr/>
          <a:lstStyle/>
          <a:p>
            <a:endParaRPr lang="fr-BE" dirty="0" smtClean="0"/>
          </a:p>
          <a:p>
            <a:r>
              <a:rPr lang="fr-BE" dirty="0" smtClean="0"/>
              <a:t>Personne enregistrée tant en Belgique qu’à l’étranger : </a:t>
            </a:r>
          </a:p>
          <a:p>
            <a:endParaRPr lang="fr-BE" dirty="0" smtClean="0"/>
          </a:p>
          <a:p>
            <a:pPr algn="ctr">
              <a:buNone/>
            </a:pPr>
            <a:r>
              <a:rPr lang="fr-BE" dirty="0" smtClean="0"/>
              <a:t>		</a:t>
            </a:r>
            <a:r>
              <a:rPr lang="fr-BE" sz="2000" b="0" dirty="0" smtClean="0"/>
              <a:t>TI001- Commune de gestion</a:t>
            </a:r>
          </a:p>
          <a:p>
            <a:pPr algn="ctr">
              <a:buNone/>
            </a:pPr>
            <a:r>
              <a:rPr lang="fr-BE" sz="2000" b="0" dirty="0" smtClean="0"/>
              <a:t>		↔ </a:t>
            </a:r>
          </a:p>
          <a:p>
            <a:pPr algn="ctr">
              <a:buNone/>
            </a:pPr>
            <a:r>
              <a:rPr lang="fr-BE" sz="2000" b="0" dirty="0" smtClean="0"/>
              <a:t>		TI018 – déclaration adresse à l’étranger</a:t>
            </a:r>
          </a:p>
          <a:p>
            <a:pPr algn="ctr">
              <a:buNone/>
            </a:pPr>
            <a:r>
              <a:rPr lang="fr-BE" sz="2000" b="0" dirty="0" smtClean="0"/>
              <a:t>		TI022 – résidence à l’étranger</a:t>
            </a:r>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18</a:t>
            </a:fld>
            <a:endParaRPr lang="nl-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(6/10)</a:t>
            </a:r>
            <a:endParaRPr lang="nl-BE" sz="2800" dirty="0"/>
          </a:p>
        </p:txBody>
      </p:sp>
      <p:sp>
        <p:nvSpPr>
          <p:cNvPr id="3" name="Content Placeholder 2"/>
          <p:cNvSpPr>
            <a:spLocks noGrp="1"/>
          </p:cNvSpPr>
          <p:nvPr>
            <p:ph idx="1"/>
          </p:nvPr>
        </p:nvSpPr>
        <p:spPr>
          <a:xfrm>
            <a:off x="1219200" y="1524000"/>
            <a:ext cx="7086600" cy="4572000"/>
          </a:xfrm>
        </p:spPr>
        <p:txBody>
          <a:bodyPr/>
          <a:lstStyle/>
          <a:p>
            <a:r>
              <a:rPr lang="fr-BE" dirty="0" smtClean="0"/>
              <a:t>TI140 – personne de référence ↔ TI141 – membre du ménage	</a:t>
            </a:r>
          </a:p>
          <a:p>
            <a:pPr>
              <a:buNone/>
            </a:pPr>
            <a:r>
              <a:rPr lang="fr-BE" sz="2000" b="0" dirty="0" smtClean="0">
                <a:sym typeface="Wingdings" pitchFamily="2" charset="2"/>
              </a:rPr>
              <a:t>		 aucun des deux présent	</a:t>
            </a:r>
          </a:p>
          <a:p>
            <a:pPr>
              <a:buNone/>
            </a:pPr>
            <a:r>
              <a:rPr lang="fr-BE" sz="2000" b="0" dirty="0" smtClean="0">
                <a:sym typeface="Wingdings" pitchFamily="2" charset="2"/>
              </a:rPr>
              <a:t>		 selon TI140 isolé, mais quand même </a:t>
            </a:r>
            <a:br>
              <a:rPr lang="fr-BE" sz="2000" b="0" dirty="0" smtClean="0">
                <a:sym typeface="Wingdings" pitchFamily="2" charset="2"/>
              </a:rPr>
            </a:br>
            <a:r>
              <a:rPr lang="fr-BE" sz="2000" b="0" dirty="0" smtClean="0">
                <a:sym typeface="Wingdings" pitchFamily="2" charset="2"/>
              </a:rPr>
              <a:t>            membre du ménage selon TI141.</a:t>
            </a:r>
          </a:p>
          <a:p>
            <a:pPr>
              <a:buNone/>
            </a:pPr>
            <a:r>
              <a:rPr lang="fr-BE" sz="2000" b="0" dirty="0" smtClean="0">
                <a:sym typeface="Wingdings" pitchFamily="2" charset="2"/>
              </a:rPr>
              <a:t>		 les deux actifs</a:t>
            </a:r>
          </a:p>
          <a:p>
            <a:pPr>
              <a:buNone/>
            </a:pPr>
            <a:r>
              <a:rPr lang="fr-BE" sz="2000" b="0" dirty="0" smtClean="0">
                <a:sym typeface="Wingdings" pitchFamily="2" charset="2"/>
              </a:rPr>
              <a:t>		 périodes en conflit</a:t>
            </a:r>
          </a:p>
          <a:p>
            <a:r>
              <a:rPr lang="fr-BE" dirty="0" smtClean="0">
                <a:sym typeface="Wingdings" pitchFamily="2" charset="2"/>
              </a:rPr>
              <a:t>TI140 – personne de référence, TI141 – membre du ménage </a:t>
            </a:r>
            <a:r>
              <a:rPr lang="fr-BE" sz="2350" dirty="0" smtClean="0">
                <a:sym typeface="Wingdings" pitchFamily="2" charset="2"/>
              </a:rPr>
              <a:t>↔</a:t>
            </a:r>
            <a:r>
              <a:rPr lang="fr-BE" dirty="0" smtClean="0">
                <a:sym typeface="Wingdings" pitchFamily="2" charset="2"/>
              </a:rPr>
              <a:t> TI100 (lieu de naissance), TI 101 (date de naissance)</a:t>
            </a:r>
          </a:p>
          <a:p>
            <a:pPr>
              <a:buNone/>
            </a:pPr>
            <a:r>
              <a:rPr lang="fr-BE" dirty="0" smtClean="0">
                <a:sym typeface="Wingdings" pitchFamily="2" charset="2"/>
              </a:rPr>
              <a:t>		</a:t>
            </a:r>
            <a:r>
              <a:rPr lang="fr-BE" sz="2000" b="0" dirty="0" smtClean="0">
                <a:sym typeface="Wingdings" pitchFamily="2" charset="2"/>
              </a:rPr>
              <a:t> pas de TI140, TI141 à partir de la date de 		     naissance (naissances à partir </a:t>
            </a:r>
            <a:r>
              <a:rPr lang="fr-BE" sz="2000" b="0" smtClean="0">
                <a:sym typeface="Wingdings" pitchFamily="2" charset="2"/>
              </a:rPr>
              <a:t>de 1984)</a:t>
            </a:r>
            <a:endParaRPr lang="fr-BE" sz="2000" b="0" dirty="0" smtClean="0">
              <a:sym typeface="Wingdings" pitchFamily="2" charset="2"/>
            </a:endParaRPr>
          </a:p>
          <a:p>
            <a:pPr>
              <a:buNone/>
            </a:pPr>
            <a:endParaRPr lang="fr-BE" dirty="0" smtClean="0"/>
          </a:p>
          <a:p>
            <a:pPr algn="ct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19</a:t>
            </a:fld>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Récapitulatif</a:t>
            </a:r>
            <a:endParaRPr lang="fr-BE" dirty="0"/>
          </a:p>
        </p:txBody>
      </p:sp>
      <p:sp>
        <p:nvSpPr>
          <p:cNvPr id="3" name="Content Placeholder 2"/>
          <p:cNvSpPr>
            <a:spLocks noGrp="1"/>
          </p:cNvSpPr>
          <p:nvPr>
            <p:ph idx="1"/>
          </p:nvPr>
        </p:nvSpPr>
        <p:spPr>
          <a:xfrm>
            <a:off x="1144800" y="2134800"/>
            <a:ext cx="6781800" cy="3276000"/>
          </a:xfrm>
        </p:spPr>
        <p:txBody>
          <a:bodyPr/>
          <a:lstStyle/>
          <a:p>
            <a:r>
              <a:rPr lang="fr-BE" dirty="0" smtClean="0">
                <a:solidFill>
                  <a:srgbClr val="0070C0"/>
                </a:solidFill>
              </a:rPr>
              <a:t>Les types d’information sont-ils mis à jour en temps et en heure?</a:t>
            </a:r>
            <a:endParaRPr lang="fr-BE" sz="1000" dirty="0" smtClean="0"/>
          </a:p>
          <a:p>
            <a:endParaRPr lang="fr-BE" dirty="0" smtClean="0"/>
          </a:p>
          <a:p>
            <a:r>
              <a:rPr lang="fr-BE" dirty="0" smtClean="0"/>
              <a:t>Tous les types d’information sont-ils présents?</a:t>
            </a:r>
          </a:p>
          <a:p>
            <a:endParaRPr lang="fr-BE" dirty="0" smtClean="0"/>
          </a:p>
          <a:p>
            <a:r>
              <a:rPr lang="fr-BE" dirty="0" smtClean="0"/>
              <a:t>Les types d’information sont-ils corrects?</a:t>
            </a:r>
            <a:endParaRPr lang="fr-BE" sz="2000" dirty="0" smtClean="0"/>
          </a:p>
          <a:p>
            <a:endParaRPr lang="fr-BE" dirty="0" smtClean="0"/>
          </a:p>
          <a:p>
            <a:r>
              <a:rPr lang="fr-BE" dirty="0" smtClean="0"/>
              <a:t>Futur ?</a:t>
            </a:r>
          </a:p>
          <a:p>
            <a:endParaRPr lang="fr-BE" dirty="0" smtClean="0"/>
          </a:p>
          <a:p>
            <a:endParaRPr lang="fr-BE" dirty="0" smtClean="0"/>
          </a:p>
          <a:p>
            <a:endParaRPr lang="fr-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a:t>
            </a:fld>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(7/10)</a:t>
            </a:r>
            <a:endParaRPr lang="nl-BE" sz="2800" dirty="0"/>
          </a:p>
        </p:txBody>
      </p:sp>
      <p:sp>
        <p:nvSpPr>
          <p:cNvPr id="3" name="Content Placeholder 2"/>
          <p:cNvSpPr>
            <a:spLocks noGrp="1"/>
          </p:cNvSpPr>
          <p:nvPr>
            <p:ph idx="1"/>
          </p:nvPr>
        </p:nvSpPr>
        <p:spPr>
          <a:xfrm>
            <a:off x="1219200" y="1524000"/>
            <a:ext cx="7086600" cy="4953000"/>
          </a:xfrm>
        </p:spPr>
        <p:txBody>
          <a:bodyPr/>
          <a:lstStyle/>
          <a:p>
            <a:r>
              <a:rPr lang="fr-BE" dirty="0" smtClean="0"/>
              <a:t>TI140 –personne de référence ↔ TI001 – commune de gestion membre du ménage</a:t>
            </a:r>
          </a:p>
          <a:p>
            <a:pPr>
              <a:buNone/>
            </a:pPr>
            <a:r>
              <a:rPr lang="fr-BE" dirty="0" smtClean="0"/>
              <a:t>	</a:t>
            </a:r>
            <a:r>
              <a:rPr lang="fr-BE" sz="2000" b="0" dirty="0" smtClean="0">
                <a:sym typeface="Wingdings" pitchFamily="2" charset="2"/>
              </a:rPr>
              <a:t> TI140 actif, avec TI001 :</a:t>
            </a:r>
          </a:p>
          <a:p>
            <a:pPr>
              <a:buNone/>
            </a:pPr>
            <a:r>
              <a:rPr lang="fr-BE" sz="2000" b="0" dirty="0" smtClean="0">
                <a:sym typeface="Wingdings" pitchFamily="2" charset="2"/>
              </a:rPr>
              <a:t>		- décédé / supprimé / annulé</a:t>
            </a:r>
          </a:p>
          <a:p>
            <a:pPr>
              <a:buNone/>
            </a:pPr>
            <a:r>
              <a:rPr lang="fr-BE" sz="2000" b="0" dirty="0" smtClean="0">
                <a:sym typeface="Wingdings" pitchFamily="2" charset="2"/>
              </a:rPr>
              <a:t>		- radiation d’office</a:t>
            </a:r>
            <a:br>
              <a:rPr lang="fr-BE" sz="2000" b="0" dirty="0" smtClean="0">
                <a:sym typeface="Wingdings" pitchFamily="2" charset="2"/>
              </a:rPr>
            </a:br>
            <a:r>
              <a:rPr lang="fr-BE" sz="2000" b="0" dirty="0" smtClean="0">
                <a:sym typeface="Wingdings" pitchFamily="2" charset="2"/>
              </a:rPr>
              <a:t>	- radiation d’office pour l’étranger</a:t>
            </a:r>
          </a:p>
          <a:p>
            <a:pPr>
              <a:buNone/>
            </a:pPr>
            <a:r>
              <a:rPr lang="fr-BE" sz="2000" b="0" dirty="0" smtClean="0">
                <a:sym typeface="Wingdings" pitchFamily="2" charset="2"/>
              </a:rPr>
              <a:t>		- dispensé d’inscription / déclaré absent</a:t>
            </a:r>
          </a:p>
          <a:p>
            <a:pPr>
              <a:buNone/>
            </a:pPr>
            <a:r>
              <a:rPr lang="fr-BE" sz="2000" b="0" dirty="0" smtClean="0">
                <a:sym typeface="Wingdings" pitchFamily="2" charset="2"/>
              </a:rPr>
              <a:t>		- radié – “perte du droit au séjour”</a:t>
            </a:r>
          </a:p>
          <a:p>
            <a:pPr>
              <a:buNone/>
            </a:pPr>
            <a:r>
              <a:rPr lang="fr-BE" sz="2000" b="0" dirty="0" smtClean="0">
                <a:sym typeface="Wingdings" pitchFamily="2" charset="2"/>
              </a:rPr>
              <a:t>		- radié – “pas droit d’inscription”</a:t>
            </a:r>
          </a:p>
          <a:p>
            <a:pPr>
              <a:buNone/>
            </a:pPr>
            <a:r>
              <a:rPr lang="fr-BE" dirty="0" smtClean="0">
                <a:sym typeface="Wingdings" pitchFamily="2" charset="2"/>
              </a:rPr>
              <a:t>	</a:t>
            </a:r>
          </a:p>
          <a:p>
            <a:pPr>
              <a:buNone/>
            </a:pPr>
            <a:endParaRPr lang="fr-BE" dirty="0" smtClean="0"/>
          </a:p>
          <a:p>
            <a:pPr algn="ct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20</a:t>
            </a:fld>
            <a:endParaRPr lang="nl-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(8/10)</a:t>
            </a:r>
            <a:endParaRPr lang="nl-BE" sz="2800" dirty="0"/>
          </a:p>
        </p:txBody>
      </p:sp>
      <p:sp>
        <p:nvSpPr>
          <p:cNvPr id="3" name="Content Placeholder 2"/>
          <p:cNvSpPr>
            <a:spLocks noGrp="1"/>
          </p:cNvSpPr>
          <p:nvPr>
            <p:ph idx="1"/>
          </p:nvPr>
        </p:nvSpPr>
        <p:spPr>
          <a:xfrm>
            <a:off x="1219200" y="1524000"/>
            <a:ext cx="7086600" cy="4953000"/>
          </a:xfrm>
        </p:spPr>
        <p:txBody>
          <a:bodyPr/>
          <a:lstStyle/>
          <a:p>
            <a:r>
              <a:rPr lang="fr-BE" dirty="0" smtClean="0">
                <a:sym typeface="Wingdings" pitchFamily="2" charset="2"/>
              </a:rPr>
              <a:t>TI140 – personne de référence </a:t>
            </a:r>
            <a:r>
              <a:rPr lang="fr-BE" sz="2350" dirty="0" smtClean="0">
                <a:sym typeface="Wingdings" pitchFamily="2" charset="2"/>
              </a:rPr>
              <a:t>↔</a:t>
            </a:r>
            <a:r>
              <a:rPr lang="fr-BE" dirty="0" smtClean="0">
                <a:sym typeface="Wingdings" pitchFamily="2" charset="2"/>
              </a:rPr>
              <a:t> TI020 (adresse)</a:t>
            </a:r>
          </a:p>
          <a:p>
            <a:pPr>
              <a:buNone/>
            </a:pPr>
            <a:r>
              <a:rPr lang="fr-BE" dirty="0" smtClean="0">
                <a:sym typeface="Wingdings" pitchFamily="2" charset="2"/>
              </a:rPr>
              <a:t>	</a:t>
            </a:r>
            <a:r>
              <a:rPr lang="fr-BE" sz="2000" b="0" dirty="0" smtClean="0">
                <a:sym typeface="Wingdings" pitchFamily="2" charset="2"/>
              </a:rPr>
              <a:t> 	plusieurs chefs de ménage à la même adresse</a:t>
            </a:r>
          </a:p>
          <a:p>
            <a:pPr>
              <a:buNone/>
            </a:pPr>
            <a:r>
              <a:rPr lang="fr-BE" dirty="0" smtClean="0">
                <a:sym typeface="Wingdings" pitchFamily="2" charset="2"/>
              </a:rPr>
              <a:t>	</a:t>
            </a:r>
          </a:p>
          <a:p>
            <a:r>
              <a:rPr lang="fr-BE" dirty="0" smtClean="0">
                <a:sym typeface="Wingdings" pitchFamily="2" charset="2"/>
              </a:rPr>
              <a:t>TI140 – personne de référence  membres du ménage </a:t>
            </a:r>
            <a:r>
              <a:rPr lang="fr-BE" sz="2350" dirty="0" smtClean="0">
                <a:sym typeface="Wingdings" pitchFamily="2" charset="2"/>
              </a:rPr>
              <a:t>↔</a:t>
            </a:r>
            <a:r>
              <a:rPr lang="fr-BE" dirty="0" smtClean="0">
                <a:sym typeface="Wingdings" pitchFamily="2" charset="2"/>
              </a:rPr>
              <a:t> TI020 (adresse)</a:t>
            </a:r>
          </a:p>
          <a:p>
            <a:pPr>
              <a:buNone/>
            </a:pPr>
            <a:r>
              <a:rPr lang="fr-BE" dirty="0" smtClean="0">
                <a:sym typeface="Wingdings" pitchFamily="2" charset="2"/>
              </a:rPr>
              <a:t>	</a:t>
            </a:r>
            <a:r>
              <a:rPr lang="fr-BE" sz="2000" b="0" dirty="0" smtClean="0">
                <a:sym typeface="Wingdings" pitchFamily="2" charset="2"/>
              </a:rPr>
              <a:t> 	personne de référence n’est pas à la même adresse 	que les membres du ménage </a:t>
            </a:r>
          </a:p>
          <a:p>
            <a:pPr>
              <a:buNone/>
            </a:pPr>
            <a:endParaRPr lang="fr-BE" dirty="0" smtClean="0"/>
          </a:p>
          <a:p>
            <a:pPr algn="ct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21</a:t>
            </a:fld>
            <a:endParaRPr lang="nl-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(9/10)</a:t>
            </a:r>
            <a:endParaRPr lang="nl-BE" sz="2800" dirty="0"/>
          </a:p>
        </p:txBody>
      </p:sp>
      <p:sp>
        <p:nvSpPr>
          <p:cNvPr id="3" name="Content Placeholder 2"/>
          <p:cNvSpPr>
            <a:spLocks noGrp="1"/>
          </p:cNvSpPr>
          <p:nvPr>
            <p:ph idx="1"/>
          </p:nvPr>
        </p:nvSpPr>
        <p:spPr>
          <a:xfrm>
            <a:off x="1219200" y="1600200"/>
            <a:ext cx="6781800" cy="4572000"/>
          </a:xfrm>
        </p:spPr>
        <p:txBody>
          <a:bodyPr/>
          <a:lstStyle/>
          <a:p>
            <a:r>
              <a:rPr lang="fr-BE" dirty="0" smtClean="0"/>
              <a:t>TI140 – personne de référence, TI141 – membre du ménage ↔ TI120 – état civil</a:t>
            </a:r>
          </a:p>
          <a:p>
            <a:pPr>
              <a:buNone/>
            </a:pPr>
            <a:r>
              <a:rPr lang="fr-BE" dirty="0" smtClean="0">
                <a:sym typeface="Wingdings" pitchFamily="2" charset="2"/>
              </a:rPr>
              <a:t>	</a:t>
            </a:r>
          </a:p>
          <a:p>
            <a:pPr>
              <a:buNone/>
            </a:pPr>
            <a:r>
              <a:rPr lang="fr-BE" dirty="0" smtClean="0">
                <a:sym typeface="Wingdings" pitchFamily="2" charset="2"/>
              </a:rPr>
              <a:t>	</a:t>
            </a:r>
            <a:r>
              <a:rPr lang="fr-BE" sz="2000" b="0" dirty="0" smtClean="0">
                <a:sym typeface="Wingdings" pitchFamily="2" charset="2"/>
              </a:rPr>
              <a:t>	personne A mariée avec personne B (TI120) : </a:t>
            </a:r>
          </a:p>
          <a:p>
            <a:pPr>
              <a:buNone/>
            </a:pPr>
            <a:r>
              <a:rPr lang="fr-BE" sz="2000" b="0" dirty="0" smtClean="0">
                <a:sym typeface="Wingdings" pitchFamily="2" charset="2"/>
              </a:rPr>
              <a:t>			selon TI140 – TI141 non apparentés</a:t>
            </a:r>
          </a:p>
          <a:p>
            <a:pPr>
              <a:buNone/>
            </a:pPr>
            <a:r>
              <a:rPr lang="fr-BE" sz="2000" b="0" dirty="0" smtClean="0">
                <a:sym typeface="Wingdings" pitchFamily="2" charset="2"/>
              </a:rPr>
              <a:t>		personnes A et B divorcées (TI120) : </a:t>
            </a:r>
            <a:br>
              <a:rPr lang="fr-BE" sz="2000" b="0" dirty="0" smtClean="0">
                <a:sym typeface="Wingdings" pitchFamily="2" charset="2"/>
              </a:rPr>
            </a:br>
            <a:r>
              <a:rPr lang="fr-BE" sz="2000" b="0" dirty="0" smtClean="0">
                <a:sym typeface="Wingdings" pitchFamily="2" charset="2"/>
              </a:rPr>
              <a:t>		selon TI140 – TI141 mariées</a:t>
            </a:r>
          </a:p>
          <a:p>
            <a:pPr>
              <a:buNone/>
            </a:pPr>
            <a:r>
              <a:rPr lang="fr-BE" sz="2000" b="0" dirty="0" smtClean="0">
                <a:sym typeface="Wingdings" pitchFamily="2" charset="2"/>
              </a:rPr>
              <a:t>		période mariage selon TI120 </a:t>
            </a:r>
          </a:p>
          <a:p>
            <a:pPr>
              <a:buNone/>
            </a:pPr>
            <a:r>
              <a:rPr lang="fr-BE" sz="2000" b="0" dirty="0" smtClean="0">
                <a:sym typeface="Wingdings" pitchFamily="2" charset="2"/>
              </a:rPr>
              <a:t>			≠ période mariage selon TI140 / TI141</a:t>
            </a:r>
            <a:endParaRPr lang="fr-BE" sz="2000" b="0" dirty="0" smtClean="0"/>
          </a:p>
          <a:p>
            <a:pPr algn="ct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22</a:t>
            </a:fld>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fr-BE" sz="3200" dirty="0" smtClean="0"/>
              <a:t>Les types d’information sont-ils corrects</a:t>
            </a:r>
            <a:r>
              <a:rPr lang="nl-BE" sz="3200" dirty="0" smtClean="0"/>
              <a:t>?  	            </a:t>
            </a:r>
            <a:r>
              <a:rPr lang="nl-BE" sz="2800" dirty="0" smtClean="0"/>
              <a:t>(10/10)</a:t>
            </a:r>
            <a:endParaRPr lang="nl-BE" sz="2800" dirty="0"/>
          </a:p>
        </p:txBody>
      </p:sp>
      <p:sp>
        <p:nvSpPr>
          <p:cNvPr id="3" name="Content Placeholder 2"/>
          <p:cNvSpPr>
            <a:spLocks noGrp="1"/>
          </p:cNvSpPr>
          <p:nvPr>
            <p:ph idx="1"/>
          </p:nvPr>
        </p:nvSpPr>
        <p:spPr>
          <a:xfrm>
            <a:off x="1219200" y="1600200"/>
            <a:ext cx="6781800" cy="4572000"/>
          </a:xfrm>
        </p:spPr>
        <p:txBody>
          <a:bodyPr/>
          <a:lstStyle/>
          <a:p>
            <a:r>
              <a:rPr lang="fr-BE" dirty="0" smtClean="0"/>
              <a:t>TI120 – état civil </a:t>
            </a:r>
          </a:p>
          <a:p>
            <a:pPr>
              <a:buNone/>
            </a:pPr>
            <a:r>
              <a:rPr lang="fr-BE" dirty="0" smtClean="0"/>
              <a:t>	↔ TI123 – cohabitation légale</a:t>
            </a:r>
          </a:p>
          <a:p>
            <a:pPr>
              <a:buNone/>
            </a:pPr>
            <a:r>
              <a:rPr lang="fr-BE" dirty="0" smtClean="0">
                <a:sym typeface="Wingdings" pitchFamily="2" charset="2"/>
              </a:rPr>
              <a:t>	</a:t>
            </a:r>
          </a:p>
          <a:p>
            <a:pPr>
              <a:buNone/>
            </a:pPr>
            <a:r>
              <a:rPr lang="fr-BE" dirty="0" smtClean="0">
                <a:sym typeface="Wingdings" pitchFamily="2" charset="2"/>
              </a:rPr>
              <a:t>	</a:t>
            </a:r>
            <a:r>
              <a:rPr lang="fr-BE" sz="2000" b="0" dirty="0" smtClean="0">
                <a:sym typeface="Wingdings" pitchFamily="2" charset="2"/>
              </a:rPr>
              <a:t>	marié selon TI120, mais selon TI123 cohabitant 	légal pendant la même période.</a:t>
            </a:r>
            <a:endParaRPr lang="fr-BE" sz="2000" b="0" dirty="0" smtClean="0"/>
          </a:p>
          <a:p>
            <a:pPr algn="ctr">
              <a:buNone/>
            </a:pP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23</a:t>
            </a:fld>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Récapitulatif </a:t>
            </a:r>
            <a:endParaRPr lang="fr-BE" dirty="0"/>
          </a:p>
        </p:txBody>
      </p:sp>
      <p:sp>
        <p:nvSpPr>
          <p:cNvPr id="3" name="Content Placeholder 2"/>
          <p:cNvSpPr>
            <a:spLocks noGrp="1"/>
          </p:cNvSpPr>
          <p:nvPr>
            <p:ph idx="1"/>
          </p:nvPr>
        </p:nvSpPr>
        <p:spPr>
          <a:xfrm>
            <a:off x="1144800" y="2134800"/>
            <a:ext cx="6781800" cy="3276000"/>
          </a:xfrm>
        </p:spPr>
        <p:txBody>
          <a:bodyPr/>
          <a:lstStyle/>
          <a:p>
            <a:r>
              <a:rPr lang="fr-BE" dirty="0" smtClean="0"/>
              <a:t>Les types d’information sont-ils mis à jour en temps et en heure?</a:t>
            </a:r>
            <a:endParaRPr lang="fr-BE" sz="1000" dirty="0" smtClean="0"/>
          </a:p>
          <a:p>
            <a:endParaRPr lang="fr-BE" dirty="0" smtClean="0"/>
          </a:p>
          <a:p>
            <a:r>
              <a:rPr lang="fr-BE" dirty="0" smtClean="0"/>
              <a:t>Tous les types d’information sont-ils présents?</a:t>
            </a:r>
          </a:p>
          <a:p>
            <a:endParaRPr lang="fr-BE" dirty="0" smtClean="0"/>
          </a:p>
          <a:p>
            <a:r>
              <a:rPr lang="fr-BE" dirty="0" smtClean="0"/>
              <a:t>Les types d’information sont-ils corrects?</a:t>
            </a:r>
            <a:endParaRPr lang="fr-BE" sz="2000" dirty="0" smtClean="0"/>
          </a:p>
          <a:p>
            <a:endParaRPr lang="fr-BE" dirty="0" smtClean="0"/>
          </a:p>
          <a:p>
            <a:r>
              <a:rPr lang="fr-BE" dirty="0" smtClean="0">
                <a:solidFill>
                  <a:srgbClr val="0070C0"/>
                </a:solidFill>
              </a:rPr>
              <a:t>Futur ?</a:t>
            </a:r>
            <a:endParaRPr lang="nl-BE" dirty="0" smtClean="0">
              <a:solidFill>
                <a:srgbClr val="0070C0"/>
              </a:solidFill>
            </a:endParaRPr>
          </a:p>
          <a:p>
            <a:endParaRPr lang="nl-BE" dirty="0" smtClean="0"/>
          </a:p>
          <a:p>
            <a:endParaRPr lang="nl-BE" dirty="0" smtClean="0"/>
          </a:p>
          <a:p>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24</a:t>
            </a:fld>
            <a:endParaRPr lang="nl-N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Futur</a:t>
            </a:r>
            <a:endParaRPr lang="fr-BE" dirty="0"/>
          </a:p>
        </p:txBody>
      </p:sp>
      <p:sp>
        <p:nvSpPr>
          <p:cNvPr id="3" name="Content Placeholder 2"/>
          <p:cNvSpPr>
            <a:spLocks noGrp="1"/>
          </p:cNvSpPr>
          <p:nvPr>
            <p:ph idx="1"/>
          </p:nvPr>
        </p:nvSpPr>
        <p:spPr>
          <a:xfrm>
            <a:off x="1219200" y="1524000"/>
            <a:ext cx="7162800" cy="4953000"/>
          </a:xfrm>
        </p:spPr>
        <p:txBody>
          <a:bodyPr/>
          <a:lstStyle/>
          <a:p>
            <a:r>
              <a:rPr lang="fr-BE" dirty="0" smtClean="0"/>
              <a:t>Étroite collaboration avec</a:t>
            </a:r>
          </a:p>
          <a:p>
            <a:pPr lvl="1"/>
            <a:r>
              <a:rPr lang="fr-BE" sz="2000" dirty="0" smtClean="0"/>
              <a:t>Les délégations régionales et les communes</a:t>
            </a:r>
          </a:p>
          <a:p>
            <a:pPr lvl="1"/>
            <a:r>
              <a:rPr lang="fr-BE" sz="2000" dirty="0" smtClean="0"/>
              <a:t>Des organismes extérieurs: BCSS, SPF Economie, SPF Finances, …</a:t>
            </a:r>
            <a:r>
              <a:rPr lang="fr-BE" dirty="0" smtClean="0"/>
              <a:t> </a:t>
            </a:r>
          </a:p>
          <a:p>
            <a:r>
              <a:rPr lang="fr-BE" dirty="0" smtClean="0"/>
              <a:t>Logiciel :</a:t>
            </a:r>
          </a:p>
          <a:p>
            <a:pPr lvl="1"/>
            <a:r>
              <a:rPr lang="fr-BE" dirty="0" smtClean="0"/>
              <a:t>Application “Declare” : signaler des erreurs</a:t>
            </a:r>
          </a:p>
          <a:p>
            <a:pPr lvl="1"/>
            <a:r>
              <a:rPr lang="fr-BE" dirty="0" smtClean="0"/>
              <a:t>Actualiser les programmes qui établissent les listes de contrôle</a:t>
            </a:r>
          </a:p>
          <a:p>
            <a:pPr lvl="1"/>
            <a:r>
              <a:rPr lang="fr-BE" dirty="0" smtClean="0"/>
              <a:t>Contrôler les programmes qui traitent les mises à jour</a:t>
            </a:r>
          </a:p>
          <a:p>
            <a:r>
              <a:rPr lang="fr-BE" dirty="0" smtClean="0"/>
              <a:t>Suivre un planning clair</a:t>
            </a:r>
          </a:p>
          <a:p>
            <a:endParaRPr lang="fr-BE" dirty="0" smtClean="0"/>
          </a:p>
          <a:p>
            <a:r>
              <a:rPr lang="fr-BE" dirty="0" smtClean="0"/>
              <a:t>Évaluation trimestrielle (</a:t>
            </a:r>
            <a:r>
              <a:rPr lang="fr-BE" dirty="0" smtClean="0">
                <a:sym typeface="Wingdings" pitchFamily="2" charset="2"/>
              </a:rPr>
              <a:t> février 2014)</a:t>
            </a:r>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25</a:t>
            </a:fld>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0" y="1524000"/>
            <a:ext cx="7772400" cy="1362075"/>
          </a:xfrm>
        </p:spPr>
        <p:txBody>
          <a:bodyPr/>
          <a:lstStyle/>
          <a:p>
            <a:r>
              <a:rPr lang="nl-BE" dirty="0" smtClean="0"/>
              <a:t>QUESTIONS ?</a:t>
            </a:r>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26</a:t>
            </a:fld>
            <a:endParaRPr lang="nl-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BE" dirty="0" smtClean="0"/>
              <a:t>Coordonnées</a:t>
            </a:r>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10CD1333-380B-4A16-9A2F-162B98D97113}" type="slidenum">
              <a:rPr lang="nl-NL" smtClean="0"/>
              <a:pPr/>
              <a:t>27</a:t>
            </a:fld>
            <a:endParaRPr lang="nl-NL" dirty="0"/>
          </a:p>
        </p:txBody>
      </p:sp>
      <p:sp>
        <p:nvSpPr>
          <p:cNvPr id="7" name="TextBox 6"/>
          <p:cNvSpPr txBox="1"/>
          <p:nvPr/>
        </p:nvSpPr>
        <p:spPr>
          <a:xfrm>
            <a:off x="990600" y="1981200"/>
            <a:ext cx="7162800" cy="4154984"/>
          </a:xfrm>
          <a:prstGeom prst="rect">
            <a:avLst/>
          </a:prstGeom>
          <a:noFill/>
        </p:spPr>
        <p:txBody>
          <a:bodyPr wrap="square" rtlCol="0">
            <a:spAutoFit/>
          </a:bodyPr>
          <a:lstStyle/>
          <a:p>
            <a:endParaRPr lang="nl-BE" dirty="0" smtClean="0"/>
          </a:p>
          <a:p>
            <a:r>
              <a:rPr lang="nl-BE" dirty="0" smtClean="0"/>
              <a:t>FOD Binnenlandse Zaken / </a:t>
            </a:r>
            <a:r>
              <a:rPr lang="fr-BE" dirty="0" smtClean="0"/>
              <a:t>SPF Intérieur</a:t>
            </a:r>
          </a:p>
          <a:p>
            <a:r>
              <a:rPr lang="nl-BE" dirty="0" smtClean="0"/>
              <a:t>Instellingen &amp; Bevolking / </a:t>
            </a:r>
            <a:r>
              <a:rPr lang="fr-BE" dirty="0" smtClean="0"/>
              <a:t>Institutions &amp; Population</a:t>
            </a:r>
          </a:p>
          <a:p>
            <a:r>
              <a:rPr lang="nl-BE" dirty="0" smtClean="0"/>
              <a:t>Rijksregister / </a:t>
            </a:r>
            <a:r>
              <a:rPr lang="fr-BE" dirty="0" smtClean="0"/>
              <a:t>Registre National</a:t>
            </a:r>
          </a:p>
          <a:p>
            <a:endParaRPr lang="nl-BE" dirty="0" smtClean="0"/>
          </a:p>
          <a:p>
            <a:pPr lvl="1"/>
            <a:r>
              <a:rPr lang="nl-BE" u="sng" dirty="0" smtClean="0">
                <a:hlinkClick r:id="rId3"/>
              </a:rPr>
              <a:t>externebetrekkingen@rrn.fgov.be</a:t>
            </a:r>
            <a:r>
              <a:rPr lang="nl-BE" dirty="0" smtClean="0"/>
              <a:t> </a:t>
            </a:r>
            <a:r>
              <a:rPr lang="nl-BE" u="sng" dirty="0" smtClean="0">
                <a:hlinkClick r:id="rId4"/>
              </a:rPr>
              <a:t>relationsexterieures@rrn.fgov.be</a:t>
            </a:r>
            <a:endParaRPr lang="nl-BE" dirty="0" smtClean="0"/>
          </a:p>
          <a:p>
            <a:pPr lvl="1"/>
            <a:endParaRPr lang="nl-BE" u="sng" dirty="0" smtClean="0">
              <a:hlinkClick r:id="rId5"/>
            </a:endParaRPr>
          </a:p>
          <a:p>
            <a:pPr lvl="1"/>
            <a:r>
              <a:rPr lang="nl-BE" u="sng" dirty="0" smtClean="0">
                <a:hlinkClick r:id="rId5"/>
              </a:rPr>
              <a:t>Koen.raymakers@rrn.fgov.be</a:t>
            </a:r>
            <a:endParaRPr lang="nl-BE" u="sng" dirty="0" smtClean="0"/>
          </a:p>
          <a:p>
            <a:pPr lvl="1"/>
            <a:r>
              <a:rPr lang="nl-BE" u="sng" dirty="0" smtClean="0">
                <a:hlinkClick r:id="rId6"/>
              </a:rPr>
              <a:t>Stefan.vandevenster@rrn.fgov.be</a:t>
            </a:r>
            <a:endParaRPr lang="nl-BE" u="sng" dirty="0" smtClean="0"/>
          </a:p>
          <a:p>
            <a:endParaRPr lang="nl-BE"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0" y="1524000"/>
            <a:ext cx="7772400" cy="1362075"/>
          </a:xfrm>
        </p:spPr>
        <p:txBody>
          <a:bodyPr/>
          <a:lstStyle/>
          <a:p>
            <a:r>
              <a:rPr lang="nl-BE" dirty="0" smtClean="0"/>
              <a:t>FIN</a:t>
            </a:r>
            <a:endParaRPr lang="nl-BE"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28</a:t>
            </a:fld>
            <a:endParaRPr lang="nl-N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Extra (1)</a:t>
            </a:r>
            <a:endParaRPr lang="nl-BE" dirty="0"/>
          </a:p>
        </p:txBody>
      </p:sp>
      <p:sp>
        <p:nvSpPr>
          <p:cNvPr id="3" name="Content Placeholder 2"/>
          <p:cNvSpPr>
            <a:spLocks noGrp="1"/>
          </p:cNvSpPr>
          <p:nvPr>
            <p:ph idx="1"/>
          </p:nvPr>
        </p:nvSpPr>
        <p:spPr>
          <a:xfrm>
            <a:off x="1219200" y="1876425"/>
            <a:ext cx="7239000" cy="4114800"/>
          </a:xfrm>
        </p:spPr>
        <p:txBody>
          <a:bodyPr/>
          <a:lstStyle/>
          <a:p>
            <a:pPr>
              <a:buFont typeface="Arial" pitchFamily="34" charset="0"/>
              <a:buChar char="•"/>
            </a:pPr>
            <a:r>
              <a:rPr lang="nl-BE" dirty="0" smtClean="0"/>
              <a:t> </a:t>
            </a:r>
            <a:r>
              <a:rPr lang="nl-BE" dirty="0" err="1" smtClean="0"/>
              <a:t>Listes</a:t>
            </a:r>
            <a:r>
              <a:rPr lang="nl-BE" dirty="0" smtClean="0"/>
              <a:t> des types </a:t>
            </a:r>
            <a:r>
              <a:rPr lang="nl-BE" dirty="0" err="1" smtClean="0"/>
              <a:t>d’informations</a:t>
            </a:r>
            <a:r>
              <a:rPr lang="nl-BE" dirty="0" smtClean="0"/>
              <a:t> :</a:t>
            </a:r>
          </a:p>
          <a:p>
            <a:pPr>
              <a:buFont typeface="Arial" pitchFamily="34" charset="0"/>
              <a:buChar char="•"/>
            </a:pPr>
            <a:r>
              <a:rPr lang="nl-BE" b="0" dirty="0" smtClean="0"/>
              <a:t>Lijst </a:t>
            </a:r>
            <a:r>
              <a:rPr lang="nl-BE" b="0" dirty="0" smtClean="0"/>
              <a:t>van informatietypes :</a:t>
            </a:r>
            <a:r>
              <a:rPr lang="nl-BE" dirty="0" smtClean="0"/>
              <a:t> </a:t>
            </a:r>
          </a:p>
          <a:p>
            <a:pPr>
              <a:buNone/>
            </a:pPr>
            <a:r>
              <a:rPr lang="nl-BE" sz="2000" b="0" dirty="0" smtClean="0">
                <a:hlinkClick r:id="rId3"/>
              </a:rPr>
              <a:t>http://www.ibz.rrn.fgov.be/fileadmin/user_upload/Registre/nl/instructies/IT_NL_20111202.pdf</a:t>
            </a:r>
            <a:endParaRPr lang="nl-BE" sz="2000" b="0" dirty="0" smtClean="0"/>
          </a:p>
          <a:p>
            <a:endParaRPr lang="nl-BE" dirty="0" smtClean="0"/>
          </a:p>
          <a:p>
            <a:pPr>
              <a:buFont typeface="Arial" pitchFamily="34" charset="0"/>
              <a:buChar char="•"/>
            </a:pPr>
            <a:r>
              <a:rPr lang="nl-BE" dirty="0" err="1"/>
              <a:t>Listes</a:t>
            </a:r>
            <a:r>
              <a:rPr lang="nl-BE" dirty="0"/>
              <a:t> </a:t>
            </a:r>
            <a:r>
              <a:rPr lang="nl-BE" dirty="0" smtClean="0"/>
              <a:t> des </a:t>
            </a:r>
            <a:r>
              <a:rPr lang="nl-BE" dirty="0" err="1" smtClean="0"/>
              <a:t>professions</a:t>
            </a:r>
            <a:r>
              <a:rPr lang="nl-BE" dirty="0" smtClean="0"/>
              <a:t> (</a:t>
            </a:r>
            <a:r>
              <a:rPr lang="nl-BE" dirty="0" err="1" smtClean="0"/>
              <a:t>aussi</a:t>
            </a:r>
            <a:r>
              <a:rPr lang="nl-BE" dirty="0" smtClean="0"/>
              <a:t> </a:t>
            </a:r>
            <a:r>
              <a:rPr lang="nl-BE" dirty="0" err="1" smtClean="0"/>
              <a:t>chomeur</a:t>
            </a:r>
            <a:r>
              <a:rPr lang="nl-BE" dirty="0" smtClean="0"/>
              <a:t>,, </a:t>
            </a:r>
            <a:r>
              <a:rPr lang="nl-BE" dirty="0" err="1" smtClean="0"/>
              <a:t>étudiant</a:t>
            </a:r>
            <a:r>
              <a:rPr lang="nl-BE" dirty="0" smtClean="0"/>
              <a:t>,…)</a:t>
            </a:r>
          </a:p>
          <a:p>
            <a:pPr>
              <a:buFont typeface="Arial" pitchFamily="34" charset="0"/>
              <a:buChar char="•"/>
            </a:pPr>
            <a:r>
              <a:rPr lang="nl-BE" b="0" dirty="0" smtClean="0"/>
              <a:t>Lijst </a:t>
            </a:r>
            <a:r>
              <a:rPr lang="nl-BE" b="0" dirty="0" smtClean="0"/>
              <a:t>van beroepen (ook werkloze, student, …)</a:t>
            </a:r>
            <a:r>
              <a:rPr lang="nl-BE" dirty="0" smtClean="0"/>
              <a:t> : </a:t>
            </a:r>
            <a:r>
              <a:rPr lang="nl-BE" sz="2000" b="0" dirty="0" smtClean="0">
                <a:hlinkClick r:id="rId4"/>
              </a:rPr>
              <a:t>http://www.ibz.rrn.fgov.be/fileadmin/user_upload/Registre/nl/instructies/nl_codes_professions_registre_national_20081114.pdf</a:t>
            </a:r>
            <a:endParaRPr lang="nl-BE" sz="2000" b="0" dirty="0" smtClean="0"/>
          </a:p>
          <a:p>
            <a:endParaRPr lang="nl-BE" dirty="0" smtClean="0"/>
          </a:p>
          <a:p>
            <a:pPr>
              <a:buFont typeface="Arial" pitchFamily="34" charset="0"/>
              <a:buChar char="•"/>
            </a:pPr>
            <a:r>
              <a:rPr lang="nl-BE" dirty="0" smtClean="0"/>
              <a:t>…</a:t>
            </a:r>
            <a:endParaRPr lang="nl-BE" dirty="0"/>
          </a:p>
        </p:txBody>
      </p:sp>
      <p:sp>
        <p:nvSpPr>
          <p:cNvPr id="4" name="Date Placeholder 3"/>
          <p:cNvSpPr>
            <a:spLocks noGrp="1"/>
          </p:cNvSpPr>
          <p:nvPr>
            <p:ph type="dt" sz="half" idx="10"/>
          </p:nvPr>
        </p:nvSpPr>
        <p:spPr/>
        <p:txBody>
          <a:bodyPr/>
          <a:lstStyle/>
          <a:p>
            <a:r>
              <a:rPr lang="fr-FR"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29</a:t>
            </a:fld>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a:t>
            </a:r>
            <a:r>
              <a:rPr lang="nl-BE" sz="3200" dirty="0" smtClean="0"/>
              <a:t>		          (1/7)</a:t>
            </a:r>
            <a:endParaRPr lang="nl-BE" sz="3200" dirty="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3</a:t>
            </a:fld>
            <a:endParaRPr lang="nl-NL" dirty="0"/>
          </a:p>
        </p:txBody>
      </p:sp>
      <p:sp>
        <p:nvSpPr>
          <p:cNvPr id="9" name="Content Placeholder 8"/>
          <p:cNvSpPr>
            <a:spLocks noGrp="1"/>
          </p:cNvSpPr>
          <p:nvPr>
            <p:ph idx="1"/>
          </p:nvPr>
        </p:nvSpPr>
        <p:spPr>
          <a:xfrm>
            <a:off x="1066800" y="1676400"/>
            <a:ext cx="6781800" cy="4648200"/>
          </a:xfrm>
        </p:spPr>
        <p:txBody>
          <a:bodyPr/>
          <a:lstStyle/>
          <a:p>
            <a:r>
              <a:rPr lang="fr-BE" dirty="0" smtClean="0"/>
              <a:t>Quoi ?</a:t>
            </a:r>
          </a:p>
          <a:p>
            <a:pPr lvl="2">
              <a:buNone/>
            </a:pPr>
            <a:r>
              <a:rPr lang="fr-BE" dirty="0" smtClean="0"/>
              <a:t>		Le Service Applications établit des rapports.</a:t>
            </a:r>
            <a:endParaRPr lang="fr-BE" sz="2200" dirty="0" smtClean="0"/>
          </a:p>
          <a:p>
            <a:pPr lvl="2">
              <a:buNone/>
            </a:pPr>
            <a:endParaRPr lang="fr-BE" dirty="0" smtClean="0"/>
          </a:p>
          <a:p>
            <a:r>
              <a:rPr lang="fr-BE" dirty="0" smtClean="0"/>
              <a:t>Action</a:t>
            </a:r>
          </a:p>
          <a:p>
            <a:pPr lvl="2">
              <a:buNone/>
            </a:pPr>
            <a:r>
              <a:rPr lang="fr-BE" sz="2200" dirty="0" smtClean="0"/>
              <a:t>		Les délégations régionales reçoivent les   </a:t>
            </a:r>
            <a:br>
              <a:rPr lang="fr-BE" sz="2200" dirty="0" smtClean="0"/>
            </a:br>
            <a:r>
              <a:rPr lang="fr-BE" sz="2200" dirty="0" smtClean="0"/>
              <a:t>  	rapports et cherchent les causes et les 	solutions avec les communes.</a:t>
            </a:r>
          </a:p>
          <a:p>
            <a:pPr lvl="2">
              <a:buNone/>
            </a:pPr>
            <a:endParaRPr lang="fr-BE" dirty="0" smtClean="0"/>
          </a:p>
          <a:p>
            <a:r>
              <a:rPr lang="fr-BE" dirty="0" smtClean="0"/>
              <a:t>Suivi</a:t>
            </a:r>
          </a:p>
          <a:p>
            <a:pPr>
              <a:buNone/>
            </a:pPr>
            <a:r>
              <a:rPr lang="fr-BE" sz="2200" b="0" dirty="0" smtClean="0"/>
              <a:t>		Les délégations régionales établissent un 	rapport.	</a:t>
            </a:r>
          </a:p>
          <a:p>
            <a:pPr lvl="2">
              <a:buNone/>
            </a:pPr>
            <a:r>
              <a:rPr lang="fr-BE" sz="2200" dirty="0" smtClean="0"/>
              <a:t> 		</a:t>
            </a:r>
          </a:p>
          <a:p>
            <a:pPr lvl="2">
              <a:buNone/>
            </a:pPr>
            <a:endParaRPr lang="fr-BE" sz="2200" dirty="0" smtClean="0"/>
          </a:p>
          <a:p>
            <a:pPr lvl="1">
              <a:buNone/>
            </a:pPr>
            <a:endParaRPr lang="fr-BE" dirty="0" smtClean="0"/>
          </a:p>
          <a:p>
            <a:pPr>
              <a:buNone/>
            </a:pPr>
            <a:r>
              <a:rPr lang="fr-BE" dirty="0" smtClean="0"/>
              <a:t> </a:t>
            </a:r>
            <a:endParaRPr lang="fr-B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		          (2/7)</a:t>
            </a:r>
            <a:endParaRPr lang="fr-BE" sz="3200" dirty="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4</a:t>
            </a:fld>
            <a:endParaRPr lang="fr-BE" dirty="0"/>
          </a:p>
        </p:txBody>
      </p:sp>
      <p:sp>
        <p:nvSpPr>
          <p:cNvPr id="9" name="Content Placeholder 8"/>
          <p:cNvSpPr>
            <a:spLocks noGrp="1"/>
          </p:cNvSpPr>
          <p:nvPr>
            <p:ph idx="1"/>
          </p:nvPr>
        </p:nvSpPr>
        <p:spPr>
          <a:xfrm>
            <a:off x="1371600" y="2209800"/>
            <a:ext cx="6781800" cy="2743200"/>
          </a:xfrm>
        </p:spPr>
        <p:txBody>
          <a:bodyPr/>
          <a:lstStyle/>
          <a:p>
            <a:r>
              <a:rPr lang="fr-BE" dirty="0" smtClean="0"/>
              <a:t>Par mois, par commune : </a:t>
            </a:r>
          </a:p>
          <a:p>
            <a:pPr lvl="1"/>
            <a:r>
              <a:rPr lang="fr-BE" sz="2000" dirty="0" smtClean="0"/>
              <a:t>TI001 – Commune de gestion</a:t>
            </a:r>
          </a:p>
          <a:p>
            <a:pPr lvl="1"/>
            <a:r>
              <a:rPr lang="fr-BE" sz="2000" dirty="0" smtClean="0"/>
              <a:t>TI020 – Adresse de la résidence principale</a:t>
            </a:r>
          </a:p>
          <a:p>
            <a:pPr lvl="1"/>
            <a:r>
              <a:rPr lang="fr-BE" sz="2000" dirty="0" smtClean="0"/>
              <a:t>TI141 – Membre du ménage</a:t>
            </a:r>
          </a:p>
          <a:p>
            <a:endParaRPr lang="fr-BE" sz="2200" dirty="0" smtClean="0"/>
          </a:p>
          <a:p>
            <a:r>
              <a:rPr lang="fr-BE" sz="2200" dirty="0" smtClean="0"/>
              <a:t>Délais : &lt; 21j, 21-31j, &gt; 31j       (+ détail)</a:t>
            </a:r>
          </a:p>
          <a:p>
            <a:pPr lvl="1">
              <a:buNone/>
            </a:pPr>
            <a:endParaRPr lang="fr-BE" dirty="0" smtClean="0"/>
          </a:p>
          <a:p>
            <a:pPr>
              <a:buNone/>
            </a:pPr>
            <a:r>
              <a:rPr lang="fr-BE" dirty="0" smtClean="0"/>
              <a:t> </a:t>
            </a:r>
            <a:endParaRPr lang="fr-B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 			(3/7)</a:t>
            </a:r>
            <a:endParaRPr lang="fr-BE" sz="3200" dirty="0"/>
          </a:p>
        </p:txBody>
      </p:sp>
      <p:sp>
        <p:nvSpPr>
          <p:cNvPr id="3" name="Content Placeholder 2"/>
          <p:cNvSpPr>
            <a:spLocks noGrp="1"/>
          </p:cNvSpPr>
          <p:nvPr>
            <p:ph sz="half" idx="1"/>
          </p:nvPr>
        </p:nvSpPr>
        <p:spPr>
          <a:xfrm>
            <a:off x="1143000" y="2133600"/>
            <a:ext cx="3314700" cy="3200400"/>
          </a:xfrm>
        </p:spPr>
        <p:txBody>
          <a:bodyPr/>
          <a:lstStyle/>
          <a:p>
            <a:pPr lvl="1"/>
            <a:r>
              <a:rPr lang="fr-BE" sz="2000" dirty="0" smtClean="0"/>
              <a:t>TI001 – Commune de gestion</a:t>
            </a:r>
          </a:p>
          <a:p>
            <a:pPr lvl="1"/>
            <a:r>
              <a:rPr lang="fr-BE" sz="2000" dirty="0" smtClean="0">
                <a:solidFill>
                  <a:schemeClr val="accent4">
                    <a:lumMod val="50000"/>
                    <a:lumOff val="50000"/>
                  </a:schemeClr>
                </a:solidFill>
              </a:rPr>
              <a:t>TI005 – Déclaration de la demande d’inscription</a:t>
            </a:r>
          </a:p>
          <a:p>
            <a:pPr lvl="1"/>
            <a:r>
              <a:rPr lang="fr-BE" sz="2000" dirty="0" smtClean="0"/>
              <a:t>TI010 – Nom de famille et prénoms</a:t>
            </a:r>
          </a:p>
          <a:p>
            <a:pPr lvl="1"/>
            <a:r>
              <a:rPr lang="fr-BE" sz="2000" dirty="0" smtClean="0">
                <a:solidFill>
                  <a:schemeClr val="accent4">
                    <a:lumMod val="50000"/>
                    <a:lumOff val="50000"/>
                  </a:schemeClr>
                </a:solidFill>
              </a:rPr>
              <a:t>TI012 – titre de noblesse</a:t>
            </a:r>
          </a:p>
          <a:p>
            <a:pPr lvl="1"/>
            <a:r>
              <a:rPr lang="fr-BE" sz="2000" dirty="0" smtClean="0"/>
              <a:t>TI019 – déclaration de changement d’adresse</a:t>
            </a:r>
          </a:p>
          <a:p>
            <a:endParaRPr lang="fr-BE" dirty="0"/>
          </a:p>
        </p:txBody>
      </p:sp>
      <p:sp>
        <p:nvSpPr>
          <p:cNvPr id="4" name="Content Placeholder 3"/>
          <p:cNvSpPr>
            <a:spLocks noGrp="1"/>
          </p:cNvSpPr>
          <p:nvPr>
            <p:ph sz="half" idx="2"/>
          </p:nvPr>
        </p:nvSpPr>
        <p:spPr>
          <a:xfrm>
            <a:off x="4686300" y="2134800"/>
            <a:ext cx="3314700" cy="3047999"/>
          </a:xfrm>
        </p:spPr>
        <p:txBody>
          <a:bodyPr anchor="t" anchorCtr="0"/>
          <a:lstStyle/>
          <a:p>
            <a:pPr lvl="1"/>
            <a:r>
              <a:rPr lang="fr-BE" sz="2000" dirty="0" smtClean="0">
                <a:solidFill>
                  <a:schemeClr val="accent4">
                    <a:lumMod val="50000"/>
                    <a:lumOff val="50000"/>
                  </a:schemeClr>
                </a:solidFill>
              </a:rPr>
              <a:t>TI020 – adresse résidence principale</a:t>
            </a:r>
          </a:p>
          <a:p>
            <a:pPr lvl="1"/>
            <a:r>
              <a:rPr lang="fr-BE" sz="2000" dirty="0" smtClean="0"/>
              <a:t>TI031 – Nationalité</a:t>
            </a:r>
          </a:p>
          <a:p>
            <a:pPr lvl="1"/>
            <a:r>
              <a:rPr lang="fr-BE" sz="2000" dirty="0" smtClean="0">
                <a:solidFill>
                  <a:schemeClr val="accent4">
                    <a:lumMod val="50000"/>
                    <a:lumOff val="50000"/>
                  </a:schemeClr>
                </a:solidFill>
              </a:rPr>
              <a:t>TI070 – Profession</a:t>
            </a:r>
          </a:p>
          <a:p>
            <a:pPr lvl="1"/>
            <a:r>
              <a:rPr lang="fr-BE" sz="2000" dirty="0" smtClean="0"/>
              <a:t>TI120 – Etat civil</a:t>
            </a:r>
          </a:p>
          <a:p>
            <a:pPr lvl="1"/>
            <a:r>
              <a:rPr lang="fr-BE" sz="2000" dirty="0" smtClean="0">
                <a:solidFill>
                  <a:schemeClr val="accent4">
                    <a:lumMod val="50000"/>
                    <a:lumOff val="50000"/>
                  </a:schemeClr>
                </a:solidFill>
              </a:rPr>
              <a:t>TI141 – Membre du ménage</a:t>
            </a:r>
          </a:p>
          <a:p>
            <a:pPr lvl="1"/>
            <a:r>
              <a:rPr lang="fr-BE" sz="2000" dirty="0" smtClean="0"/>
              <a:t>TI150 – Lieu et date du décès</a:t>
            </a:r>
          </a:p>
          <a:p>
            <a:endParaRPr lang="fr-BE" dirty="0"/>
          </a:p>
        </p:txBody>
      </p:sp>
      <p:sp>
        <p:nvSpPr>
          <p:cNvPr id="5" name="Date Placeholder 4"/>
          <p:cNvSpPr>
            <a:spLocks noGrp="1"/>
          </p:cNvSpPr>
          <p:nvPr>
            <p:ph type="dt" sz="half" idx="10"/>
          </p:nvPr>
        </p:nvSpPr>
        <p:spPr/>
        <p:txBody>
          <a:bodyPr/>
          <a:lstStyle/>
          <a:p>
            <a:r>
              <a:rPr lang="fr-BE" dirty="0" smtClean="0"/>
              <a:t>06 novembre 2013</a:t>
            </a:r>
            <a:endParaRPr lang="fr-BE" dirty="0"/>
          </a:p>
        </p:txBody>
      </p:sp>
      <p:sp>
        <p:nvSpPr>
          <p:cNvPr id="6" name="Slide Number Placeholder 5"/>
          <p:cNvSpPr>
            <a:spLocks noGrp="1"/>
          </p:cNvSpPr>
          <p:nvPr>
            <p:ph type="sldNum" sz="quarter" idx="11"/>
          </p:nvPr>
        </p:nvSpPr>
        <p:spPr/>
        <p:txBody>
          <a:bodyPr/>
          <a:lstStyle/>
          <a:p>
            <a:fld id="{02649C84-7A40-42E9-A328-2CB0D863D6C7}" type="slidenum">
              <a:rPr lang="fr-BE" smtClean="0"/>
              <a:pPr/>
              <a:t>5</a:t>
            </a:fld>
            <a:endParaRPr lang="fr-BE" dirty="0"/>
          </a:p>
        </p:txBody>
      </p:sp>
      <p:sp>
        <p:nvSpPr>
          <p:cNvPr id="8" name="Content Placeholder 8"/>
          <p:cNvSpPr txBox="1">
            <a:spLocks/>
          </p:cNvSpPr>
          <p:nvPr/>
        </p:nvSpPr>
        <p:spPr bwMode="auto">
          <a:xfrm>
            <a:off x="1143000" y="1600200"/>
            <a:ext cx="6781800" cy="457200"/>
          </a:xfrm>
          <a:prstGeom prst="rect">
            <a:avLst/>
          </a:prstGeom>
          <a:solidFill>
            <a:srgbClr val="D2D2C6"/>
          </a:solidFill>
          <a:ln w="9525">
            <a:noFill/>
            <a:miter lim="800000"/>
            <a:headEnd/>
            <a:tailEnd/>
          </a:ln>
          <a:effectLst/>
        </p:spPr>
        <p:txBody>
          <a:bodyPr vert="horz" wrap="square" lIns="0" tIns="0" rIns="0" bIns="0" numCol="1" anchor="t" anchorCtr="0" compatLnSpc="1">
            <a:prstTxWarp prst="textNoShape">
              <a:avLst/>
            </a:prstTxWarp>
          </a:bodyPr>
          <a:lstStyle/>
          <a:p>
            <a:pPr marL="319088" marR="0" lvl="0" indent="-319088" algn="l" defTabSz="914400" rtl="0" eaLnBrk="1" fontAlgn="base" latinLnBrk="0" hangingPunct="1">
              <a:lnSpc>
                <a:spcPts val="2800"/>
              </a:lnSpc>
              <a:spcBef>
                <a:spcPct val="20000"/>
              </a:spcBef>
              <a:spcAft>
                <a:spcPct val="0"/>
              </a:spcAft>
              <a:buClr>
                <a:schemeClr val="tx2"/>
              </a:buClr>
              <a:buSzTx/>
              <a:buFontTx/>
              <a:buChar char="•"/>
              <a:tabLst/>
              <a:defRPr/>
            </a:pPr>
            <a:r>
              <a:rPr kumimoji="0" lang="fr-BE" sz="2300" b="1" i="0" u="none" strike="noStrike" kern="0" cap="none" spc="0" normalizeH="0" baseline="0" noProof="0" dirty="0" smtClean="0">
                <a:ln>
                  <a:noFill/>
                </a:ln>
                <a:solidFill>
                  <a:schemeClr val="tx1"/>
                </a:solidFill>
                <a:effectLst/>
                <a:uLnTx/>
                <a:uFillTx/>
                <a:latin typeface="+mn-lt"/>
                <a:ea typeface="+mn-ea"/>
                <a:cs typeface="+mn-cs"/>
              </a:rPr>
              <a:t>Par mois, par</a:t>
            </a:r>
            <a:r>
              <a:rPr kumimoji="0" lang="fr-BE" sz="2300" b="1" i="0" u="none" strike="noStrike" kern="0" cap="none" spc="0" normalizeH="0" noProof="0" dirty="0" smtClean="0">
                <a:ln>
                  <a:noFill/>
                </a:ln>
                <a:solidFill>
                  <a:schemeClr val="tx1"/>
                </a:solidFill>
                <a:effectLst/>
                <a:uLnTx/>
                <a:uFillTx/>
                <a:latin typeface="+mn-lt"/>
                <a:ea typeface="+mn-ea"/>
                <a:cs typeface="+mn-cs"/>
              </a:rPr>
              <a:t> organisme </a:t>
            </a:r>
            <a:r>
              <a:rPr kumimoji="0" lang="fr-BE" sz="2300" b="1" i="0" u="none" strike="noStrike" kern="0" cap="none" spc="0" normalizeH="0" dirty="0" smtClean="0">
                <a:ln>
                  <a:noFill/>
                </a:ln>
                <a:solidFill>
                  <a:schemeClr val="tx1"/>
                </a:solidFill>
                <a:effectLst/>
                <a:uLnTx/>
                <a:uFillTx/>
                <a:latin typeface="+mn-lt"/>
                <a:ea typeface="+mn-ea"/>
                <a:cs typeface="+mn-cs"/>
              </a:rPr>
              <a:t>compéte</a:t>
            </a:r>
            <a:r>
              <a:rPr lang="fr-BE" sz="2300" b="1" kern="0" dirty="0" smtClean="0">
                <a:latin typeface="+mn-lt"/>
              </a:rPr>
              <a:t>nt</a:t>
            </a:r>
            <a:r>
              <a:rPr kumimoji="0" lang="fr-BE" sz="2300" b="1" i="0" u="none" strike="noStrike" kern="0" cap="none" spc="0" normalizeH="0" baseline="0" noProof="0" dirty="0" smtClean="0">
                <a:ln>
                  <a:noFill/>
                </a:ln>
                <a:solidFill>
                  <a:schemeClr val="tx1"/>
                </a:solidFill>
                <a:effectLst/>
                <a:uLnTx/>
                <a:uFillTx/>
                <a:latin typeface="+mn-lt"/>
                <a:ea typeface="+mn-ea"/>
                <a:cs typeface="+mn-cs"/>
              </a:rPr>
              <a:t>:</a:t>
            </a:r>
            <a:endParaRPr kumimoji="0" lang="fr-BE" sz="2200" b="1" i="0" u="none" strike="noStrike" kern="0" cap="none" spc="0" normalizeH="0" baseline="0" noProof="0" dirty="0" smtClean="0">
              <a:ln>
                <a:noFill/>
              </a:ln>
              <a:solidFill>
                <a:schemeClr val="tx1"/>
              </a:solidFill>
              <a:effectLst/>
              <a:uLnTx/>
              <a:uFillTx/>
              <a:latin typeface="+mn-lt"/>
              <a:ea typeface="+mn-ea"/>
              <a:cs typeface="+mn-cs"/>
            </a:endParaRPr>
          </a:p>
          <a:p>
            <a:pPr marL="474663" marR="0" lvl="1" indent="-146050" algn="l" defTabSz="914400" rtl="0" eaLnBrk="1" fontAlgn="base" latinLnBrk="0" hangingPunct="1">
              <a:lnSpc>
                <a:spcPts val="2500"/>
              </a:lnSpc>
              <a:spcBef>
                <a:spcPct val="20000"/>
              </a:spcBef>
              <a:spcAft>
                <a:spcPct val="0"/>
              </a:spcAft>
              <a:buClrTx/>
              <a:buSzTx/>
              <a:buFontTx/>
              <a:buNone/>
              <a:tabLst/>
              <a:defRPr/>
            </a:pPr>
            <a:endParaRPr kumimoji="0" lang="fr-BE" sz="2400" b="0" i="0" u="none" strike="noStrike" kern="0" cap="none" spc="0" normalizeH="0" baseline="0" noProof="0" dirty="0" smtClean="0">
              <a:ln>
                <a:noFill/>
              </a:ln>
              <a:solidFill>
                <a:schemeClr val="tx1"/>
              </a:solidFill>
              <a:effectLst/>
              <a:uLnTx/>
              <a:uFillTx/>
              <a:latin typeface="+mn-lt"/>
            </a:endParaRPr>
          </a:p>
          <a:p>
            <a:pPr marL="319088" marR="0" lvl="0" indent="-319088" algn="l" defTabSz="914400" rtl="0" eaLnBrk="1" fontAlgn="base" latinLnBrk="0" hangingPunct="1">
              <a:lnSpc>
                <a:spcPts val="2800"/>
              </a:lnSpc>
              <a:spcBef>
                <a:spcPct val="20000"/>
              </a:spcBef>
              <a:spcAft>
                <a:spcPct val="0"/>
              </a:spcAft>
              <a:buClr>
                <a:schemeClr val="tx2"/>
              </a:buClr>
              <a:buSzTx/>
              <a:buFontTx/>
              <a:buNone/>
              <a:tabLst/>
              <a:defRPr/>
            </a:pPr>
            <a:r>
              <a:rPr kumimoji="0" lang="fr-BE" sz="2800" b="1" i="0" u="none" strike="noStrike" kern="0" cap="none" spc="0" normalizeH="0" baseline="0" noProof="0" dirty="0" smtClean="0">
                <a:ln>
                  <a:noFill/>
                </a:ln>
                <a:solidFill>
                  <a:schemeClr val="tx1"/>
                </a:solidFill>
                <a:effectLst/>
                <a:uLnTx/>
                <a:uFillTx/>
                <a:latin typeface="+mn-lt"/>
                <a:ea typeface="+mn-ea"/>
                <a:cs typeface="+mn-cs"/>
              </a:rPr>
              <a:t> </a:t>
            </a:r>
            <a:endParaRPr kumimoji="0" lang="fr-BE" sz="2800" b="1" i="0" u="none" strike="noStrike" kern="0" cap="none" spc="0" normalizeH="0" baseline="0" noProof="0" dirty="0">
              <a:ln>
                <a:noFill/>
              </a:ln>
              <a:solidFill>
                <a:schemeClr val="tx1"/>
              </a:solidFill>
              <a:effectLst/>
              <a:uLnTx/>
              <a:uFillTx/>
              <a:latin typeface="+mn-lt"/>
              <a:ea typeface="+mn-ea"/>
              <a:cs typeface="+mn-cs"/>
            </a:endParaRPr>
          </a:p>
        </p:txBody>
      </p:sp>
      <p:sp>
        <p:nvSpPr>
          <p:cNvPr id="9" name="Content Placeholder 8"/>
          <p:cNvSpPr txBox="1">
            <a:spLocks/>
          </p:cNvSpPr>
          <p:nvPr/>
        </p:nvSpPr>
        <p:spPr bwMode="auto">
          <a:xfrm>
            <a:off x="1143000" y="5562600"/>
            <a:ext cx="6781800" cy="533400"/>
          </a:xfrm>
          <a:prstGeom prst="rect">
            <a:avLst/>
          </a:prstGeom>
          <a:solidFill>
            <a:srgbClr val="D2D2C6"/>
          </a:solidFill>
          <a:ln w="9525">
            <a:noFill/>
            <a:miter lim="800000"/>
            <a:headEnd/>
            <a:tailEnd/>
          </a:ln>
          <a:effectLst/>
        </p:spPr>
        <p:txBody>
          <a:bodyPr vert="horz" wrap="square" lIns="0" tIns="0" rIns="0" bIns="0" numCol="1" anchor="t" anchorCtr="0" compatLnSpc="1">
            <a:prstTxWarp prst="textNoShape">
              <a:avLst/>
            </a:prstTxWarp>
          </a:bodyPr>
          <a:lstStyle/>
          <a:p>
            <a:pPr marL="319088" marR="0" lvl="0" indent="-319088" algn="l" defTabSz="914400" rtl="0" eaLnBrk="1" fontAlgn="base" latinLnBrk="0" hangingPunct="1">
              <a:lnSpc>
                <a:spcPts val="2800"/>
              </a:lnSpc>
              <a:spcBef>
                <a:spcPct val="20000"/>
              </a:spcBef>
              <a:spcAft>
                <a:spcPct val="0"/>
              </a:spcAft>
              <a:buClr>
                <a:schemeClr val="tx2"/>
              </a:buClr>
              <a:buSzTx/>
              <a:buFontTx/>
              <a:buChar char="•"/>
              <a:tabLst/>
              <a:defRPr/>
            </a:pPr>
            <a:r>
              <a:rPr kumimoji="0" lang="fr-BE" sz="2200" b="1" i="0" u="none" strike="noStrike" kern="0" cap="none" spc="0" normalizeH="0" baseline="0" noProof="0" dirty="0" smtClean="0">
                <a:ln>
                  <a:noFill/>
                </a:ln>
                <a:solidFill>
                  <a:schemeClr val="tx1"/>
                </a:solidFill>
                <a:effectLst/>
                <a:uLnTx/>
                <a:uFillTx/>
                <a:latin typeface="+mn-lt"/>
                <a:ea typeface="+mn-ea"/>
                <a:cs typeface="+mn-cs"/>
              </a:rPr>
              <a:t>Délais : &lt; 7j, 7-15j, 16-31j, &gt;</a:t>
            </a:r>
            <a:r>
              <a:rPr kumimoji="0" lang="fr-BE" sz="2200" b="1" i="0" u="none" strike="noStrike" kern="0" cap="none" spc="0" normalizeH="0" noProof="0" dirty="0" smtClean="0">
                <a:ln>
                  <a:noFill/>
                </a:ln>
                <a:solidFill>
                  <a:schemeClr val="tx1"/>
                </a:solidFill>
                <a:effectLst/>
                <a:uLnTx/>
                <a:uFillTx/>
                <a:latin typeface="+mn-lt"/>
                <a:ea typeface="+mn-ea"/>
                <a:cs typeface="+mn-cs"/>
              </a:rPr>
              <a:t> 31j    (+ détail)</a:t>
            </a:r>
            <a:endParaRPr kumimoji="0" lang="fr-BE" sz="2200" b="1" i="0" u="none" strike="noStrike" kern="0" cap="none" spc="0" normalizeH="0" baseline="0" noProof="0" dirty="0" smtClean="0">
              <a:ln>
                <a:noFill/>
              </a:ln>
              <a:solidFill>
                <a:schemeClr val="tx1"/>
              </a:solidFill>
              <a:effectLst/>
              <a:uLnTx/>
              <a:uFillTx/>
              <a:latin typeface="+mn-lt"/>
              <a:ea typeface="+mn-ea"/>
              <a:cs typeface="+mn-cs"/>
            </a:endParaRPr>
          </a:p>
          <a:p>
            <a:pPr marL="474663" marR="0" lvl="1" indent="-146050" algn="l" defTabSz="914400" rtl="0" eaLnBrk="1" fontAlgn="base" latinLnBrk="0" hangingPunct="1">
              <a:lnSpc>
                <a:spcPts val="2500"/>
              </a:lnSpc>
              <a:spcBef>
                <a:spcPct val="20000"/>
              </a:spcBef>
              <a:spcAft>
                <a:spcPct val="0"/>
              </a:spcAft>
              <a:buClrTx/>
              <a:buSzTx/>
              <a:buFontTx/>
              <a:buNone/>
              <a:tabLst/>
              <a:defRPr/>
            </a:pPr>
            <a:endParaRPr kumimoji="0" lang="fr-BE" sz="2400" b="0" i="0" u="none" strike="noStrike" kern="0" cap="none" spc="0" normalizeH="0" baseline="0" noProof="0" dirty="0" smtClean="0">
              <a:ln>
                <a:noFill/>
              </a:ln>
              <a:solidFill>
                <a:schemeClr val="tx1"/>
              </a:solidFill>
              <a:effectLst/>
              <a:uLnTx/>
              <a:uFillTx/>
              <a:latin typeface="+mn-lt"/>
            </a:endParaRPr>
          </a:p>
          <a:p>
            <a:pPr marL="319088" marR="0" lvl="0" indent="-319088" algn="l" defTabSz="914400" rtl="0" eaLnBrk="1" fontAlgn="base" latinLnBrk="0" hangingPunct="1">
              <a:lnSpc>
                <a:spcPts val="2800"/>
              </a:lnSpc>
              <a:spcBef>
                <a:spcPct val="20000"/>
              </a:spcBef>
              <a:spcAft>
                <a:spcPct val="0"/>
              </a:spcAft>
              <a:buClr>
                <a:schemeClr val="tx2"/>
              </a:buClr>
              <a:buSzTx/>
              <a:buFontTx/>
              <a:buNone/>
              <a:tabLst/>
              <a:defRPr/>
            </a:pPr>
            <a:r>
              <a:rPr kumimoji="0" lang="fr-BE" sz="2800" b="1" i="0" u="none" strike="noStrike" kern="0" cap="none" spc="0" normalizeH="0" baseline="0" noProof="0" dirty="0" smtClean="0">
                <a:ln>
                  <a:noFill/>
                </a:ln>
                <a:solidFill>
                  <a:schemeClr val="tx1"/>
                </a:solidFill>
                <a:effectLst/>
                <a:uLnTx/>
                <a:uFillTx/>
                <a:latin typeface="+mn-lt"/>
                <a:ea typeface="+mn-ea"/>
                <a:cs typeface="+mn-cs"/>
              </a:rPr>
              <a:t> </a:t>
            </a:r>
            <a:endParaRPr kumimoji="0" lang="fr-BE"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 		          (4/7)</a:t>
            </a:r>
            <a:endParaRPr lang="fr-BE" sz="3200" dirty="0"/>
          </a:p>
        </p:txBody>
      </p:sp>
      <p:sp>
        <p:nvSpPr>
          <p:cNvPr id="3" name="Content Placeholder 2"/>
          <p:cNvSpPr>
            <a:spLocks noGrp="1"/>
          </p:cNvSpPr>
          <p:nvPr>
            <p:ph idx="1"/>
          </p:nvPr>
        </p:nvSpPr>
        <p:spPr>
          <a:xfrm>
            <a:off x="1143000" y="1600200"/>
            <a:ext cx="6781800" cy="4648200"/>
          </a:xfrm>
        </p:spPr>
        <p:txBody>
          <a:bodyPr/>
          <a:lstStyle/>
          <a:p>
            <a:r>
              <a:rPr lang="fr-BE" dirty="0" smtClean="0"/>
              <a:t>Statistiques naissances (collectes)</a:t>
            </a:r>
          </a:p>
          <a:p>
            <a:pPr lvl="1"/>
            <a:r>
              <a:rPr lang="fr-BE" sz="2000" dirty="0" smtClean="0"/>
              <a:t>Par commune de naissance, le laps de temps (en nombre de jours) entre la date de la collecte et la date de la naissance</a:t>
            </a:r>
          </a:p>
          <a:p>
            <a:pPr lvl="1"/>
            <a:endParaRPr lang="fr-BE" sz="2000" dirty="0" smtClean="0"/>
          </a:p>
          <a:p>
            <a:pPr lvl="1"/>
            <a:r>
              <a:rPr lang="fr-BE" sz="2000" dirty="0" smtClean="0"/>
              <a:t>Par commune de gestion, le laps de temps (en nombre de jours) entre la date de la collecte et la date de la reprise du dossier par la commune de gestion </a:t>
            </a:r>
          </a:p>
          <a:p>
            <a:pPr lvl="1">
              <a:buNone/>
            </a:pPr>
            <a:endParaRPr lang="fr-BE" sz="2000" dirty="0" smtClean="0"/>
          </a:p>
          <a:p>
            <a:pPr lvl="1">
              <a:buNone/>
            </a:pPr>
            <a:endParaRPr lang="fr-BE" sz="2000" dirty="0" smtClean="0"/>
          </a:p>
          <a:p>
            <a:endParaRPr lang="fr-BE" dirty="0" smtClean="0"/>
          </a:p>
          <a:p>
            <a:endParaRPr lang="fr-BE" dirty="0" smtClean="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6</a:t>
            </a:fld>
            <a:endParaRPr lang="fr-B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 </a:t>
            </a:r>
            <a:r>
              <a:rPr lang="nl-BE" sz="3200" dirty="0" smtClean="0"/>
              <a:t>		          (5/7)</a:t>
            </a:r>
            <a:endParaRPr lang="nl-BE" sz="3200" dirty="0"/>
          </a:p>
        </p:txBody>
      </p:sp>
      <p:sp>
        <p:nvSpPr>
          <p:cNvPr id="3" name="Content Placeholder 2"/>
          <p:cNvSpPr>
            <a:spLocks noGrp="1"/>
          </p:cNvSpPr>
          <p:nvPr>
            <p:ph idx="1"/>
          </p:nvPr>
        </p:nvSpPr>
        <p:spPr>
          <a:xfrm>
            <a:off x="1143000" y="1600200"/>
            <a:ext cx="6781800" cy="4648200"/>
          </a:xfrm>
        </p:spPr>
        <p:txBody>
          <a:bodyPr/>
          <a:lstStyle/>
          <a:p>
            <a:r>
              <a:rPr lang="fr-BE" dirty="0" smtClean="0"/>
              <a:t>Statistiques mariages</a:t>
            </a:r>
          </a:p>
          <a:p>
            <a:pPr lvl="1"/>
            <a:r>
              <a:rPr lang="fr-BE" sz="2000" dirty="0" smtClean="0"/>
              <a:t>Par commune de mariage, le laps de temps (en nombre de jours) entre la date du mariage et la date de l’encodage. </a:t>
            </a:r>
          </a:p>
          <a:p>
            <a:pPr lvl="1"/>
            <a:endParaRPr lang="fr-BE" sz="2000" dirty="0" smtClean="0"/>
          </a:p>
          <a:p>
            <a:pPr lvl="1"/>
            <a:r>
              <a:rPr lang="fr-BE" sz="2000" dirty="0" smtClean="0"/>
              <a:t>Par commune de gestion, le laps de temps (en nombre de jours) entre la date du mariage et la date de l’encodage. </a:t>
            </a:r>
          </a:p>
          <a:p>
            <a:pPr lvl="1">
              <a:buNone/>
            </a:pPr>
            <a:endParaRPr lang="fr-BE" sz="2000" dirty="0" smtClean="0"/>
          </a:p>
          <a:p>
            <a:pPr lvl="1">
              <a:buNone/>
            </a:pPr>
            <a:endParaRPr lang="fr-BE" sz="2000" dirty="0" smtClean="0"/>
          </a:p>
          <a:p>
            <a:endParaRPr lang="fr-BE" dirty="0" smtClean="0"/>
          </a:p>
          <a:p>
            <a:endParaRPr lang="fr-BE" dirty="0" smtClean="0"/>
          </a:p>
        </p:txBody>
      </p:sp>
      <p:sp>
        <p:nvSpPr>
          <p:cNvPr id="4" name="Date Placeholder 3"/>
          <p:cNvSpPr>
            <a:spLocks noGrp="1"/>
          </p:cNvSpPr>
          <p:nvPr>
            <p:ph type="dt" sz="half" idx="10"/>
          </p:nvPr>
        </p:nvSpPr>
        <p:spPr/>
        <p:txBody>
          <a:bodyPr/>
          <a:lstStyle/>
          <a:p>
            <a:r>
              <a:rPr lang="fr-FR" dirty="0" smtClean="0"/>
              <a:t>06 novembre 2013</a:t>
            </a:r>
            <a:endParaRPr lang="nl-NL" dirty="0"/>
          </a:p>
        </p:txBody>
      </p:sp>
      <p:sp>
        <p:nvSpPr>
          <p:cNvPr id="5" name="Slide Number Placeholder 4"/>
          <p:cNvSpPr>
            <a:spLocks noGrp="1"/>
          </p:cNvSpPr>
          <p:nvPr>
            <p:ph type="sldNum" sz="quarter" idx="11"/>
          </p:nvPr>
        </p:nvSpPr>
        <p:spPr/>
        <p:txBody>
          <a:bodyPr/>
          <a:lstStyle/>
          <a:p>
            <a:fld id="{B3798A73-E70E-4EA0-9B8A-7D2334083202}" type="slidenum">
              <a:rPr lang="nl-NL" smtClean="0"/>
              <a:pPr/>
              <a:t>7</a:t>
            </a:fld>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dirty="0" smtClean="0"/>
              <a:t>Les types d’information sont-ils mis à jour en temps et en heure? 		          (6/7)</a:t>
            </a:r>
            <a:endParaRPr lang="fr-FR" sz="3200" dirty="0"/>
          </a:p>
        </p:txBody>
      </p:sp>
      <p:sp>
        <p:nvSpPr>
          <p:cNvPr id="3" name="Content Placeholder 2"/>
          <p:cNvSpPr>
            <a:spLocks noGrp="1"/>
          </p:cNvSpPr>
          <p:nvPr>
            <p:ph idx="1"/>
          </p:nvPr>
        </p:nvSpPr>
        <p:spPr>
          <a:xfrm>
            <a:off x="1143000" y="1600200"/>
            <a:ext cx="6781800" cy="3352800"/>
          </a:xfrm>
        </p:spPr>
        <p:txBody>
          <a:bodyPr/>
          <a:lstStyle/>
          <a:p>
            <a:r>
              <a:rPr lang="fr-FR" dirty="0" smtClean="0"/>
              <a:t>Statistiques décès</a:t>
            </a:r>
          </a:p>
          <a:p>
            <a:pPr lvl="1"/>
            <a:r>
              <a:rPr lang="fr-FR" sz="2000" dirty="0" smtClean="0"/>
              <a:t>Par commune de décès, le laps de temps (en nombre de jours) entre la date du décès et la date de l’encodage.</a:t>
            </a:r>
          </a:p>
          <a:p>
            <a:pPr lvl="1"/>
            <a:endParaRPr lang="fr-FR" sz="2000" dirty="0" smtClean="0"/>
          </a:p>
          <a:p>
            <a:pPr lvl="1"/>
            <a:r>
              <a:rPr lang="fr-FR" sz="2000" dirty="0" smtClean="0"/>
              <a:t>Par commune de gestion, le laps de temps (en nombre de jours) entre la date du décès et la date de l’encodage. </a:t>
            </a:r>
          </a:p>
          <a:p>
            <a:pPr lvl="1"/>
            <a:endParaRPr lang="fr-FR" sz="2000" dirty="0" smtClean="0"/>
          </a:p>
          <a:p>
            <a:pPr lvl="1">
              <a:buNone/>
            </a:pPr>
            <a:endParaRPr lang="fr-FR" dirty="0" smtClean="0"/>
          </a:p>
        </p:txBody>
      </p:sp>
      <p:sp>
        <p:nvSpPr>
          <p:cNvPr id="4" name="Date Placeholder 3"/>
          <p:cNvSpPr>
            <a:spLocks noGrp="1"/>
          </p:cNvSpPr>
          <p:nvPr>
            <p:ph type="dt" sz="half" idx="10"/>
          </p:nvPr>
        </p:nvSpPr>
        <p:spPr/>
        <p:txBody>
          <a:bodyPr/>
          <a:lstStyle/>
          <a:p>
            <a:r>
              <a:rPr lang="fr-FR" dirty="0" smtClean="0"/>
              <a:t>06 novembre 2013</a:t>
            </a:r>
            <a:endParaRPr lang="fr-FR" dirty="0"/>
          </a:p>
        </p:txBody>
      </p:sp>
      <p:sp>
        <p:nvSpPr>
          <p:cNvPr id="5" name="Slide Number Placeholder 4"/>
          <p:cNvSpPr>
            <a:spLocks noGrp="1"/>
          </p:cNvSpPr>
          <p:nvPr>
            <p:ph type="sldNum" sz="quarter" idx="11"/>
          </p:nvPr>
        </p:nvSpPr>
        <p:spPr/>
        <p:txBody>
          <a:bodyPr/>
          <a:lstStyle/>
          <a:p>
            <a:fld id="{B3798A73-E70E-4EA0-9B8A-7D2334083202}"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3200" dirty="0" smtClean="0"/>
              <a:t>Les types d’information sont-ils mis à jour en temps et en heure? 		          (7/7)</a:t>
            </a:r>
            <a:endParaRPr lang="fr-BE" sz="3200" dirty="0"/>
          </a:p>
        </p:txBody>
      </p:sp>
      <p:sp>
        <p:nvSpPr>
          <p:cNvPr id="3" name="Content Placeholder 2"/>
          <p:cNvSpPr>
            <a:spLocks noGrp="1"/>
          </p:cNvSpPr>
          <p:nvPr>
            <p:ph idx="1"/>
          </p:nvPr>
        </p:nvSpPr>
        <p:spPr>
          <a:xfrm>
            <a:off x="1219200" y="1524000"/>
            <a:ext cx="6781800" cy="4114800"/>
          </a:xfrm>
        </p:spPr>
        <p:txBody>
          <a:bodyPr/>
          <a:lstStyle/>
          <a:p>
            <a:endParaRPr lang="fr-BE" dirty="0" smtClean="0"/>
          </a:p>
          <a:p>
            <a:r>
              <a:rPr lang="fr-BE" dirty="0" smtClean="0"/>
              <a:t>Liste de contrôle TI 019 – déclaration de changement d’adresse</a:t>
            </a:r>
          </a:p>
          <a:p>
            <a:endParaRPr lang="fr-BE" dirty="0" smtClean="0"/>
          </a:p>
          <a:p>
            <a:r>
              <a:rPr lang="fr-BE" dirty="0" smtClean="0"/>
              <a:t>Liste de contrôle TI 024 – adresse de référence</a:t>
            </a:r>
          </a:p>
          <a:p>
            <a:pPr lvl="1"/>
            <a:endParaRPr lang="fr-BE" dirty="0" smtClean="0"/>
          </a:p>
          <a:p>
            <a:r>
              <a:rPr lang="fr-BE" dirty="0" smtClean="0"/>
              <a:t>Liste de contrôle TI 026 – absence temporaire</a:t>
            </a:r>
          </a:p>
          <a:p>
            <a:endParaRPr lang="fr-BE" dirty="0" smtClean="0"/>
          </a:p>
          <a:p>
            <a:r>
              <a:rPr lang="fr-BE" dirty="0" smtClean="0"/>
              <a:t>Audit Cour des Comptes – Registre d’attente</a:t>
            </a:r>
          </a:p>
          <a:p>
            <a:pPr>
              <a:buNone/>
            </a:pPr>
            <a:r>
              <a:rPr lang="fr-BE" dirty="0" smtClean="0">
                <a:sym typeface="Wingdings" pitchFamily="2" charset="2"/>
              </a:rPr>
              <a:t>		</a:t>
            </a:r>
            <a:r>
              <a:rPr lang="fr-BE" sz="2000" b="0" dirty="0" smtClean="0">
                <a:sym typeface="Wingdings" pitchFamily="2" charset="2"/>
              </a:rPr>
              <a:t> Tous les types d’information registre d’attente</a:t>
            </a:r>
            <a:endParaRPr lang="fr-BE" sz="2000" b="0" dirty="0" smtClean="0"/>
          </a:p>
          <a:p>
            <a:pPr>
              <a:buNone/>
            </a:pPr>
            <a:endParaRPr lang="fr-BE" dirty="0" smtClean="0"/>
          </a:p>
        </p:txBody>
      </p:sp>
      <p:sp>
        <p:nvSpPr>
          <p:cNvPr id="4" name="Date Placeholder 3"/>
          <p:cNvSpPr>
            <a:spLocks noGrp="1"/>
          </p:cNvSpPr>
          <p:nvPr>
            <p:ph type="dt" sz="half" idx="10"/>
          </p:nvPr>
        </p:nvSpPr>
        <p:spPr/>
        <p:txBody>
          <a:bodyPr/>
          <a:lstStyle/>
          <a:p>
            <a:r>
              <a:rPr lang="fr-BE" dirty="0" smtClean="0"/>
              <a:t>06 novembre 2013</a:t>
            </a:r>
            <a:endParaRPr lang="fr-BE" dirty="0"/>
          </a:p>
        </p:txBody>
      </p:sp>
      <p:sp>
        <p:nvSpPr>
          <p:cNvPr id="5" name="Slide Number Placeholder 4"/>
          <p:cNvSpPr>
            <a:spLocks noGrp="1"/>
          </p:cNvSpPr>
          <p:nvPr>
            <p:ph type="sldNum" sz="quarter" idx="11"/>
          </p:nvPr>
        </p:nvSpPr>
        <p:spPr/>
        <p:txBody>
          <a:bodyPr/>
          <a:lstStyle/>
          <a:p>
            <a:fld id="{B3798A73-E70E-4EA0-9B8A-7D2334083202}" type="slidenum">
              <a:rPr lang="fr-BE" smtClean="0"/>
              <a:pPr/>
              <a:t>9</a:t>
            </a:fld>
            <a:endParaRPr lang="fr-B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fontScheme name="Standaardontwerp">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IBZ_Document" ma:contentTypeID="0x0101004B3EE5D0A9C1CB46B5F7B658172020E7004056D99077DF9248B26AF2112750324F" ma:contentTypeVersion="87" ma:contentTypeDescription="" ma:contentTypeScope="" ma:versionID="f95cf75cb7b0b3ac49246b78168748af">
  <xsd:schema xmlns:xsd="http://www.w3.org/2001/XMLSchema" xmlns:p="http://schemas.microsoft.com/office/2006/metadata/properties" xmlns:ns1="d6e05fb4-4ff7-45e7-9d0d-b9f3e278ffe2" xmlns:ns2="ff756884-51f2-4913-b8dd-ae814adc4cd8" xmlns:ns4="http://schemas.microsoft.com/sharepoint/v3/fields" targetNamespace="http://schemas.microsoft.com/office/2006/metadata/properties" ma:root="true" ma:fieldsID="081e8494192cb57de4be6d3e4db64233" ns1:_="" ns2:_="" ns4:_="">
    <xsd:import namespace="d6e05fb4-4ff7-45e7-9d0d-b9f3e278ffe2"/>
    <xsd:import namespace="ff756884-51f2-4913-b8dd-ae814adc4cd8"/>
    <xsd:import namespace="http://schemas.microsoft.com/sharepoint/v3/fields"/>
    <xsd:element name="properties">
      <xsd:complexType>
        <xsd:sequence>
          <xsd:element name="documentManagement">
            <xsd:complexType>
              <xsd:all>
                <xsd:element ref="ns1:Titre" minOccurs="0"/>
                <xsd:element ref="ns1:Titel" minOccurs="0"/>
                <xsd:element ref="ns2:Language" minOccurs="0"/>
                <xsd:element ref="ns1:DocDate" minOccurs="0"/>
                <xsd:element ref="ns1:Direction" minOccurs="0"/>
                <xsd:element ref="ns1:Theme_x0020_Niveau_x0020_1" minOccurs="0"/>
                <xsd:element ref="ns1:Theme_x0020_Niveau_x0020_2" minOccurs="0"/>
                <xsd:element ref="ns1:Directie1" minOccurs="0"/>
                <xsd:element ref="ns1:Thema_x0020_Niveau_x0020_11" minOccurs="0"/>
                <xsd:element ref="ns1:Thema_x0020_Niveau_x0020_21" minOccurs="0"/>
                <xsd:element ref="ns4:_EndDate"/>
                <xsd:element ref="ns1:Thema_x0020_Niveau_x0020_31" minOccurs="0"/>
                <xsd:element ref="ns1:Publication_x0020_News" minOccurs="0"/>
                <xsd:element ref="ns1:themes_concat" minOccurs="0"/>
                <xsd:element ref="ns2:Theme_x0020_Niveau_x0020_3" minOccurs="0"/>
              </xsd:all>
            </xsd:complexType>
          </xsd:element>
        </xsd:sequence>
      </xsd:complexType>
    </xsd:element>
  </xsd:schema>
  <xsd:schema xmlns:xsd="http://www.w3.org/2001/XMLSchema" xmlns:dms="http://schemas.microsoft.com/office/2006/documentManagement/types" targetNamespace="d6e05fb4-4ff7-45e7-9d0d-b9f3e278ffe2" elementFormDefault="qualified">
    <xsd:import namespace="http://schemas.microsoft.com/office/2006/documentManagement/types"/>
    <xsd:element name="Titre" ma:index="0" nillable="true" ma:displayName="Titre" ma:internalName="Titre" ma:readOnly="false">
      <xsd:simpleType>
        <xsd:restriction base="dms:Text">
          <xsd:maxLength value="255"/>
        </xsd:restriction>
      </xsd:simpleType>
    </xsd:element>
    <xsd:element name="Titel" ma:index="1" nillable="true" ma:displayName="Titel" ma:internalName="Titel">
      <xsd:simpleType>
        <xsd:restriction base="dms:Text">
          <xsd:maxLength value="255"/>
        </xsd:restriction>
      </xsd:simpleType>
    </xsd:element>
    <xsd:element name="DocDate" ma:index="3" nillable="true" ma:displayName="DocDate" ma:default="" ma:format="DateOnly" ma:internalName="DocDate">
      <xsd:simpleType>
        <xsd:restriction base="dms:DateTime"/>
      </xsd:simpleType>
    </xsd:element>
    <xsd:element name="Direction" ma:index="6" nillable="true" ma:displayName="Direction" ma:hidden="true" ma:internalName="Direction" ma:readOnly="false">
      <xsd:simpleType>
        <xsd:restriction base="dms:Unknown"/>
      </xsd:simpleType>
    </xsd:element>
    <xsd:element name="Theme_x0020_Niveau_x0020_1" ma:index="7" nillable="true" ma:displayName="Theme Niveau 1" ma:hidden="true" ma:internalName="Theme_x0020_Niveau_x0020_1" ma:readOnly="false">
      <xsd:simpleType>
        <xsd:restriction base="dms:Unknown"/>
      </xsd:simpleType>
    </xsd:element>
    <xsd:element name="Theme_x0020_Niveau_x0020_2" ma:index="8" nillable="true" ma:displayName="Theme Niveau 2" ma:hidden="true" ma:internalName="Theme_x0020_Niveau_x0020_2" ma:readOnly="false">
      <xsd:simpleType>
        <xsd:restriction base="dms:Unknown"/>
      </xsd:simpleType>
    </xsd:element>
    <xsd:element name="Directie1" ma:index="9" nillable="true" ma:displayName="Directie" ma:hidden="true" ma:internalName="Directie1" ma:readOnly="false">
      <xsd:simpleType>
        <xsd:restriction base="dms:Unknown"/>
      </xsd:simpleType>
    </xsd:element>
    <xsd:element name="Thema_x0020_Niveau_x0020_11" ma:index="10" nillable="true" ma:displayName="Thema Niveau 1" ma:hidden="true" ma:internalName="Thema_x0020_Niveau_x0020_11" ma:readOnly="false">
      <xsd:simpleType>
        <xsd:restriction base="dms:Unknown"/>
      </xsd:simpleType>
    </xsd:element>
    <xsd:element name="Thema_x0020_Niveau_x0020_21" ma:index="11" nillable="true" ma:displayName="Thema Niveau 2" ma:hidden="true" ma:internalName="Thema_x0020_Niveau_x0020_21" ma:readOnly="false">
      <xsd:simpleType>
        <xsd:restriction base="dms:Unknown"/>
      </xsd:simpleType>
    </xsd:element>
    <xsd:element name="Thema_x0020_Niveau_x0020_31" ma:index="13" nillable="true" ma:displayName="Thema Niveau 3" ma:hidden="true" ma:internalName="Thema_x0020_Niveau_x0020_31" ma:readOnly="false">
      <xsd:simpleType>
        <xsd:restriction base="dms:Unknown"/>
      </xsd:simpleType>
    </xsd:element>
    <xsd:element name="Publication_x0020_News" ma:index="14" nillable="true" ma:displayName="Publication News" ma:default="None" ma:format="Dropdown" ma:hidden="true" ma:internalName="Publication_x0020_News" ma:readOnly="false">
      <xsd:simpleType>
        <xsd:restriction base="dms:Choice">
          <xsd:enumeration value="None"/>
          <xsd:enumeration value="My Direction"/>
          <xsd:enumeration value="All IBZ"/>
        </xsd:restriction>
      </xsd:simpleType>
    </xsd:element>
    <xsd:element name="themes_concat" ma:index="16" nillable="true" ma:displayName="themes_concat" ma:internalName="themes_concat" ma:readOnly="false">
      <xsd:simpleType>
        <xsd:restriction base="dms:Text">
          <xsd:maxLength value="255"/>
        </xsd:restriction>
      </xsd:simpleType>
    </xsd:element>
  </xsd:schema>
  <xsd:schema xmlns:xsd="http://www.w3.org/2001/XMLSchema" xmlns:dms="http://schemas.microsoft.com/office/2006/documentManagement/types" targetNamespace="ff756884-51f2-4913-b8dd-ae814adc4cd8" elementFormDefault="qualified">
    <xsd:import namespace="http://schemas.microsoft.com/office/2006/documentManagement/types"/>
    <xsd:element name="Language" ma:index="2" nillable="true" ma:displayName="Language" ma:default="Nederlands" ma:description="Langue du document - Taal van het document" ma:internalName="Language">
      <xsd:complexType>
        <xsd:complexContent>
          <xsd:extension base="dms:MultiChoice">
            <xsd:sequence>
              <xsd:element name="Value" maxOccurs="unbounded" minOccurs="0" nillable="true">
                <xsd:simpleType>
                  <xsd:restriction base="dms:Choice">
                    <xsd:enumeration value="Nederlands"/>
                    <xsd:enumeration value="Français"/>
                    <xsd:enumeration value="English"/>
                    <xsd:enumeration value="German"/>
                  </xsd:restriction>
                </xsd:simpleType>
              </xsd:element>
            </xsd:sequence>
          </xsd:extension>
        </xsd:complexContent>
      </xsd:complexType>
    </xsd:element>
    <xsd:element name="Theme_x0020_Niveau_x0020_3" ma:index="23" nillable="true" ma:displayName="Theme Niveau 3" ma:hidden="true" ma:internalName="Theme_x0020_Niveau_x0020_30" ma:readOnly="false">
      <xsd:simpleType>
        <xsd:restriction base="dms:Unknow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EndDate" ma:index="12" ma:displayName="End Date" ma:default="2060-01-01T00:00:00Z" ma:format="DateOnly" ma:internalName="_End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22" ma:displayName="Content Type"/>
        <xsd:element ref="dc:title" minOccurs="0" maxOccurs="1" ma:index="4" ma:displayName="Title"/>
        <xsd:element ref="dc:subject" minOccurs="0" maxOccurs="1"/>
        <xsd:element ref="dc:description" minOccurs="0" maxOccurs="1" ma:index="15"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irectie1 xmlns="d6e05fb4-4ff7-45e7-9d0d-b9f3e278ffe2">Horizontale</Directie1>
    <Language xmlns="ff756884-51f2-4913-b8dd-ae814adc4cd8">
      <Value xmlns="ff756884-51f2-4913-b8dd-ae814adc4cd8">Nederlands</Value>
      <Value xmlns="ff756884-51f2-4913-b8dd-ae814adc4cd8">Français</Value>
    </Language>
    <Direction xmlns="d6e05fb4-4ff7-45e7-9d0d-b9f3e278ffe2">Horizontaux</Direction>
    <_EndDate xmlns="http://schemas.microsoft.com/sharepoint/v3/fields">2060-01-01T00:00:00+00:00</_EndDate>
    <Titel xmlns="d6e05fb4-4ff7-45e7-9d0d-b9f3e278ffe2">PowerPoint-presentatie</Titel>
    <Theme_x0020_Niveau_x0020_1 xmlns="d6e05fb4-4ff7-45e7-9d0d-b9f3e278ffe2">Communication</Theme_x0020_Niveau_x0020_1>
    <themes_concat xmlns="d6e05fb4-4ff7-45e7-9d0d-b9f3e278ffe2">Communication / Style maison / Institutions et Population - Communicatie / Huisstijl / Instellingen en Bevolking</themes_concat>
    <Theme_x0020_Niveau_x0020_3 xmlns="ff756884-51f2-4913-b8dd-ae814adc4cd8" xsi:nil="true"/>
    <Thema_x0020_Niveau_x0020_11 xmlns="d6e05fb4-4ff7-45e7-9d0d-b9f3e278ffe2">Communicatie</Thema_x0020_Niveau_x0020_11>
    <Titre xmlns="d6e05fb4-4ff7-45e7-9d0d-b9f3e278ffe2" xsi:nil="true"/>
    <Publication_x0020_News xmlns="d6e05fb4-4ff7-45e7-9d0d-b9f3e278ffe2">None</Publication_x0020_News>
    <DocDate xmlns="d6e05fb4-4ff7-45e7-9d0d-b9f3e278ffe2">1999-11-30T00:00:00+00:00</DocDate>
    <Theme_x0020_Niveau_x0020_2 xmlns="d6e05fb4-4ff7-45e7-9d0d-b9f3e278ffe2">Style maison</Theme_x0020_Niveau_x0020_2>
    <Thema_x0020_Niveau_x0020_21 xmlns="d6e05fb4-4ff7-45e7-9d0d-b9f3e278ffe2">Huisstijl</Thema_x0020_Niveau_x0020_21>
    <Thema_x0020_Niveau_x0020_31 xmlns="d6e05fb4-4ff7-45e7-9d0d-b9f3e278ffe2">Instellingen en Bevolking</Thema_x0020_Niveau_x0020_31>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800FAB-5C07-4686-8FAE-45EE86312FB5}">
  <ds:schemaRefs>
    <ds:schemaRef ds:uri="http://schemas.microsoft.com/office/2006/metadata/longProperties"/>
  </ds:schemaRefs>
</ds:datastoreItem>
</file>

<file path=customXml/itemProps2.xml><?xml version="1.0" encoding="utf-8"?>
<ds:datastoreItem xmlns:ds="http://schemas.openxmlformats.org/officeDocument/2006/customXml" ds:itemID="{EC3C02DE-F294-4191-B290-BCD048CFE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e05fb4-4ff7-45e7-9d0d-b9f3e278ffe2"/>
    <ds:schemaRef ds:uri="ff756884-51f2-4913-b8dd-ae814adc4cd8"/>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CD35FBD-0CBF-4953-9730-CB3394B904E4}">
  <ds:schemaRefs>
    <ds:schemaRef ds:uri="http://purl.org/dc/dcmitype/"/>
    <ds:schemaRef ds:uri="http://schemas.microsoft.com/sharepoint/v3/fields"/>
    <ds:schemaRef ds:uri="http://purl.org/dc/terms/"/>
    <ds:schemaRef ds:uri="d6e05fb4-4ff7-45e7-9d0d-b9f3e278ffe2"/>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ff756884-51f2-4913-b8dd-ae814adc4cd8"/>
    <ds:schemaRef ds:uri="http://www.w3.org/XML/1998/namespace"/>
  </ds:schemaRefs>
</ds:datastoreItem>
</file>

<file path=customXml/itemProps4.xml><?xml version="1.0" encoding="utf-8"?>
<ds:datastoreItem xmlns:ds="http://schemas.openxmlformats.org/officeDocument/2006/customXml" ds:itemID="{06AFDB97-66D1-496F-ADF9-051271DA8D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8976</TotalTime>
  <Words>3658</Words>
  <Application>Microsoft Office PowerPoint</Application>
  <PresentationFormat>Affichage à l'écran (4:3)</PresentationFormat>
  <Paragraphs>461</Paragraphs>
  <Slides>29</Slides>
  <Notes>29</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Standaardontwerp</vt:lpstr>
      <vt:lpstr>  Qualité des données: un aperçu des contrôles disponibles  Koen Raymakers</vt:lpstr>
      <vt:lpstr>Récapitulatif</vt:lpstr>
      <vt:lpstr>Les types d’information sont-ils mis à jour en temps et en heure?            (1/7)</vt:lpstr>
      <vt:lpstr>Les types d’information sont-ils mis à jour en temps et en heure?            (2/7)</vt:lpstr>
      <vt:lpstr>Les types d’information sont-ils mis à jour en temps et en heure?    (3/7)</vt:lpstr>
      <vt:lpstr>Les types d’information sont-ils mis à jour en temps et en heure?             (4/7)</vt:lpstr>
      <vt:lpstr>Les types d’information sont-ils mis à jour en temps et en heure?             (5/7)</vt:lpstr>
      <vt:lpstr>Les types d’information sont-ils mis à jour en temps et en heure?             (6/7)</vt:lpstr>
      <vt:lpstr>Les types d’information sont-ils mis à jour en temps et en heure?             (7/7)</vt:lpstr>
      <vt:lpstr>Récapitulatif</vt:lpstr>
      <vt:lpstr>Tous les types d’information sont-ils présents? (1/2)</vt:lpstr>
      <vt:lpstr>Tous les types d’information sont-ils présents? (2/2)</vt:lpstr>
      <vt:lpstr>Récapitulatif</vt:lpstr>
      <vt:lpstr>Les types d’information sont-ils corrects?      (1/10)  </vt:lpstr>
      <vt:lpstr>Les types d’information sont-ils corrects?      (2/10)</vt:lpstr>
      <vt:lpstr>Les types d’information sont-ils corrects?                     (3/10)</vt:lpstr>
      <vt:lpstr>Les types d’information sont-ils corrects?       (4/10)</vt:lpstr>
      <vt:lpstr>Les types d’information sont-ils corrects?      (5/10)</vt:lpstr>
      <vt:lpstr>Les types d’information sont-ils corrects?      (6/10)</vt:lpstr>
      <vt:lpstr>Les types d’information sont-ils corrects?      (7/10)</vt:lpstr>
      <vt:lpstr>Les types d’information sont-ils corrects?      (8/10)</vt:lpstr>
      <vt:lpstr>Les types d’information sont-ils corrects?       (9/10)</vt:lpstr>
      <vt:lpstr>Les types d’information sont-ils corrects?               (10/10)</vt:lpstr>
      <vt:lpstr>Récapitulatif </vt:lpstr>
      <vt:lpstr>Futur</vt:lpstr>
      <vt:lpstr>QUESTIONS ?</vt:lpstr>
      <vt:lpstr>Coordonnées</vt:lpstr>
      <vt:lpstr>FIN</vt:lpstr>
      <vt:lpstr>Extra (1)</vt:lpstr>
    </vt:vector>
  </TitlesOfParts>
  <Company>FOD Binnenlandse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Bart Vrancken</dc:creator>
  <cp:lastModifiedBy>Administrateur</cp:lastModifiedBy>
  <cp:revision>534</cp:revision>
  <dcterms:created xsi:type="dcterms:W3CDTF">2007-07-02T10:03:53Z</dcterms:created>
  <dcterms:modified xsi:type="dcterms:W3CDTF">2013-11-27T16:01:26Z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heme Niveau 3">
    <vt:lpwstr>Institutions et Population</vt:lpwstr>
  </property>
  <property fmtid="{D5CDD505-2E9C-101B-9397-08002B2CF9AE}" pid="3" name="ContentType">
    <vt:lpwstr>IBZ_Document</vt:lpwstr>
  </property>
  <property fmtid="{D5CDD505-2E9C-101B-9397-08002B2CF9AE}" pid="4" name="Order">
    <vt:lpwstr>49800.0000000000</vt:lpwstr>
  </property>
  <property fmtid="{D5CDD505-2E9C-101B-9397-08002B2CF9AE}" pid="5" name="WorkflowCreationPath">
    <vt:lpwstr>f7e1b858-fb73-4ae2-b540-e2b7e8052cbe,3;89948025-4081-4f5e-a424-2864ba34d0a4,3;</vt:lpwstr>
  </property>
</Properties>
</file>