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9" r:id="rId3"/>
    <p:sldId id="276" r:id="rId4"/>
    <p:sldId id="280" r:id="rId5"/>
    <p:sldId id="281" r:id="rId6"/>
    <p:sldId id="287" r:id="rId7"/>
    <p:sldId id="286" r:id="rId8"/>
    <p:sldId id="288" r:id="rId9"/>
    <p:sldId id="285" r:id="rId10"/>
    <p:sldId id="289" r:id="rId11"/>
    <p:sldId id="290" r:id="rId12"/>
    <p:sldId id="282" r:id="rId13"/>
    <p:sldId id="263" r:id="rId14"/>
    <p:sldId id="293" r:id="rId15"/>
  </p:sldIdLst>
  <p:sldSz cx="9144000" cy="6858000" type="screen4x3"/>
  <p:notesSz cx="6718300" cy="98679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>
        <p:scale>
          <a:sx n="80" d="100"/>
          <a:sy n="80" d="100"/>
        </p:scale>
        <p:origin x="-103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8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nl-NL" altLang="fr-FR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C32F3C-771C-4458-9711-107B890EFEC0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54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noProof="0" smtClean="0"/>
              <a:t>Klik om de opmaakprofielen van de modeltekst te bewerken</a:t>
            </a:r>
          </a:p>
          <a:p>
            <a:pPr lvl="1"/>
            <a:r>
              <a:rPr lang="nl-NL" altLang="fr-FR" noProof="0" smtClean="0"/>
              <a:t>Tweede niveau</a:t>
            </a:r>
          </a:p>
          <a:p>
            <a:pPr lvl="2"/>
            <a:r>
              <a:rPr lang="nl-NL" altLang="fr-FR" noProof="0" smtClean="0"/>
              <a:t>Derde niveau</a:t>
            </a:r>
          </a:p>
          <a:p>
            <a:pPr lvl="3"/>
            <a:r>
              <a:rPr lang="nl-NL" altLang="fr-FR" noProof="0" smtClean="0"/>
              <a:t>Vierde niveau</a:t>
            </a:r>
          </a:p>
          <a:p>
            <a:pPr lvl="4"/>
            <a:r>
              <a:rPr lang="nl-NL" altLang="fr-FR" noProof="0" smtClean="0"/>
              <a:t>Vijfde niveau</a:t>
            </a:r>
          </a:p>
        </p:txBody>
      </p:sp>
      <p:sp>
        <p:nvSpPr>
          <p:cNvPr id="20484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20485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fr-FR" sz="1000" smtClean="0"/>
              <a:t>Via Beeld &gt; Koptekst en voettekst kan je de voettekst ingeven</a:t>
            </a:r>
          </a:p>
        </p:txBody>
      </p:sp>
      <p:sp>
        <p:nvSpPr>
          <p:cNvPr id="20486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50BF9D16-3D29-431B-A54E-2F2D33FBD8AA}" type="slidenum">
              <a:rPr lang="nl-NL" altLang="fr-FR" sz="1000" smtClean="0"/>
              <a:pPr algn="r" eaLnBrk="1" hangingPunct="1">
                <a:defRPr/>
              </a:pPr>
              <a:t>‹N°›</a:t>
            </a:fld>
            <a:endParaRPr lang="nl-NL" altLang="fr-FR" sz="1000" smtClean="0"/>
          </a:p>
        </p:txBody>
      </p:sp>
      <p:sp>
        <p:nvSpPr>
          <p:cNvPr id="17415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pPr lvl="0"/>
            <a:r>
              <a:rPr lang="nl-NL" altLang="fr-FR" noProof="0" smtClean="0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nl-NL" altLang="fr-FR" noProof="0" smtClean="0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9477-BEE5-480B-B09B-C05CF07850E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CB91-7B08-483F-99F1-947CDE050772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A3E7D-FE01-4A84-A392-EBFBD23D8F7E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BD10-9EFE-4E3E-8278-425D4DB8AF3C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69E-C408-47B3-8BD0-B446ED631B3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2260-5B2A-48FB-931F-463E687EB78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34F7A-BE9F-4C64-B1A5-B6E03C6F8603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D389E-40DB-42D1-911C-211BBD4434B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89E77-62C2-48E7-86D8-3A8EE505074E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4AC7-2A9F-4199-A29B-9D5A0195446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de opmaakprofielen van de modeltekst te bewerken</a:t>
            </a:r>
          </a:p>
          <a:p>
            <a:pPr lvl="1"/>
            <a:r>
              <a:rPr lang="nl-NL" altLang="fr-FR" smtClean="0"/>
              <a:t>Tweede niveau</a:t>
            </a:r>
          </a:p>
          <a:p>
            <a:pPr lvl="2"/>
            <a:r>
              <a:rPr lang="nl-NL" altLang="fr-FR" smtClean="0"/>
              <a:t>Derde niveau</a:t>
            </a:r>
          </a:p>
          <a:p>
            <a:pPr lvl="3"/>
            <a:r>
              <a:rPr lang="nl-NL" altLang="fr-FR" smtClean="0"/>
              <a:t>Vierde niveau</a:t>
            </a:r>
          </a:p>
          <a:p>
            <a:pPr lvl="4"/>
            <a:r>
              <a:rPr lang="nl-NL" altLang="fr-FR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97519573-3015-4135-96E5-9CB39C0B56D5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CAcQjRw&amp;url=http://www.overside-consulting.fr/&amp;ei=znw_VOn-FMTvOZ7CgYAP&amp;bvm=bv.77648437,d.bGQ&amp;psig=AFQjCNHe4hx9BEOu9K-kh3MlO1PDNHrfmw&amp;ust=141353322025459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rire-et-senrichir.com/wp-content/uploads/2014/02/logo-bonhomme-loupe-&#233;crire-et-senrichir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ity.fr/blog/satisfaction-client%C3%A8le/connaissez-vous-bien-vos-cli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CAcQjRw&amp;url=http://www.linformaticien.com/dossiers/id/28921/hebergement-web-toujours-plus-de-services.aspx&amp;ei=iOk-VOnPLIiHPZ7ngZAK&amp;bvm=bv.77648437,d.bGQ&amp;psig=AFQjCNFO7yp1QWRzH-pvVf1gL1q3FD0q_Q&amp;ust=141349550868310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CAcQjRw&amp;url=http://www.tourmag.com/I-Quelles-solutions-pour-fideliser-un-client_a63039.html&amp;ei=EsM-VKy0GYSrPLv1gWg&amp;bvm=bv.77412846,d.ZGU&amp;psig=AFQjCNF7LR3zZbe356vo9vjsRKCJXoIf8g&amp;ust=141348559811090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rategik.fr/blog/fideliser-ses-clients-grace-a-la-norme-iso-9001/12/2012/fideliser-ses-client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/>
              <a:t>22/10/2014</a:t>
            </a:r>
            <a:endParaRPr lang="nl-NL" altLang="fr-FR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429000"/>
            <a:ext cx="6094413" cy="2057400"/>
          </a:xfrm>
        </p:spPr>
        <p:txBody>
          <a:bodyPr/>
          <a:lstStyle/>
          <a:p>
            <a:pPr algn="ctr" eaLnBrk="1" hangingPunct="1"/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fr-BE" altLang="fr-FR" b="0" dirty="0" smtClean="0"/>
              <a:t/>
            </a:r>
            <a:br>
              <a:rPr lang="fr-BE" altLang="fr-FR" b="0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sz="3300" u="sng" dirty="0" smtClean="0">
                <a:latin typeface="Cambria" pitchFamily="18" charset="0"/>
              </a:rPr>
              <a:t> Business Case ADIB :</a:t>
            </a:r>
            <a:br>
              <a:rPr lang="nl-NL" altLang="fr-FR" sz="3300" u="sng" dirty="0" smtClean="0">
                <a:latin typeface="Cambria" pitchFamily="18" charset="0"/>
              </a:rPr>
            </a:br>
            <a:r>
              <a:rPr lang="nl-NL" altLang="fr-FR" sz="3300" u="sng" dirty="0" smtClean="0">
                <a:latin typeface="Cambria" pitchFamily="18" charset="0"/>
              </a:rPr>
              <a:t>Naar een 100% klantgerichte organisatie </a:t>
            </a:r>
            <a:r>
              <a:rPr lang="nl-NL" altLang="fr-FR" u="sng" dirty="0" smtClean="0">
                <a:latin typeface="Cambria" pitchFamily="18" charset="0"/>
              </a:rPr>
              <a:t/>
            </a:r>
            <a:br>
              <a:rPr lang="nl-NL" altLang="fr-FR" u="sng" dirty="0" smtClean="0">
                <a:latin typeface="Cambria" pitchFamily="18" charset="0"/>
              </a:rPr>
            </a:br>
            <a:endParaRPr lang="en-US" altLang="fr-FR" dirty="0" smtClean="0">
              <a:latin typeface="Cambria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  <a:p>
            <a:pPr eaLnBrk="1" hangingPunct="1"/>
            <a:r>
              <a:rPr lang="en-US" altLang="fr-F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81000" y="241300"/>
            <a:ext cx="8382000" cy="974725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lphaUcPeriod" startAt="2"/>
            </a:pPr>
            <a:r>
              <a:rPr lang="fr-BE" altLang="fr-FR" sz="2400" dirty="0" err="1" smtClean="0">
                <a:latin typeface="Cambria" pitchFamily="18" charset="0"/>
              </a:rPr>
              <a:t>Resultaat</a:t>
            </a:r>
            <a:r>
              <a:rPr lang="fr-BE" altLang="fr-FR" sz="2400" dirty="0" smtClean="0">
                <a:latin typeface="Cambria" pitchFamily="18" charset="0"/>
              </a:rPr>
              <a:t> van de Business Case:</a:t>
            </a:r>
            <a:br>
              <a:rPr lang="fr-BE" altLang="fr-FR" sz="2400" dirty="0" smtClean="0">
                <a:latin typeface="Cambria" pitchFamily="18" charset="0"/>
              </a:rPr>
            </a:b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complete</a:t>
            </a:r>
            <a:r>
              <a:rPr lang="fr-BE" altLang="fr-FR" sz="2400" dirty="0" smtClean="0">
                <a:latin typeface="Cambria" pitchFamily="18" charset="0"/>
              </a:rPr>
              <a:t> en </a:t>
            </a:r>
            <a:r>
              <a:rPr lang="fr-BE" altLang="fr-FR" sz="2400" dirty="0" err="1" smtClean="0">
                <a:latin typeface="Cambria" pitchFamily="18" charset="0"/>
              </a:rPr>
              <a:t>kwaliteitsvolle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dienstverlening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aanbieden</a:t>
            </a:r>
            <a:r>
              <a:rPr lang="fr-BE" altLang="fr-FR" sz="2400" dirty="0" smtClean="0">
                <a:latin typeface="Cambria" pitchFamily="18" charset="0"/>
              </a:rPr>
              <a:t> (2)</a:t>
            </a:r>
            <a:endParaRPr lang="fr-BE" altLang="fr-FR" sz="2400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4875" y="2209800"/>
            <a:ext cx="3895725" cy="137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BE" sz="2000" b="0" dirty="0" smtClean="0">
                <a:latin typeface="Cambria" panose="02040503050406030204" pitchFamily="18" charset="0"/>
              </a:rPr>
              <a:t>RRN ADMIN </a:t>
            </a:r>
            <a:r>
              <a:rPr lang="fr-BE" sz="2000" b="0" dirty="0" err="1" smtClean="0">
                <a:latin typeface="Cambria" panose="02040503050406030204" pitchFamily="18" charset="0"/>
              </a:rPr>
              <a:t>moet</a:t>
            </a:r>
            <a:r>
              <a:rPr lang="fr-BE" sz="2000" b="0" dirty="0" smtClean="0">
                <a:latin typeface="Cambria" panose="02040503050406030204" pitchFamily="18" charset="0"/>
              </a:rPr>
              <a:t> </a:t>
            </a:r>
            <a:r>
              <a:rPr lang="fr-BE" sz="2000" b="0" dirty="0" err="1" smtClean="0">
                <a:latin typeface="Cambria" panose="02040503050406030204" pitchFamily="18" charset="0"/>
              </a:rPr>
              <a:t>evolueren</a:t>
            </a:r>
            <a:r>
              <a:rPr lang="fr-BE" sz="2000" b="0" dirty="0" smtClean="0">
                <a:latin typeface="Cambria" panose="02040503050406030204" pitchFamily="18" charset="0"/>
              </a:rPr>
              <a:t> </a:t>
            </a:r>
            <a:r>
              <a:rPr lang="fr-BE" sz="2000" b="0" dirty="0" err="1" smtClean="0">
                <a:latin typeface="Cambria" panose="02040503050406030204" pitchFamily="18" charset="0"/>
              </a:rPr>
              <a:t>naar</a:t>
            </a:r>
            <a:r>
              <a:rPr lang="fr-BE" sz="2000" b="0" dirty="0" smtClean="0">
                <a:latin typeface="Cambria" panose="02040503050406030204" pitchFamily="18" charset="0"/>
              </a:rPr>
              <a:t> </a:t>
            </a:r>
            <a:r>
              <a:rPr lang="fr-BE" sz="2000" b="0" dirty="0" err="1" smtClean="0">
                <a:latin typeface="Cambria" panose="02040503050406030204" pitchFamily="18" charset="0"/>
              </a:rPr>
              <a:t>een</a:t>
            </a:r>
            <a:r>
              <a:rPr lang="fr-BE" sz="2000" b="0" dirty="0" smtClean="0">
                <a:latin typeface="Cambria" panose="02040503050406030204" pitchFamily="18" charset="0"/>
              </a:rPr>
              <a:t> </a:t>
            </a:r>
            <a:r>
              <a:rPr lang="fr-BE" sz="2000" b="0" dirty="0" err="1" smtClean="0">
                <a:latin typeface="Cambria" panose="02040503050406030204" pitchFamily="18" charset="0"/>
              </a:rPr>
              <a:t>compleet</a:t>
            </a:r>
            <a:r>
              <a:rPr lang="fr-BE" sz="2000" b="0" dirty="0" smtClean="0">
                <a:latin typeface="Cambria" panose="02040503050406030204" pitchFamily="18" charset="0"/>
              </a:rPr>
              <a:t> en </a:t>
            </a:r>
            <a:r>
              <a:rPr lang="fr-BE" sz="2000" b="0" dirty="0" err="1" smtClean="0">
                <a:latin typeface="Cambria" panose="02040503050406030204" pitchFamily="18" charset="0"/>
              </a:rPr>
              <a:t>gebruiksvriendelijk</a:t>
            </a:r>
            <a:r>
              <a:rPr lang="fr-BE" sz="2000" b="0" dirty="0" smtClean="0">
                <a:latin typeface="Cambria" panose="02040503050406030204" pitchFamily="18" charset="0"/>
              </a:rPr>
              <a:t> </a:t>
            </a:r>
            <a:r>
              <a:rPr lang="fr-BE" sz="2000" b="0" dirty="0" err="1" smtClean="0">
                <a:latin typeface="Cambria" panose="02040503050406030204" pitchFamily="18" charset="0"/>
              </a:rPr>
              <a:t>klantenportaal</a:t>
            </a:r>
            <a:r>
              <a:rPr lang="fr-BE" sz="2000" b="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BE" sz="2000" b="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fr-BE" sz="2000" b="0" dirty="0" err="1" smtClean="0">
                <a:latin typeface="Cambria" panose="02040503050406030204" pitchFamily="18" charset="0"/>
              </a:rPr>
              <a:t>Beheer</a:t>
            </a:r>
            <a:r>
              <a:rPr lang="fr-BE" sz="2000" b="0" dirty="0" smtClean="0">
                <a:latin typeface="Cambria" panose="02040503050406030204" pitchFamily="18" charset="0"/>
              </a:rPr>
              <a:t> van de </a:t>
            </a:r>
            <a:r>
              <a:rPr lang="fr-BE" sz="2000" b="0" dirty="0" err="1" smtClean="0">
                <a:latin typeface="Cambria" panose="02040503050406030204" pitchFamily="18" charset="0"/>
              </a:rPr>
              <a:t>toegangen</a:t>
            </a:r>
            <a:endParaRPr lang="fr-BE" sz="2000" b="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fr-BE" sz="2000" b="0" dirty="0" err="1" smtClean="0">
                <a:latin typeface="Cambria" panose="02040503050406030204" pitchFamily="18" charset="0"/>
              </a:rPr>
              <a:t>Bestelling</a:t>
            </a:r>
            <a:r>
              <a:rPr lang="fr-BE" sz="2000" b="0" dirty="0" smtClean="0">
                <a:latin typeface="Cambria" panose="02040503050406030204" pitchFamily="18" charset="0"/>
              </a:rPr>
              <a:t> en </a:t>
            </a:r>
            <a:r>
              <a:rPr lang="fr-BE" sz="2000" b="0" dirty="0" err="1" smtClean="0">
                <a:latin typeface="Cambria" panose="02040503050406030204" pitchFamily="18" charset="0"/>
              </a:rPr>
              <a:t>aflevering</a:t>
            </a:r>
            <a:r>
              <a:rPr lang="fr-BE" sz="2000" b="0" dirty="0" smtClean="0">
                <a:latin typeface="Cambria" panose="02040503050406030204" pitchFamily="18" charset="0"/>
              </a:rPr>
              <a:t> van </a:t>
            </a:r>
            <a:r>
              <a:rPr lang="fr-BE" sz="2000" b="0" dirty="0" err="1" smtClean="0">
                <a:latin typeface="Cambria" panose="02040503050406030204" pitchFamily="18" charset="0"/>
              </a:rPr>
              <a:t>producten</a:t>
            </a:r>
            <a:endParaRPr lang="fr-BE" sz="2000" b="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fr-BE" sz="2000" b="0" dirty="0" err="1" smtClean="0">
                <a:latin typeface="Cambria" panose="02040503050406030204" pitchFamily="18" charset="0"/>
              </a:rPr>
              <a:t>Evaluatie</a:t>
            </a:r>
            <a:r>
              <a:rPr lang="fr-BE" sz="2000" b="0" dirty="0" smtClean="0">
                <a:latin typeface="Cambria" panose="02040503050406030204" pitchFamily="18" charset="0"/>
              </a:rPr>
              <a:t> van onze </a:t>
            </a:r>
            <a:r>
              <a:rPr lang="fr-BE" sz="2000" b="0" dirty="0" err="1" smtClean="0">
                <a:latin typeface="Cambria" panose="02040503050406030204" pitchFamily="18" charset="0"/>
              </a:rPr>
              <a:t>diensten</a:t>
            </a:r>
            <a:endParaRPr lang="fr-BE" sz="2000" b="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nl-BE" sz="2000" b="0" dirty="0" smtClean="0">
                <a:latin typeface="Cambria" panose="02040503050406030204" pitchFamily="18" charset="0"/>
              </a:rPr>
              <a:t>Wijzigen van contactgegevens</a:t>
            </a:r>
            <a:endParaRPr lang="fr-BE" sz="2000" b="0" dirty="0" smtClean="0">
              <a:latin typeface="Cambria" panose="02040503050406030204" pitchFamily="18" charset="0"/>
            </a:endParaRPr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pic>
        <p:nvPicPr>
          <p:cNvPr id="12293" name="Image 4" descr="https://encrypted-tbn2.gstatic.com/images?q=tbn:ANd9GcSi-McgDFomDMjPwrSuHeH7wKsfo196ZSkbR-dcFKTFiuJH0pdb3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048000"/>
            <a:ext cx="35052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790575" y="15240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BE" altLang="fr-FR" b="1" dirty="0" err="1" smtClean="0">
                <a:latin typeface="Cambria" pitchFamily="18" charset="0"/>
              </a:rPr>
              <a:t>Ontwikkeling</a:t>
            </a:r>
            <a:r>
              <a:rPr lang="fr-BE" altLang="fr-FR" b="1" dirty="0" smtClean="0">
                <a:latin typeface="Cambria" pitchFamily="18" charset="0"/>
              </a:rPr>
              <a:t> van onze </a:t>
            </a:r>
            <a:r>
              <a:rPr lang="fr-BE" altLang="fr-FR" b="1" dirty="0" err="1" smtClean="0">
                <a:latin typeface="Cambria" pitchFamily="18" charset="0"/>
              </a:rPr>
              <a:t>bestaande</a:t>
            </a:r>
            <a:r>
              <a:rPr lang="fr-BE" altLang="fr-FR" b="1" dirty="0" smtClean="0">
                <a:latin typeface="Cambria" pitchFamily="18" charset="0"/>
              </a:rPr>
              <a:t> IT </a:t>
            </a:r>
            <a:r>
              <a:rPr lang="fr-BE" altLang="fr-FR" b="1" dirty="0" err="1" smtClean="0">
                <a:latin typeface="Cambria" pitchFamily="18" charset="0"/>
              </a:rPr>
              <a:t>diensten</a:t>
            </a:r>
            <a:r>
              <a:rPr lang="fr-BE" altLang="fr-FR" b="1" dirty="0" smtClean="0">
                <a:latin typeface="Cambria" pitchFamily="18" charset="0"/>
              </a:rPr>
              <a:t>:</a:t>
            </a:r>
            <a:endParaRPr lang="fr-BE" altLang="fr-FR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04800" y="241300"/>
            <a:ext cx="8458200" cy="974725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lphaUcPeriod" startAt="2"/>
            </a:pPr>
            <a:r>
              <a:rPr lang="fr-BE" altLang="fr-FR" sz="2400" dirty="0" err="1" smtClean="0">
                <a:latin typeface="Cambria" pitchFamily="18" charset="0"/>
              </a:rPr>
              <a:t>Resultaat</a:t>
            </a:r>
            <a:r>
              <a:rPr lang="fr-BE" altLang="fr-FR" sz="2400" dirty="0" smtClean="0">
                <a:latin typeface="Cambria" pitchFamily="18" charset="0"/>
              </a:rPr>
              <a:t> van de Business Case:</a:t>
            </a:r>
            <a:br>
              <a:rPr lang="fr-BE" altLang="fr-FR" sz="2400" dirty="0" smtClean="0">
                <a:latin typeface="Cambria" pitchFamily="18" charset="0"/>
              </a:rPr>
            </a:b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complete</a:t>
            </a:r>
            <a:r>
              <a:rPr lang="fr-BE" altLang="fr-FR" sz="2400" dirty="0" smtClean="0">
                <a:latin typeface="Cambria" pitchFamily="18" charset="0"/>
              </a:rPr>
              <a:t> en </a:t>
            </a:r>
            <a:r>
              <a:rPr lang="fr-BE" altLang="fr-FR" sz="2400" dirty="0" err="1" smtClean="0">
                <a:latin typeface="Cambria" pitchFamily="18" charset="0"/>
              </a:rPr>
              <a:t>kwaliteitsvolle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dienstverlening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aanbieden</a:t>
            </a:r>
            <a:r>
              <a:rPr lang="fr-BE" altLang="fr-FR" sz="2400" dirty="0" smtClean="0">
                <a:latin typeface="Cambria" pitchFamily="18" charset="0"/>
              </a:rPr>
              <a:t> (3)</a:t>
            </a:r>
            <a:endParaRPr lang="fr-BE" altLang="fr-FR" sz="2400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4000"/>
            <a:ext cx="7391400" cy="457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BE" altLang="fr-FR" dirty="0" smtClean="0"/>
              <a:t>En onze </a:t>
            </a:r>
            <a:r>
              <a:rPr lang="fr-BE" altLang="fr-FR" dirty="0" err="1" smtClean="0"/>
              <a:t>andere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diensten</a:t>
            </a:r>
            <a:r>
              <a:rPr lang="fr-BE" altLang="fr-FR" dirty="0" smtClean="0"/>
              <a:t>:</a:t>
            </a:r>
          </a:p>
        </p:txBody>
      </p:sp>
      <p:sp>
        <p:nvSpPr>
          <p:cNvPr id="1331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13317" name="ZoneTexte 4"/>
          <p:cNvSpPr txBox="1">
            <a:spLocks noChangeArrowheads="1"/>
          </p:cNvSpPr>
          <p:nvPr/>
        </p:nvSpPr>
        <p:spPr bwMode="auto">
          <a:xfrm>
            <a:off x="838200" y="1905000"/>
            <a:ext cx="3733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l">
              <a:buFont typeface="Arial" charset="0"/>
              <a:buChar char="•"/>
            </a:pPr>
            <a:r>
              <a:rPr lang="fr-BE" sz="1400" dirty="0" err="1" smtClean="0"/>
              <a:t>Antwoorden</a:t>
            </a:r>
            <a:r>
              <a:rPr lang="fr-BE" sz="1400" dirty="0" smtClean="0"/>
              <a:t> op </a:t>
            </a:r>
            <a:r>
              <a:rPr lang="fr-BE" sz="1400" dirty="0" err="1" smtClean="0"/>
              <a:t>vragen</a:t>
            </a:r>
            <a:r>
              <a:rPr lang="fr-BE" sz="1400" dirty="0" smtClean="0"/>
              <a:t> over </a:t>
            </a:r>
            <a:r>
              <a:rPr lang="fr-BE" sz="1400" dirty="0" err="1" smtClean="0"/>
              <a:t>wetgeving</a:t>
            </a:r>
            <a:endParaRPr lang="fr-BE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sz="1400" dirty="0" err="1" smtClean="0"/>
              <a:t>Organisatie</a:t>
            </a:r>
            <a:r>
              <a:rPr lang="fr-BE" sz="1400" dirty="0" smtClean="0"/>
              <a:t> van de </a:t>
            </a:r>
            <a:r>
              <a:rPr lang="fr-BE" sz="1400" dirty="0" err="1" smtClean="0"/>
              <a:t>verkiezingen</a:t>
            </a:r>
            <a:endParaRPr lang="fr-BE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sz="1400" dirty="0" smtClean="0"/>
              <a:t>Protocol</a:t>
            </a:r>
            <a:endParaRPr lang="fr-BE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sz="1400" dirty="0" err="1" smtClean="0"/>
              <a:t>Opleiding</a:t>
            </a:r>
            <a:endParaRPr lang="fr-BE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sz="1400" dirty="0" err="1" smtClean="0"/>
              <a:t>Statistieken</a:t>
            </a:r>
            <a:endParaRPr lang="fr-BE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sz="1600" dirty="0" err="1" smtClean="0"/>
              <a:t>Uitvoering</a:t>
            </a:r>
            <a:r>
              <a:rPr lang="fr-BE" sz="1600" dirty="0" smtClean="0"/>
              <a:t> van </a:t>
            </a:r>
            <a:r>
              <a:rPr lang="fr-BE" sz="1600" dirty="0" err="1" smtClean="0"/>
              <a:t>werken</a:t>
            </a:r>
            <a:endParaRPr lang="fr-BE" sz="1600" dirty="0"/>
          </a:p>
        </p:txBody>
      </p:sp>
      <p:sp>
        <p:nvSpPr>
          <p:cNvPr id="13318" name="ZoneTexte 5"/>
          <p:cNvSpPr txBox="1">
            <a:spLocks noChangeArrowheads="1"/>
          </p:cNvSpPr>
          <p:nvPr/>
        </p:nvSpPr>
        <p:spPr bwMode="auto">
          <a:xfrm>
            <a:off x="4181475" y="1876425"/>
            <a:ext cx="3657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l">
              <a:buFont typeface="Arial" charset="0"/>
              <a:buChar char="•"/>
            </a:pPr>
            <a:r>
              <a:rPr lang="fr-BE" altLang="fr-FR" sz="1400" dirty="0" smtClean="0"/>
              <a:t>Support </a:t>
            </a:r>
            <a:r>
              <a:rPr lang="fr-BE" altLang="fr-FR" sz="1400" dirty="0" err="1" smtClean="0"/>
              <a:t>voor</a:t>
            </a:r>
            <a:r>
              <a:rPr lang="fr-BE" altLang="fr-FR" sz="1400" dirty="0" smtClean="0"/>
              <a:t> </a:t>
            </a:r>
            <a:r>
              <a:rPr lang="fr-BE" altLang="fr-FR" sz="1400" dirty="0" err="1" smtClean="0"/>
              <a:t>bijwerkingen</a:t>
            </a:r>
            <a:endParaRPr lang="fr-BE" altLang="fr-FR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altLang="fr-FR" sz="1400" dirty="0" err="1" smtClean="0"/>
              <a:t>Vergunningen</a:t>
            </a:r>
            <a:r>
              <a:rPr lang="fr-BE" altLang="fr-FR" sz="1400" dirty="0" smtClean="0"/>
              <a:t> </a:t>
            </a:r>
            <a:r>
              <a:rPr lang="fr-BE" altLang="fr-FR" sz="1400" dirty="0" err="1" smtClean="0"/>
              <a:t>voor</a:t>
            </a:r>
            <a:r>
              <a:rPr lang="fr-BE" altLang="fr-FR" sz="1400" dirty="0" smtClean="0"/>
              <a:t> collectes en </a:t>
            </a:r>
            <a:r>
              <a:rPr lang="fr-BE" altLang="fr-FR" sz="1400" dirty="0" err="1" smtClean="0"/>
              <a:t>tombola’s</a:t>
            </a:r>
            <a:endParaRPr lang="fr-BE" altLang="fr-FR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altLang="fr-FR" sz="1400" dirty="0" err="1" smtClean="0"/>
              <a:t>Voorlopige</a:t>
            </a:r>
            <a:r>
              <a:rPr lang="fr-BE" altLang="fr-FR" sz="1400" dirty="0" smtClean="0"/>
              <a:t> </a:t>
            </a:r>
            <a:r>
              <a:rPr lang="fr-BE" altLang="fr-FR" sz="1400" dirty="0" err="1" smtClean="0"/>
              <a:t>identiteitskaarten</a:t>
            </a:r>
            <a:endParaRPr lang="fr-BE" altLang="fr-FR" sz="1400" dirty="0"/>
          </a:p>
          <a:p>
            <a:pPr marL="742950" lvl="1" indent="-285750" algn="l">
              <a:buFont typeface="Arial" charset="0"/>
              <a:buChar char="•"/>
            </a:pPr>
            <a:r>
              <a:rPr lang="fr-BE" altLang="fr-FR" sz="1400" dirty="0" err="1" smtClean="0"/>
              <a:t>Enz</a:t>
            </a:r>
            <a:r>
              <a:rPr lang="fr-BE" altLang="fr-FR" sz="1400" dirty="0" smtClean="0"/>
              <a:t>…</a:t>
            </a:r>
            <a:endParaRPr lang="fr-BE" altLang="fr-FR" sz="1400" dirty="0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057275" y="3387725"/>
            <a:ext cx="678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fr-BE" altLang="fr-FR" sz="2000" dirty="0" smtClean="0"/>
              <a:t>De </a:t>
            </a:r>
            <a:r>
              <a:rPr lang="fr-BE" altLang="fr-FR" sz="2000" dirty="0" err="1" smtClean="0"/>
              <a:t>dienstverlening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moet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verbeteren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door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een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actief</a:t>
            </a:r>
            <a:r>
              <a:rPr lang="fr-BE" altLang="fr-FR" sz="2000" dirty="0" smtClean="0"/>
              <a:t>, </a:t>
            </a:r>
            <a:r>
              <a:rPr lang="fr-BE" altLang="fr-FR" sz="2000" dirty="0" err="1" smtClean="0"/>
              <a:t>gespecialiseerd</a:t>
            </a:r>
            <a:r>
              <a:rPr lang="fr-BE" altLang="fr-FR" sz="2000" dirty="0" smtClean="0"/>
              <a:t> en </a:t>
            </a:r>
            <a:r>
              <a:rPr lang="fr-BE" altLang="fr-FR" sz="2000" dirty="0" err="1" smtClean="0"/>
              <a:t>meer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gecentraliseerd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beheer</a:t>
            </a:r>
            <a:r>
              <a:rPr lang="fr-BE" altLang="fr-FR" sz="2000" dirty="0" smtClean="0"/>
              <a:t> van de </a:t>
            </a:r>
            <a:r>
              <a:rPr lang="fr-BE" altLang="fr-FR" sz="2000" dirty="0" err="1" smtClean="0"/>
              <a:t>vragen</a:t>
            </a:r>
            <a:r>
              <a:rPr lang="fr-BE" altLang="fr-FR" sz="2000" dirty="0" smtClean="0"/>
              <a:t> van onze </a:t>
            </a:r>
            <a:r>
              <a:rPr lang="fr-BE" altLang="fr-FR" sz="2000" dirty="0" err="1" smtClean="0"/>
              <a:t>klanten</a:t>
            </a:r>
            <a:endParaRPr lang="fr-BE" altLang="fr-FR" sz="2000" dirty="0"/>
          </a:p>
          <a:p>
            <a:pPr marL="457200" indent="-457200" algn="l">
              <a:buFont typeface="+mj-lt"/>
              <a:buAutoNum type="arabicPeriod"/>
            </a:pPr>
            <a:r>
              <a:rPr lang="nl-BE" altLang="fr-FR" sz="2000" dirty="0" smtClean="0"/>
              <a:t>De processen voor afleveren van onze producten worden geoptimaliseerd en vormen  de basis voor een reorganisatie van de globale structuur van de Directie</a:t>
            </a:r>
            <a:endParaRPr lang="fr-BE" altLang="fr-FR" sz="2000" dirty="0" smtClean="0"/>
          </a:p>
          <a:p>
            <a:pPr marL="457200" indent="-457200" algn="l">
              <a:buFontTx/>
              <a:buAutoNum type="arabicPeriod"/>
            </a:pPr>
            <a:r>
              <a:rPr lang="fr-BE" altLang="fr-FR" sz="2000" dirty="0" err="1" smtClean="0"/>
              <a:t>Voor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sommige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producten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beogen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we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een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moderner</a:t>
            </a:r>
            <a:r>
              <a:rPr lang="fr-BE" altLang="fr-FR" sz="2000" dirty="0" smtClean="0"/>
              <a:t> </a:t>
            </a:r>
            <a:r>
              <a:rPr lang="fr-BE" altLang="fr-FR" sz="2000" dirty="0" err="1" smtClean="0"/>
              <a:t>uitwisselingsformaat</a:t>
            </a:r>
            <a:r>
              <a:rPr lang="fr-BE" altLang="fr-FR" sz="2000" dirty="0" smtClean="0"/>
              <a:t>  </a:t>
            </a:r>
            <a:endParaRPr lang="fr-BE" altLang="fr-FR" sz="2000" dirty="0"/>
          </a:p>
          <a:p>
            <a:pPr marL="457200" indent="-457200" algn="l">
              <a:buFontTx/>
              <a:buAutoNum type="arabicPeriod"/>
            </a:pPr>
            <a:endParaRPr lang="fr-BE" altLang="fr-FR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5"/>
          <p:cNvSpPr>
            <a:spLocks noGrp="1"/>
          </p:cNvSpPr>
          <p:nvPr>
            <p:ph idx="1"/>
          </p:nvPr>
        </p:nvSpPr>
        <p:spPr>
          <a:xfrm flipV="1">
            <a:off x="762000" y="6477000"/>
            <a:ext cx="76200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mtClean="0"/>
          </a:p>
        </p:txBody>
      </p:sp>
      <p:pic>
        <p:nvPicPr>
          <p:cNvPr id="7" name="Image 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676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itre 1"/>
          <p:cNvSpPr>
            <a:spLocks noGrp="1"/>
          </p:cNvSpPr>
          <p:nvPr>
            <p:ph type="title"/>
          </p:nvPr>
        </p:nvSpPr>
        <p:spPr>
          <a:xfrm>
            <a:off x="304800" y="241300"/>
            <a:ext cx="8534400" cy="974725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lphaUcPeriod" startAt="3"/>
            </a:pPr>
            <a:r>
              <a:rPr lang="fr-BE" altLang="fr-FR" sz="2400" dirty="0" err="1" smtClean="0">
                <a:latin typeface="Cambria" pitchFamily="18" charset="0"/>
              </a:rPr>
              <a:t>Resultaat</a:t>
            </a:r>
            <a:r>
              <a:rPr lang="fr-BE" altLang="fr-FR" sz="2400" dirty="0" smtClean="0">
                <a:latin typeface="Cambria" pitchFamily="18" charset="0"/>
              </a:rPr>
              <a:t> van de Business Case :</a:t>
            </a:r>
            <a:br>
              <a:rPr lang="fr-BE" altLang="fr-FR" sz="2400" dirty="0" smtClean="0">
                <a:latin typeface="Cambria" pitchFamily="18" charset="0"/>
              </a:rPr>
            </a:br>
            <a:r>
              <a:rPr lang="fr-BE" altLang="fr-FR" sz="2400" dirty="0" err="1" smtClean="0">
                <a:latin typeface="Cambria" pitchFamily="18" charset="0"/>
              </a:rPr>
              <a:t>Evolueren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naar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nieuwe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overlegstructuur</a:t>
            </a:r>
            <a:r>
              <a:rPr lang="fr-BE" altLang="fr-FR" sz="2400" dirty="0" smtClean="0">
                <a:latin typeface="Cambria" pitchFamily="18" charset="0"/>
              </a:rPr>
              <a:t> (1)</a:t>
            </a:r>
            <a:endParaRPr lang="fr-BE" altLang="fr-FR" sz="2400" dirty="0" smtClean="0"/>
          </a:p>
        </p:txBody>
      </p:sp>
      <p:sp>
        <p:nvSpPr>
          <p:cNvPr id="14341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914400" y="6553200"/>
            <a:ext cx="1905000" cy="2333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14342" name="ZoneTexte 7"/>
          <p:cNvSpPr txBox="1">
            <a:spLocks noChangeArrowheads="1"/>
          </p:cNvSpPr>
          <p:nvPr/>
        </p:nvSpPr>
        <p:spPr bwMode="auto">
          <a:xfrm>
            <a:off x="809625" y="1524000"/>
            <a:ext cx="7620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nl-BE" altLang="fr-FR" b="1" dirty="0" smtClean="0">
                <a:latin typeface="Cambria" pitchFamily="18" charset="0"/>
              </a:rPr>
              <a:t>We wensen naar een nieuw model van deelname aan het beheer te gaan, gebaseerd op een analyse van de behoeften van onze klanten</a:t>
            </a:r>
            <a:endParaRPr lang="fr-BE" altLang="fr-FR" b="1" dirty="0" smtClean="0">
              <a:latin typeface="Cambria" pitchFamily="18" charset="0"/>
            </a:endParaRPr>
          </a:p>
          <a:p>
            <a:pPr algn="l"/>
            <a:r>
              <a:rPr lang="fr-BE" altLang="fr-FR" b="1" dirty="0" smtClean="0">
                <a:latin typeface="Cambria" pitchFamily="18" charset="0"/>
              </a:rPr>
              <a:t>	-&gt; </a:t>
            </a:r>
            <a:r>
              <a:rPr lang="fr-BE" altLang="fr-FR" b="1" dirty="0" err="1" smtClean="0">
                <a:latin typeface="Cambria" pitchFamily="18" charset="0"/>
              </a:rPr>
              <a:t>Zie</a:t>
            </a:r>
            <a:r>
              <a:rPr lang="fr-BE" altLang="fr-FR" b="1" dirty="0" smtClean="0">
                <a:latin typeface="Cambria" pitchFamily="18" charset="0"/>
              </a:rPr>
              <a:t> </a:t>
            </a:r>
            <a:r>
              <a:rPr lang="fr-BE" altLang="fr-FR" b="1" dirty="0" err="1" smtClean="0">
                <a:latin typeface="Cambria" pitchFamily="18" charset="0"/>
              </a:rPr>
              <a:t>hiervoor</a:t>
            </a:r>
            <a:r>
              <a:rPr lang="fr-BE" altLang="fr-FR" b="1" dirty="0" smtClean="0">
                <a:latin typeface="Cambria" pitchFamily="18" charset="0"/>
              </a:rPr>
              <a:t> de </a:t>
            </a:r>
            <a:r>
              <a:rPr lang="fr-BE" altLang="fr-FR" b="1" dirty="0" err="1" smtClean="0">
                <a:latin typeface="Cambria" pitchFamily="18" charset="0"/>
              </a:rPr>
              <a:t>presentatie</a:t>
            </a:r>
            <a:r>
              <a:rPr lang="fr-BE" altLang="fr-FR" b="1" dirty="0" smtClean="0">
                <a:latin typeface="Cambria" pitchFamily="18" charset="0"/>
              </a:rPr>
              <a:t> van </a:t>
            </a:r>
            <a:r>
              <a:rPr lang="fr-BE" altLang="fr-FR" b="1" dirty="0">
                <a:latin typeface="Cambria" pitchFamily="18" charset="0"/>
              </a:rPr>
              <a:t>Madame Christiane </a:t>
            </a:r>
            <a:r>
              <a:rPr lang="fr-BE" altLang="fr-FR" b="1" dirty="0" err="1">
                <a:latin typeface="Cambria" pitchFamily="18" charset="0"/>
              </a:rPr>
              <a:t>Rouma</a:t>
            </a:r>
            <a:r>
              <a:rPr lang="fr-BE" altLang="fr-FR" b="1" dirty="0">
                <a:latin typeface="Cambria" pitchFamily="18" charset="0"/>
              </a:rPr>
              <a:t>, </a:t>
            </a:r>
            <a:r>
              <a:rPr lang="fr-BE" altLang="fr-FR" b="1" dirty="0" err="1" smtClean="0">
                <a:latin typeface="Cambria" pitchFamily="18" charset="0"/>
              </a:rPr>
              <a:t>Operationeel</a:t>
            </a:r>
            <a:r>
              <a:rPr lang="fr-BE" altLang="fr-FR" b="1" dirty="0" smtClean="0">
                <a:latin typeface="Cambria" pitchFamily="18" charset="0"/>
              </a:rPr>
              <a:t> Directeur </a:t>
            </a:r>
            <a:endParaRPr lang="fr-BE" altLang="fr-FR" b="1" dirty="0">
              <a:latin typeface="Cambria" pitchFamily="18" charset="0"/>
            </a:endParaRPr>
          </a:p>
          <a:p>
            <a:endParaRPr lang="nl-BE" altLang="fr-FR" dirty="0"/>
          </a:p>
          <a:p>
            <a:pPr lvl="1" algn="l">
              <a:buFontTx/>
              <a:buChar char="-"/>
            </a:pPr>
            <a:r>
              <a:rPr lang="nl-BE" altLang="fr-FR" dirty="0" err="1"/>
              <a:t>Key</a:t>
            </a:r>
            <a:r>
              <a:rPr lang="nl-BE" altLang="fr-FR" dirty="0"/>
              <a:t> </a:t>
            </a:r>
            <a:r>
              <a:rPr lang="nl-BE" altLang="fr-FR" dirty="0" err="1"/>
              <a:t>users</a:t>
            </a:r>
            <a:r>
              <a:rPr lang="nl-BE" altLang="fr-FR" dirty="0"/>
              <a:t> </a:t>
            </a:r>
            <a:r>
              <a:rPr lang="nl-BE" altLang="fr-FR" dirty="0" smtClean="0"/>
              <a:t>Groepen</a:t>
            </a:r>
            <a:endParaRPr lang="nl-BE" altLang="fr-FR" dirty="0"/>
          </a:p>
          <a:p>
            <a:pPr lvl="1" algn="l">
              <a:buFontTx/>
              <a:buChar char="-"/>
            </a:pPr>
            <a:r>
              <a:rPr lang="nl-BE" altLang="fr-FR" dirty="0" smtClean="0"/>
              <a:t>Partnercomité</a:t>
            </a:r>
            <a:endParaRPr lang="nl-BE" altLang="fr-FR" dirty="0"/>
          </a:p>
          <a:p>
            <a:pPr lvl="1" algn="l">
              <a:buFontTx/>
              <a:buChar char="-"/>
            </a:pPr>
            <a:r>
              <a:rPr lang="nl-BE" altLang="fr-FR" dirty="0" smtClean="0"/>
              <a:t>Provinciaal overleg </a:t>
            </a:r>
            <a:endParaRPr lang="fr-BE" altLang="fr-F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533400" y="241300"/>
            <a:ext cx="7889875" cy="1435100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rabicPeriod" startAt="3"/>
            </a:pPr>
            <a:r>
              <a:rPr lang="fr-BE" altLang="fr-FR" sz="2800" dirty="0" smtClean="0">
                <a:latin typeface="Cambria" pitchFamily="18" charset="0"/>
              </a:rPr>
              <a:t>Prioritaire </a:t>
            </a:r>
            <a:r>
              <a:rPr lang="fr-BE" altLang="fr-FR" sz="2800" dirty="0" err="1" smtClean="0">
                <a:latin typeface="Cambria" pitchFamily="18" charset="0"/>
              </a:rPr>
              <a:t>actie</a:t>
            </a:r>
            <a:r>
              <a:rPr lang="fr-BE" altLang="fr-FR" sz="2800" dirty="0" smtClean="0">
                <a:latin typeface="Cambria" pitchFamily="18" charset="0"/>
              </a:rPr>
              <a:t>: </a:t>
            </a:r>
            <a:r>
              <a:rPr lang="fr-BE" altLang="fr-FR" sz="2800" dirty="0" err="1" smtClean="0">
                <a:latin typeface="Cambria" pitchFamily="18" charset="0"/>
              </a:rPr>
              <a:t>oprichting</a:t>
            </a:r>
            <a:r>
              <a:rPr lang="fr-BE" altLang="fr-FR" sz="2800" dirty="0" smtClean="0">
                <a:latin typeface="Cambria" pitchFamily="18" charset="0"/>
              </a:rPr>
              <a:t> van de </a:t>
            </a:r>
            <a:r>
              <a:rPr lang="fr-BE" altLang="fr-FR" sz="2800" dirty="0" err="1" smtClean="0">
                <a:latin typeface="Cambria" pitchFamily="18" charset="0"/>
              </a:rPr>
              <a:t>dienst</a:t>
            </a:r>
            <a:r>
              <a:rPr lang="fr-BE" altLang="fr-FR" sz="2800" dirty="0" smtClean="0">
                <a:latin typeface="Cambria" pitchFamily="18" charset="0"/>
              </a:rPr>
              <a:t> ‘</a:t>
            </a:r>
            <a:r>
              <a:rPr lang="fr-BE" altLang="fr-FR" sz="2800" dirty="0" err="1" smtClean="0">
                <a:latin typeface="Cambria" pitchFamily="18" charset="0"/>
              </a:rPr>
              <a:t>Klantenbeheer</a:t>
            </a:r>
            <a:r>
              <a:rPr lang="fr-BE" altLang="fr-FR" sz="2800" dirty="0" smtClean="0">
                <a:latin typeface="Cambria" pitchFamily="18" charset="0"/>
              </a:rPr>
              <a:t>’</a:t>
            </a:r>
            <a:br>
              <a:rPr lang="fr-BE" altLang="fr-FR" sz="2800" dirty="0" smtClean="0">
                <a:latin typeface="Cambria" pitchFamily="18" charset="0"/>
              </a:rPr>
            </a:br>
            <a:endParaRPr lang="fr-BE" altLang="fr-FR" sz="2800" dirty="0" smtClean="0">
              <a:latin typeface="Cambria" pitchFamily="18" charset="0"/>
            </a:endParaRPr>
          </a:p>
        </p:txBody>
      </p:sp>
      <p:sp>
        <p:nvSpPr>
          <p:cNvPr id="15363" name="Espace réservé de la date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/>
              <a:t>22/10/2014</a:t>
            </a:r>
            <a:endParaRPr lang="nl-NL" altLang="fr-FR" smtClean="0"/>
          </a:p>
        </p:txBody>
      </p:sp>
      <p:sp>
        <p:nvSpPr>
          <p:cNvPr id="15364" name="Espace réservé du contenu 1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5029200"/>
          </a:xfrm>
        </p:spPr>
        <p:txBody>
          <a:bodyPr/>
          <a:lstStyle/>
          <a:p>
            <a:pPr marL="0" indent="0">
              <a:buNone/>
            </a:pPr>
            <a:r>
              <a:rPr lang="nl-BE" altLang="fr-FR" sz="2400" dirty="0" smtClean="0">
                <a:latin typeface="Cambria" pitchFamily="18" charset="0"/>
              </a:rPr>
              <a:t>De medewerkers van de delegaties  behoren </a:t>
            </a:r>
            <a:r>
              <a:rPr lang="nl-BE" altLang="fr-FR" sz="2400" dirty="0" err="1" smtClean="0">
                <a:latin typeface="Cambria" pitchFamily="18" charset="0"/>
              </a:rPr>
              <a:t>oa</a:t>
            </a:r>
            <a:r>
              <a:rPr lang="nl-BE" altLang="fr-FR" sz="2400" dirty="0" smtClean="0">
                <a:latin typeface="Cambria" pitchFamily="18" charset="0"/>
              </a:rPr>
              <a:t> tot de dienst ‘klantenbeheer’. De 1</a:t>
            </a:r>
            <a:r>
              <a:rPr lang="nl-BE" altLang="fr-FR" sz="2400" baseline="30000" dirty="0" smtClean="0">
                <a:latin typeface="Cambria" pitchFamily="18" charset="0"/>
              </a:rPr>
              <a:t>e</a:t>
            </a:r>
            <a:r>
              <a:rPr lang="nl-BE" altLang="fr-FR" sz="2400" dirty="0" smtClean="0">
                <a:latin typeface="Cambria" pitchFamily="18" charset="0"/>
              </a:rPr>
              <a:t> stap is de heroriëntatie van de delegaties.</a:t>
            </a:r>
          </a:p>
          <a:p>
            <a:pPr marL="0" indent="0">
              <a:buNone/>
            </a:pPr>
            <a:endParaRPr lang="nl-BE" altLang="fr-FR" sz="1600" dirty="0" smtClean="0"/>
          </a:p>
          <a:p>
            <a:pPr marL="0" indent="0">
              <a:buFont typeface="Wingdings" pitchFamily="2" charset="2"/>
              <a:buChar char="§"/>
            </a:pPr>
            <a:r>
              <a:rPr lang="nl-BE" altLang="fr-FR" sz="2400" dirty="0" smtClean="0">
                <a:latin typeface="Cambria" pitchFamily="18" charset="0"/>
              </a:rPr>
              <a:t>Voornaamste principes:</a:t>
            </a:r>
          </a:p>
          <a:p>
            <a:pPr marL="319087" lvl="2" indent="0">
              <a:buFont typeface="Courier New" pitchFamily="49" charset="0"/>
              <a:buChar char="o"/>
            </a:pPr>
            <a:r>
              <a:rPr lang="nl-BE" altLang="fr-FR" sz="2200" dirty="0" smtClean="0"/>
              <a:t> </a:t>
            </a:r>
            <a:r>
              <a:rPr lang="nl-BE" altLang="fr-FR" sz="2000" dirty="0" smtClean="0">
                <a:latin typeface="Cambria" pitchFamily="18" charset="0"/>
              </a:rPr>
              <a:t>De decentralisatie blijft behouden, maar wordt gestructureerd op functies in plaats van op provincies.</a:t>
            </a:r>
          </a:p>
          <a:p>
            <a:pPr marL="319087" lvl="2" indent="0">
              <a:buFont typeface="Courier New" pitchFamily="49" charset="0"/>
              <a:buChar char="o"/>
            </a:pPr>
            <a:r>
              <a:rPr lang="nl-BE" altLang="fr-FR" sz="2000" dirty="0" smtClean="0">
                <a:latin typeface="Cambria" pitchFamily="18" charset="0"/>
              </a:rPr>
              <a:t> Het beheer van de functies wordt gecentraliseerd</a:t>
            </a:r>
          </a:p>
          <a:p>
            <a:pPr marL="319087" lvl="2" indent="0">
              <a:buFont typeface="Courier New" pitchFamily="49" charset="0"/>
              <a:buChar char="o"/>
            </a:pPr>
            <a:r>
              <a:rPr lang="nl-BE" altLang="fr-FR" sz="2000" dirty="0" smtClean="0">
                <a:latin typeface="Cambria" pitchFamily="18" charset="0"/>
              </a:rPr>
              <a:t> Competenties en processen worden geoptimaliseerd en </a:t>
            </a:r>
            <a:r>
              <a:rPr lang="nl-BE" altLang="fr-FR" sz="2000" dirty="0" err="1" smtClean="0">
                <a:latin typeface="Cambria" pitchFamily="18" charset="0"/>
              </a:rPr>
              <a:t>geuniformiseerd</a:t>
            </a:r>
            <a:r>
              <a:rPr lang="nl-BE" altLang="fr-FR" sz="2000" dirty="0" smtClean="0">
                <a:latin typeface="Cambria" pitchFamily="18" charset="0"/>
              </a:rPr>
              <a:t>, vanuit het oogpunt van de functies</a:t>
            </a:r>
          </a:p>
          <a:p>
            <a:pPr marL="0" indent="0">
              <a:buFont typeface="Wingdings" pitchFamily="2" charset="2"/>
              <a:buChar char="§"/>
            </a:pPr>
            <a:r>
              <a:rPr lang="nl-BE" altLang="fr-FR" sz="2400" dirty="0" smtClean="0">
                <a:latin typeface="Cambria" pitchFamily="18" charset="0"/>
              </a:rPr>
              <a:t>Aanpassing van:</a:t>
            </a:r>
          </a:p>
          <a:p>
            <a:pPr marL="155575" lvl="1" indent="0">
              <a:buFont typeface="Courier New" pitchFamily="49" charset="0"/>
              <a:buChar char="o"/>
            </a:pPr>
            <a:r>
              <a:rPr lang="nl-BE" altLang="fr-FR" sz="2200" dirty="0" smtClean="0"/>
              <a:t> </a:t>
            </a:r>
            <a:r>
              <a:rPr lang="nl-BE" altLang="fr-FR" sz="2000" dirty="0" smtClean="0"/>
              <a:t>de openingsuren voor het afleveren van </a:t>
            </a:r>
            <a:r>
              <a:rPr lang="nl-BE" altLang="fr-FR" sz="2000" dirty="0" err="1" smtClean="0"/>
              <a:t>VIK’s</a:t>
            </a:r>
            <a:r>
              <a:rPr lang="nl-BE" altLang="fr-FR" sz="2000" dirty="0" smtClean="0"/>
              <a:t> en </a:t>
            </a:r>
            <a:r>
              <a:rPr lang="nl-BE" altLang="fr-FR" sz="2000" dirty="0" err="1" smtClean="0"/>
              <a:t>VIB’s</a:t>
            </a:r>
            <a:endParaRPr lang="nl-BE" altLang="fr-FR" sz="2000" dirty="0" smtClean="0"/>
          </a:p>
          <a:p>
            <a:pPr marL="155575" lvl="1" indent="0">
              <a:buFont typeface="Courier New" pitchFamily="49" charset="0"/>
              <a:buChar char="o"/>
            </a:pPr>
            <a:r>
              <a:rPr lang="nl-BE" sz="2000" dirty="0" smtClean="0"/>
              <a:t> het aantal provinciale delegaties</a:t>
            </a:r>
            <a:endParaRPr lang="fr-BE" altLang="fr-FR" sz="20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nl-BE" altLang="fr-FR" sz="2200" dirty="0" smtClean="0"/>
          </a:p>
          <a:p>
            <a:pPr marL="0" indent="0">
              <a:buFont typeface="Wingdings" pitchFamily="2" charset="2"/>
              <a:buChar char="§"/>
            </a:pPr>
            <a:endParaRPr lang="nl-BE" altLang="fr-FR" sz="2400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 err="1" smtClean="0"/>
              <a:t>Vragen</a:t>
            </a:r>
            <a:endParaRPr lang="fr-BE" altLang="fr-FR" dirty="0" smtClean="0"/>
          </a:p>
        </p:txBody>
      </p:sp>
      <p:sp>
        <p:nvSpPr>
          <p:cNvPr id="16387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pic>
        <p:nvPicPr>
          <p:cNvPr id="16388" name="Espace réservé du contenu 4" descr="http://www.siriuslogiciels.com/imports/medias/image/abak/bonhomme-question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447800"/>
            <a:ext cx="7696200" cy="5105400"/>
          </a:xfr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104775"/>
          </a:xfrm>
        </p:spPr>
        <p:txBody>
          <a:bodyPr/>
          <a:lstStyle/>
          <a:p>
            <a:endParaRPr lang="fr-BE" altLang="fr-FR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696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2D2C6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2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10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Cambria" pitchFamily="18" charset="0"/>
              </a:rPr>
              <a:t>Overzicht</a:t>
            </a:r>
            <a:r>
              <a:rPr lang="fr-BE" dirty="0" smtClean="0">
                <a:latin typeface="Cambria" pitchFamily="18" charset="0"/>
              </a:rPr>
              <a:t> van de </a:t>
            </a:r>
            <a:r>
              <a:rPr lang="fr-BE" dirty="0" err="1" smtClean="0">
                <a:latin typeface="Cambria" pitchFamily="18" charset="0"/>
              </a:rPr>
              <a:t>presentatie</a:t>
            </a:r>
            <a:endParaRPr lang="fr-BE" altLang="fr-FR" dirty="0" smtClean="0">
              <a:latin typeface="Cambria" pitchFamily="18" charset="0"/>
            </a:endParaRPr>
          </a:p>
        </p:txBody>
      </p:sp>
      <p:sp>
        <p:nvSpPr>
          <p:cNvPr id="410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62000" y="15240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altLang="fr-FR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1536700"/>
            <a:ext cx="7467600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fr-BE" b="1" dirty="0" err="1" smtClean="0">
                <a:latin typeface="Cambria" panose="02040503050406030204" pitchFamily="18" charset="0"/>
              </a:rPr>
              <a:t>Objectieven</a:t>
            </a:r>
            <a:r>
              <a:rPr lang="fr-BE" b="1" dirty="0" smtClean="0">
                <a:latin typeface="Cambria" panose="02040503050406030204" pitchFamily="18" charset="0"/>
              </a:rPr>
              <a:t> en de </a:t>
            </a:r>
            <a:r>
              <a:rPr lang="fr-BE" b="1" dirty="0" err="1" smtClean="0">
                <a:latin typeface="Cambria" panose="02040503050406030204" pitchFamily="18" charset="0"/>
              </a:rPr>
              <a:t>middelen</a:t>
            </a:r>
            <a:r>
              <a:rPr lang="fr-BE" b="1" dirty="0" smtClean="0">
                <a:latin typeface="Cambria" panose="02040503050406030204" pitchFamily="18" charset="0"/>
              </a:rPr>
              <a:t> die </a:t>
            </a:r>
            <a:r>
              <a:rPr lang="fr-BE" b="1" dirty="0" err="1" smtClean="0">
                <a:latin typeface="Cambria" panose="02040503050406030204" pitchFamily="18" charset="0"/>
              </a:rPr>
              <a:t>ingezet</a:t>
            </a:r>
            <a:r>
              <a:rPr lang="fr-BE" b="1" dirty="0" smtClean="0">
                <a:latin typeface="Cambria" panose="02040503050406030204" pitchFamily="18" charset="0"/>
              </a:rPr>
              <a:t> </a:t>
            </a:r>
            <a:r>
              <a:rPr lang="fr-BE" b="1" dirty="0" err="1" smtClean="0">
                <a:latin typeface="Cambria" panose="02040503050406030204" pitchFamily="18" charset="0"/>
              </a:rPr>
              <a:t>worden</a:t>
            </a:r>
            <a:r>
              <a:rPr lang="fr-BE" b="1" dirty="0" smtClean="0">
                <a:latin typeface="Cambria" panose="02040503050406030204" pitchFamily="18" charset="0"/>
              </a:rPr>
              <a:t> om </a:t>
            </a:r>
            <a:r>
              <a:rPr lang="fr-BE" b="1" dirty="0" err="1" smtClean="0">
                <a:latin typeface="Cambria" panose="02040503050406030204" pitchFamily="18" charset="0"/>
              </a:rPr>
              <a:t>deze</a:t>
            </a:r>
            <a:r>
              <a:rPr lang="fr-BE" b="1" dirty="0" smtClean="0">
                <a:latin typeface="Cambria" panose="02040503050406030204" pitchFamily="18" charset="0"/>
              </a:rPr>
              <a:t> te </a:t>
            </a:r>
            <a:r>
              <a:rPr lang="fr-BE" b="1" dirty="0" err="1" smtClean="0">
                <a:latin typeface="Cambria" panose="02040503050406030204" pitchFamily="18" charset="0"/>
              </a:rPr>
              <a:t>bereiken</a:t>
            </a:r>
            <a:endParaRPr lang="fr-BE" b="1" dirty="0" smtClean="0">
              <a:latin typeface="Cambria" panose="02040503050406030204" pitchFamily="18" charset="0"/>
            </a:endParaRPr>
          </a:p>
          <a:p>
            <a:pPr algn="l">
              <a:defRPr/>
            </a:pPr>
            <a:endParaRPr lang="fr-BE" dirty="0" smtClean="0">
              <a:latin typeface="Cambria" panose="02040503050406030204" pitchFamily="18" charset="0"/>
            </a:endParaRPr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fr-BE" b="1" dirty="0" smtClean="0">
                <a:latin typeface="Cambria" panose="02040503050406030204" pitchFamily="18" charset="0"/>
              </a:rPr>
              <a:t>Van Business Case </a:t>
            </a:r>
            <a:r>
              <a:rPr lang="fr-BE" b="1" dirty="0" err="1" smtClean="0">
                <a:latin typeface="Cambria" panose="02040503050406030204" pitchFamily="18" charset="0"/>
              </a:rPr>
              <a:t>tot</a:t>
            </a:r>
            <a:r>
              <a:rPr lang="fr-BE" b="1" dirty="0" smtClean="0">
                <a:latin typeface="Cambria" panose="02040503050406030204" pitchFamily="18" charset="0"/>
              </a:rPr>
              <a:t> </a:t>
            </a:r>
            <a:r>
              <a:rPr lang="fr-BE" b="1" dirty="0" err="1" smtClean="0">
                <a:latin typeface="Cambria" panose="02040503050406030204" pitchFamily="18" charset="0"/>
              </a:rPr>
              <a:t>resultaten</a:t>
            </a:r>
            <a:endParaRPr lang="fr-BE" b="1" dirty="0" smtClean="0">
              <a:latin typeface="Cambria" panose="02040503050406030204" pitchFamily="18" charset="0"/>
            </a:endParaRPr>
          </a:p>
          <a:p>
            <a:pPr lvl="1" algn="l">
              <a:defRPr/>
            </a:pPr>
            <a:r>
              <a:rPr lang="fr-BE" b="1" dirty="0" err="1" smtClean="0">
                <a:latin typeface="Cambria" panose="02040503050406030204" pitchFamily="18" charset="0"/>
              </a:rPr>
              <a:t>Negatieve</a:t>
            </a:r>
            <a:r>
              <a:rPr lang="fr-BE" b="1" dirty="0" smtClean="0">
                <a:latin typeface="Cambria" panose="02040503050406030204" pitchFamily="18" charset="0"/>
              </a:rPr>
              <a:t> </a:t>
            </a:r>
            <a:r>
              <a:rPr lang="fr-BE" b="1" dirty="0" err="1" smtClean="0">
                <a:latin typeface="Cambria" panose="02040503050406030204" pitchFamily="18" charset="0"/>
              </a:rPr>
              <a:t>vaststellingen</a:t>
            </a:r>
            <a:r>
              <a:rPr lang="fr-BE" b="1" dirty="0" smtClean="0">
                <a:latin typeface="Cambria" panose="02040503050406030204" pitchFamily="18" charset="0"/>
              </a:rPr>
              <a:t>  &gt;&lt; </a:t>
            </a:r>
            <a:r>
              <a:rPr lang="fr-BE" b="1" dirty="0" err="1" smtClean="0">
                <a:latin typeface="Cambria" panose="02040503050406030204" pitchFamily="18" charset="0"/>
              </a:rPr>
              <a:t>opportuniteiten</a:t>
            </a:r>
            <a:r>
              <a:rPr lang="fr-BE" b="1" dirty="0" smtClean="0">
                <a:latin typeface="Cambria" panose="02040503050406030204" pitchFamily="18" charset="0"/>
              </a:rPr>
              <a:t> ter </a:t>
            </a:r>
            <a:r>
              <a:rPr lang="fr-BE" b="1" dirty="0" err="1" smtClean="0">
                <a:latin typeface="Cambria" panose="02040503050406030204" pitchFamily="18" charset="0"/>
              </a:rPr>
              <a:t>verbetering</a:t>
            </a:r>
            <a:endParaRPr lang="fr-BE" b="1" dirty="0" smtClean="0">
              <a:latin typeface="Cambria" panose="02040503050406030204" pitchFamily="18" charset="0"/>
            </a:endParaRPr>
          </a:p>
          <a:p>
            <a:pPr marL="1371600" lvl="2" indent="-457200" algn="l">
              <a:buFont typeface="+mj-lt"/>
              <a:buAutoNum type="alphaUcPeriod"/>
              <a:defRPr/>
            </a:pPr>
            <a:r>
              <a:rPr lang="fr-BE" sz="2000" dirty="0" smtClean="0">
                <a:latin typeface="Cambria" panose="02040503050406030204" pitchFamily="18" charset="0"/>
              </a:rPr>
              <a:t>Onze </a:t>
            </a:r>
            <a:r>
              <a:rPr lang="fr-BE" sz="2000" dirty="0" err="1" smtClean="0">
                <a:latin typeface="Cambria" panose="02040503050406030204" pitchFamily="18" charset="0"/>
              </a:rPr>
              <a:t>klanten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beter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identificeren</a:t>
            </a:r>
            <a:r>
              <a:rPr lang="fr-BE" sz="2000" dirty="0" smtClean="0">
                <a:latin typeface="Cambria" panose="02040503050406030204" pitchFamily="18" charset="0"/>
              </a:rPr>
              <a:t> en </a:t>
            </a:r>
            <a:r>
              <a:rPr lang="fr-BE" sz="2000" dirty="0" err="1" smtClean="0">
                <a:latin typeface="Cambria" panose="02040503050406030204" pitchFamily="18" charset="0"/>
              </a:rPr>
              <a:t>beheren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door</a:t>
            </a:r>
            <a:r>
              <a:rPr lang="fr-BE" sz="2000" dirty="0" smtClean="0">
                <a:latin typeface="Cambria" panose="02040503050406030204" pitchFamily="18" charset="0"/>
              </a:rPr>
              <a:t> de  (</a:t>
            </a:r>
            <a:r>
              <a:rPr lang="fr-BE" sz="2000" dirty="0" err="1" smtClean="0">
                <a:latin typeface="Cambria" panose="02040503050406030204" pitchFamily="18" charset="0"/>
              </a:rPr>
              <a:t>her</a:t>
            </a:r>
            <a:r>
              <a:rPr lang="fr-BE" sz="2000" dirty="0" smtClean="0">
                <a:latin typeface="Cambria" panose="02040503050406030204" pitchFamily="18" charset="0"/>
              </a:rPr>
              <a:t>)</a:t>
            </a:r>
            <a:r>
              <a:rPr lang="fr-BE" sz="2000" dirty="0" err="1" smtClean="0">
                <a:latin typeface="Cambria" panose="02040503050406030204" pitchFamily="18" charset="0"/>
              </a:rPr>
              <a:t>organisatie</a:t>
            </a:r>
            <a:r>
              <a:rPr lang="fr-BE" sz="2000" dirty="0" smtClean="0">
                <a:latin typeface="Cambria" panose="02040503050406030204" pitchFamily="18" charset="0"/>
              </a:rPr>
              <a:t> van </a:t>
            </a:r>
            <a:r>
              <a:rPr lang="fr-BE" sz="2000" dirty="0" err="1" smtClean="0">
                <a:latin typeface="Cambria" panose="02040503050406030204" pitchFamily="18" charset="0"/>
              </a:rPr>
              <a:t>een</a:t>
            </a:r>
            <a:r>
              <a:rPr lang="fr-BE" sz="2000" dirty="0" smtClean="0">
                <a:latin typeface="Cambria" panose="02040503050406030204" pitchFamily="18" charset="0"/>
              </a:rPr>
              <a:t> Front office</a:t>
            </a:r>
          </a:p>
          <a:p>
            <a:pPr marL="1371600" lvl="2" indent="-457200" algn="l">
              <a:buFont typeface="+mj-lt"/>
              <a:buAutoNum type="alphaUcPeriod"/>
              <a:defRPr/>
            </a:pPr>
            <a:r>
              <a:rPr lang="fr-BE" sz="2000" dirty="0" err="1" smtClean="0">
                <a:latin typeface="Cambria" panose="02040503050406030204" pitchFamily="18" charset="0"/>
              </a:rPr>
              <a:t>Een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>
                <a:latin typeface="Cambria" panose="02040503050406030204" pitchFamily="18" charset="0"/>
              </a:rPr>
              <a:t>c</a:t>
            </a:r>
            <a:r>
              <a:rPr lang="fr-BE" sz="2000" dirty="0" err="1" smtClean="0">
                <a:latin typeface="Cambria" panose="02040503050406030204" pitchFamily="18" charset="0"/>
              </a:rPr>
              <a:t>omplete</a:t>
            </a:r>
            <a:r>
              <a:rPr lang="fr-BE" sz="2000" dirty="0" smtClean="0">
                <a:latin typeface="Cambria" panose="02040503050406030204" pitchFamily="18" charset="0"/>
              </a:rPr>
              <a:t> en </a:t>
            </a:r>
            <a:r>
              <a:rPr lang="fr-BE" sz="2000" dirty="0" err="1" smtClean="0">
                <a:latin typeface="Cambria" panose="02040503050406030204" pitchFamily="18" charset="0"/>
              </a:rPr>
              <a:t>kwaliteitsvolle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dienst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leveren</a:t>
            </a:r>
            <a:endParaRPr lang="fr-BE" sz="2000" dirty="0" smtClean="0">
              <a:latin typeface="Cambria" panose="02040503050406030204" pitchFamily="18" charset="0"/>
            </a:endParaRPr>
          </a:p>
          <a:p>
            <a:pPr marL="1371600" lvl="2" indent="-457200" algn="l">
              <a:buFont typeface="+mj-lt"/>
              <a:buAutoNum type="alphaUcPeriod"/>
              <a:defRPr/>
            </a:pPr>
            <a:r>
              <a:rPr lang="fr-BE" sz="2000" dirty="0" err="1" smtClean="0">
                <a:latin typeface="Cambria" panose="02040503050406030204" pitchFamily="18" charset="0"/>
              </a:rPr>
              <a:t>Verder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err="1" smtClean="0">
                <a:latin typeface="Cambria" panose="02040503050406030204" pitchFamily="18" charset="0"/>
              </a:rPr>
              <a:t>gaan</a:t>
            </a:r>
            <a:r>
              <a:rPr lang="fr-BE" sz="2000" dirty="0" smtClean="0">
                <a:latin typeface="Cambria" panose="02040503050406030204" pitchFamily="18" charset="0"/>
              </a:rPr>
              <a:t> dan </a:t>
            </a:r>
            <a:r>
              <a:rPr lang="fr-BE" sz="2000" dirty="0" err="1" smtClean="0">
                <a:latin typeface="Cambria" panose="02040503050406030204" pitchFamily="18" charset="0"/>
              </a:rPr>
              <a:t>een</a:t>
            </a:r>
            <a:r>
              <a:rPr lang="fr-BE" sz="2000" dirty="0" smtClean="0">
                <a:latin typeface="Cambria" panose="02040503050406030204" pitchFamily="18" charset="0"/>
              </a:rPr>
              <a:t> analyse van de </a:t>
            </a:r>
            <a:r>
              <a:rPr lang="fr-BE" sz="2000" dirty="0" err="1" smtClean="0">
                <a:latin typeface="Cambria" panose="02040503050406030204" pitchFamily="18" charset="0"/>
              </a:rPr>
              <a:t>behoeften</a:t>
            </a:r>
            <a:r>
              <a:rPr lang="fr-BE" sz="2000" dirty="0" smtClean="0">
                <a:latin typeface="Cambria" panose="02040503050406030204" pitchFamily="18" charset="0"/>
              </a:rPr>
              <a:t> van onze </a:t>
            </a:r>
            <a:r>
              <a:rPr lang="fr-BE" sz="2000" dirty="0" err="1" smtClean="0">
                <a:latin typeface="Cambria" panose="02040503050406030204" pitchFamily="18" charset="0"/>
              </a:rPr>
              <a:t>klanten</a:t>
            </a:r>
            <a:r>
              <a:rPr lang="fr-BE" sz="2000" dirty="0" smtClean="0">
                <a:latin typeface="Cambria" panose="02040503050406030204" pitchFamily="18" charset="0"/>
              </a:rPr>
              <a:t> -&gt; </a:t>
            </a:r>
            <a:r>
              <a:rPr lang="fr-BE" sz="2000" dirty="0" err="1" smtClean="0">
                <a:latin typeface="Cambria" panose="02040503050406030204" pitchFamily="18" charset="0"/>
              </a:rPr>
              <a:t>overlegmodellen</a:t>
            </a:r>
            <a:endParaRPr lang="fr-BE" sz="2000" dirty="0" smtClean="0">
              <a:latin typeface="Cambria" panose="02040503050406030204" pitchFamily="18" charset="0"/>
            </a:endParaRPr>
          </a:p>
          <a:p>
            <a:pPr marL="0" lvl="2" algn="l">
              <a:defRPr/>
            </a:pPr>
            <a:endParaRPr lang="fr-BE" altLang="fr-FR" sz="2000" dirty="0" smtClean="0">
              <a:latin typeface="Cambria" panose="02040503050406030204" pitchFamily="18" charset="0"/>
            </a:endParaRPr>
          </a:p>
          <a:p>
            <a:pPr marL="457200" lvl="2" indent="-457200" algn="l">
              <a:buFont typeface="+mj-lt"/>
              <a:buAutoNum type="arabicPeriod" startAt="3"/>
              <a:defRPr/>
            </a:pPr>
            <a:r>
              <a:rPr lang="fr-BE" altLang="fr-FR" b="1" dirty="0" smtClean="0">
                <a:latin typeface="Cambria" pitchFamily="18" charset="0"/>
              </a:rPr>
              <a:t>Prioritaire </a:t>
            </a:r>
            <a:r>
              <a:rPr lang="fr-BE" altLang="fr-FR" b="1" dirty="0" err="1" smtClean="0">
                <a:latin typeface="Cambria" pitchFamily="18" charset="0"/>
              </a:rPr>
              <a:t>actie</a:t>
            </a:r>
            <a:r>
              <a:rPr lang="fr-BE" altLang="fr-FR" b="1" dirty="0" smtClean="0">
                <a:latin typeface="Cambria" pitchFamily="18" charset="0"/>
              </a:rPr>
              <a:t> : </a:t>
            </a:r>
            <a:r>
              <a:rPr lang="fr-BE" altLang="fr-FR" b="1" dirty="0" err="1" smtClean="0">
                <a:latin typeface="Cambria" pitchFamily="18" charset="0"/>
              </a:rPr>
              <a:t>herstructuratie</a:t>
            </a:r>
            <a:r>
              <a:rPr lang="fr-BE" altLang="fr-FR" b="1" dirty="0" smtClean="0">
                <a:latin typeface="Cambria" pitchFamily="18" charset="0"/>
              </a:rPr>
              <a:t> van de </a:t>
            </a:r>
            <a:r>
              <a:rPr lang="fr-BE" altLang="fr-FR" b="1" dirty="0" err="1" smtClean="0">
                <a:latin typeface="Cambria" pitchFamily="18" charset="0"/>
              </a:rPr>
              <a:t>regionale</a:t>
            </a:r>
            <a:r>
              <a:rPr lang="fr-BE" altLang="fr-FR" b="1" dirty="0" smtClean="0">
                <a:latin typeface="Cambria" pitchFamily="18" charset="0"/>
              </a:rPr>
              <a:t> </a:t>
            </a:r>
            <a:r>
              <a:rPr lang="fr-BE" altLang="fr-FR" b="1" dirty="0" err="1" smtClean="0">
                <a:latin typeface="Cambria" pitchFamily="18" charset="0"/>
              </a:rPr>
              <a:t>delegaties</a:t>
            </a:r>
            <a:endParaRPr lang="fr-BE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pic>
        <p:nvPicPr>
          <p:cNvPr id="6" name="Image 5" descr="http://www.siriuslogiciels.com/imports/medias/image/abak/bonhomme-question.png"/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2000" y="1447800"/>
            <a:ext cx="7696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Arial Narrow" pitchFamily="34" charset="0"/>
              <a:buAutoNum type="arabicPeriod"/>
            </a:pPr>
            <a:r>
              <a:rPr lang="fr-BE" dirty="0" err="1" smtClean="0">
                <a:latin typeface="Cambria" panose="02040503050406030204" pitchFamily="18" charset="0"/>
              </a:rPr>
              <a:t>Objectieven</a:t>
            </a:r>
            <a:r>
              <a:rPr lang="fr-BE" dirty="0" smtClean="0">
                <a:latin typeface="Cambria" panose="02040503050406030204" pitchFamily="18" charset="0"/>
              </a:rPr>
              <a:t> en </a:t>
            </a:r>
            <a:r>
              <a:rPr lang="fr-BE" dirty="0" err="1" smtClean="0">
                <a:latin typeface="Cambria" panose="02040503050406030204" pitchFamily="18" charset="0"/>
              </a:rPr>
              <a:t>middelen</a:t>
            </a:r>
            <a:r>
              <a:rPr lang="fr-BE" dirty="0" smtClean="0">
                <a:latin typeface="Cambria" panose="02040503050406030204" pitchFamily="18" charset="0"/>
              </a:rPr>
              <a:t> die </a:t>
            </a:r>
            <a:r>
              <a:rPr lang="fr-BE" dirty="0" err="1" smtClean="0">
                <a:latin typeface="Cambria" panose="02040503050406030204" pitchFamily="18" charset="0"/>
              </a:rPr>
              <a:t>ingezet</a:t>
            </a:r>
            <a:r>
              <a:rPr lang="fr-BE" dirty="0" smtClean="0">
                <a:latin typeface="Cambria" panose="02040503050406030204" pitchFamily="18" charset="0"/>
              </a:rPr>
              <a:t> </a:t>
            </a:r>
            <a:r>
              <a:rPr lang="fr-BE" dirty="0" err="1" smtClean="0">
                <a:latin typeface="Cambria" panose="02040503050406030204" pitchFamily="18" charset="0"/>
              </a:rPr>
              <a:t>worden</a:t>
            </a:r>
            <a:r>
              <a:rPr lang="fr-BE" dirty="0" smtClean="0">
                <a:latin typeface="Cambria" panose="02040503050406030204" pitchFamily="18" charset="0"/>
              </a:rPr>
              <a:t> om </a:t>
            </a:r>
            <a:r>
              <a:rPr lang="fr-BE" dirty="0" err="1" smtClean="0">
                <a:latin typeface="Cambria" panose="02040503050406030204" pitchFamily="18" charset="0"/>
              </a:rPr>
              <a:t>deze</a:t>
            </a:r>
            <a:r>
              <a:rPr lang="fr-BE" dirty="0" smtClean="0">
                <a:latin typeface="Cambria" panose="02040503050406030204" pitchFamily="18" charset="0"/>
              </a:rPr>
              <a:t> te </a:t>
            </a:r>
            <a:r>
              <a:rPr lang="fr-BE" dirty="0" err="1" smtClean="0">
                <a:latin typeface="Cambria" panose="02040503050406030204" pitchFamily="18" charset="0"/>
              </a:rPr>
              <a:t>bereiken</a:t>
            </a:r>
            <a:r>
              <a:rPr lang="fr-BE" dirty="0" smtClean="0">
                <a:latin typeface="Cambria" panose="02040503050406030204" pitchFamily="18" charset="0"/>
              </a:rPr>
              <a:t> </a:t>
            </a:r>
            <a:r>
              <a:rPr lang="fr-BE" altLang="fr-FR" dirty="0" smtClean="0">
                <a:latin typeface="Cambria" pitchFamily="18" charset="0"/>
              </a:rPr>
              <a:t>(1)</a:t>
            </a: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838200" y="3581400"/>
            <a:ext cx="7467600" cy="2369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19088" indent="-319088" algn="l" eaLnBrk="0" hangingPunct="0">
              <a:lnSpc>
                <a:spcPts val="2800"/>
              </a:lnSpc>
              <a:spcBef>
                <a:spcPct val="20000"/>
              </a:spcBef>
              <a:buClr>
                <a:srgbClr val="435607"/>
              </a:buClr>
              <a:buFontTx/>
              <a:buChar char="•"/>
              <a:defRPr/>
            </a:pP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het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kader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creëren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 </a:t>
            </a:r>
            <a:r>
              <a:rPr lang="fr-BE" sz="2000" b="1" kern="0" dirty="0" smtClean="0">
                <a:latin typeface="Cambria" panose="02040503050406030204" pitchFamily="18" charset="0"/>
              </a:rPr>
              <a:t>om </a:t>
            </a:r>
            <a:r>
              <a:rPr lang="fr-BE" sz="2000" b="1" kern="0" dirty="0" err="1" smtClean="0">
                <a:latin typeface="Cambria" panose="02040503050406030204" pitchFamily="18" charset="0"/>
              </a:rPr>
              <a:t>samen</a:t>
            </a:r>
            <a:r>
              <a:rPr lang="fr-BE" sz="2000" b="1" kern="0" dirty="0" smtClean="0">
                <a:latin typeface="Cambria" panose="02040503050406030204" pitchFamily="18" charset="0"/>
              </a:rPr>
              <a:t> met onze </a:t>
            </a:r>
            <a:r>
              <a:rPr lang="fr-BE" sz="2000" b="1" kern="0" dirty="0" err="1" smtClean="0">
                <a:latin typeface="Cambria" panose="02040503050406030204" pitchFamily="18" charset="0"/>
              </a:rPr>
              <a:t>klanten</a:t>
            </a:r>
            <a:r>
              <a:rPr lang="fr-BE" sz="2000" b="1" kern="0" dirty="0" smtClean="0"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toekomstgericht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te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kunnen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denken</a:t>
            </a:r>
            <a:endParaRPr lang="fr-BE" sz="2000" b="1" kern="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l" eaLnBrk="0" hangingPunct="0">
              <a:lnSpc>
                <a:spcPts val="2800"/>
              </a:lnSpc>
              <a:spcBef>
                <a:spcPct val="20000"/>
              </a:spcBef>
              <a:buClr>
                <a:srgbClr val="435607"/>
              </a:buClr>
              <a:defRPr/>
            </a:pPr>
            <a:endParaRPr lang="fr-BE" sz="2000" b="1" kern="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19088" indent="-319088" algn="l" eaLnBrk="0" hangingPunct="0">
              <a:lnSpc>
                <a:spcPts val="2800"/>
              </a:lnSpc>
              <a:spcBef>
                <a:spcPct val="20000"/>
              </a:spcBef>
              <a:buClr>
                <a:srgbClr val="435607"/>
              </a:buClr>
              <a:buFontTx/>
              <a:buChar char="•"/>
              <a:defRPr/>
            </a:pP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Onze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werking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en onze (IT)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infrastructuur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optimaal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afstemmen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op de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behoeften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en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verwachtingen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van de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klanten</a:t>
            </a:r>
            <a:endParaRPr lang="fr-BE" sz="2000" b="1" kern="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66800" y="1828800"/>
            <a:ext cx="7162800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l" eaLnBrk="0" hangingPunct="0">
              <a:lnSpc>
                <a:spcPts val="2800"/>
              </a:lnSpc>
              <a:spcBef>
                <a:spcPct val="20000"/>
              </a:spcBef>
              <a:buClr>
                <a:srgbClr val="435607"/>
              </a:buClr>
              <a:defRPr/>
            </a:pPr>
            <a:r>
              <a:rPr lang="fr-BE" b="1" kern="0" dirty="0" smtClean="0">
                <a:latin typeface="Cambria" panose="02040503050406030204" pitchFamily="18" charset="0"/>
              </a:rPr>
              <a:t>De </a:t>
            </a:r>
            <a:r>
              <a:rPr lang="fr-BE" b="1" kern="0" dirty="0" err="1" smtClean="0">
                <a:latin typeface="Cambria" panose="02040503050406030204" pitchFamily="18" charset="0"/>
              </a:rPr>
              <a:t>eerste</a:t>
            </a:r>
            <a:r>
              <a:rPr lang="fr-BE" b="1" kern="0" dirty="0" smtClean="0">
                <a:latin typeface="Cambria" panose="02040503050406030204" pitchFamily="18" charset="0"/>
              </a:rPr>
              <a:t> </a:t>
            </a:r>
            <a:r>
              <a:rPr lang="fr-BE" b="1" kern="0" dirty="0" err="1" smtClean="0">
                <a:latin typeface="Cambria" panose="02040503050406030204" pitchFamily="18" charset="0"/>
              </a:rPr>
              <a:t>pijler</a:t>
            </a:r>
            <a:r>
              <a:rPr lang="fr-BE" b="1" kern="0" dirty="0" smtClean="0">
                <a:latin typeface="Cambria" panose="02040503050406030204" pitchFamily="18" charset="0"/>
              </a:rPr>
              <a:t> van </a:t>
            </a:r>
            <a:r>
              <a:rPr lang="fr-BE" b="1" kern="0" dirty="0" err="1" smtClean="0">
                <a:latin typeface="Cambria" panose="02040503050406030204" pitchFamily="18" charset="0"/>
              </a:rPr>
              <a:t>het</a:t>
            </a:r>
            <a:r>
              <a:rPr lang="fr-BE" b="1" kern="0" dirty="0" smtClean="0">
                <a:latin typeface="Cambria" panose="02040503050406030204" pitchFamily="18" charset="0"/>
              </a:rPr>
              <a:t> </a:t>
            </a:r>
            <a:r>
              <a:rPr lang="fr-BE" b="1" kern="0" dirty="0" err="1" smtClean="0">
                <a:latin typeface="Cambria" panose="02040503050406030204" pitchFamily="18" charset="0"/>
              </a:rPr>
              <a:t>Managementplan</a:t>
            </a:r>
            <a:r>
              <a:rPr lang="fr-BE" b="1" kern="0" dirty="0" smtClean="0">
                <a:latin typeface="Cambria" panose="02040503050406030204" pitchFamily="18" charset="0"/>
              </a:rPr>
              <a:t> </a:t>
            </a:r>
            <a:r>
              <a:rPr lang="fr-BE" b="1" kern="0" dirty="0" err="1" smtClean="0">
                <a:latin typeface="Cambria" panose="02040503050406030204" pitchFamily="18" charset="0"/>
              </a:rPr>
              <a:t>is</a:t>
            </a:r>
            <a:r>
              <a:rPr lang="fr-BE" b="1" kern="0" dirty="0" smtClean="0">
                <a:latin typeface="Cambria" panose="02040503050406030204" pitchFamily="18" charset="0"/>
              </a:rPr>
              <a:t> </a:t>
            </a:r>
            <a:r>
              <a:rPr lang="nl-BE" b="1" kern="0" dirty="0" smtClean="0">
                <a:latin typeface="Cambria" panose="02040503050406030204" pitchFamily="18" charset="0"/>
              </a:rPr>
              <a:t>de </a:t>
            </a:r>
            <a:r>
              <a:rPr lang="nl-NL" b="1" kern="0" dirty="0" smtClean="0">
                <a:latin typeface="Cambria" panose="02040503050406030204" pitchFamily="18" charset="0"/>
              </a:rPr>
              <a:t>uitbouw van een organisatie die maximaal klantgericht is.  Hiervoor moeten we:</a:t>
            </a:r>
            <a:endParaRPr lang="fr-BE" b="1" kern="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4000"/>
            <a:ext cx="7543800" cy="460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0" indent="0">
              <a:buFontTx/>
              <a:buNone/>
              <a:defRPr/>
            </a:pPr>
            <a:endParaRPr lang="fr-BE" dirty="0" smtClean="0">
              <a:latin typeface="Cambria" panose="02040503050406030204" pitchFamily="18" charset="0"/>
            </a:endParaRPr>
          </a:p>
          <a:p>
            <a:pPr>
              <a:defRPr/>
            </a:pPr>
            <a:endParaRPr lang="fr-BE" dirty="0" smtClean="0">
              <a:latin typeface="Cambria" panose="02040503050406030204" pitchFamily="18" charset="0"/>
            </a:endParaRPr>
          </a:p>
        </p:txBody>
      </p:sp>
      <p:pic>
        <p:nvPicPr>
          <p:cNvPr id="6" name="Image 5" descr="ISBN pratique écrire et s'enrichir">
            <a:hlinkClick r:id="rId3" tgtFrame="&quot;_blank&quot;"/>
          </p:cNvPr>
          <p:cNvPicPr/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050" y="1476375"/>
            <a:ext cx="76200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Arial Narrow" pitchFamily="34" charset="0"/>
              <a:buAutoNum type="arabicPeriod"/>
            </a:pPr>
            <a:r>
              <a:rPr lang="fr-BE" dirty="0" err="1" smtClean="0">
                <a:latin typeface="Cambria" panose="02040503050406030204" pitchFamily="18" charset="0"/>
              </a:rPr>
              <a:t>Objectieven</a:t>
            </a:r>
            <a:r>
              <a:rPr lang="fr-BE" dirty="0" smtClean="0">
                <a:latin typeface="Cambria" panose="02040503050406030204" pitchFamily="18" charset="0"/>
              </a:rPr>
              <a:t> en </a:t>
            </a:r>
            <a:r>
              <a:rPr lang="fr-BE" dirty="0" err="1" smtClean="0">
                <a:latin typeface="Cambria" panose="02040503050406030204" pitchFamily="18" charset="0"/>
              </a:rPr>
              <a:t>middelen</a:t>
            </a:r>
            <a:r>
              <a:rPr lang="fr-BE" dirty="0" smtClean="0">
                <a:latin typeface="Cambria" panose="02040503050406030204" pitchFamily="18" charset="0"/>
              </a:rPr>
              <a:t> die </a:t>
            </a:r>
            <a:r>
              <a:rPr lang="fr-BE" dirty="0" err="1" smtClean="0">
                <a:latin typeface="Cambria" panose="02040503050406030204" pitchFamily="18" charset="0"/>
              </a:rPr>
              <a:t>ingezet</a:t>
            </a:r>
            <a:r>
              <a:rPr lang="fr-BE" dirty="0" smtClean="0">
                <a:latin typeface="Cambria" panose="02040503050406030204" pitchFamily="18" charset="0"/>
              </a:rPr>
              <a:t> </a:t>
            </a:r>
            <a:r>
              <a:rPr lang="fr-BE" dirty="0" err="1" smtClean="0">
                <a:latin typeface="Cambria" panose="02040503050406030204" pitchFamily="18" charset="0"/>
              </a:rPr>
              <a:t>worden</a:t>
            </a:r>
            <a:r>
              <a:rPr lang="fr-BE" dirty="0" smtClean="0">
                <a:latin typeface="Cambria" panose="02040503050406030204" pitchFamily="18" charset="0"/>
              </a:rPr>
              <a:t> om </a:t>
            </a:r>
            <a:r>
              <a:rPr lang="fr-BE" dirty="0" err="1" smtClean="0">
                <a:latin typeface="Cambria" panose="02040503050406030204" pitchFamily="18" charset="0"/>
              </a:rPr>
              <a:t>deze</a:t>
            </a:r>
            <a:r>
              <a:rPr lang="fr-BE" dirty="0" smtClean="0">
                <a:latin typeface="Cambria" panose="02040503050406030204" pitchFamily="18" charset="0"/>
              </a:rPr>
              <a:t> te </a:t>
            </a:r>
            <a:r>
              <a:rPr lang="fr-BE" dirty="0" err="1" smtClean="0">
                <a:latin typeface="Cambria" panose="02040503050406030204" pitchFamily="18" charset="0"/>
              </a:rPr>
              <a:t>bereiken</a:t>
            </a:r>
            <a:r>
              <a:rPr lang="fr-BE" dirty="0" smtClean="0">
                <a:latin typeface="Cambria" panose="02040503050406030204" pitchFamily="18" charset="0"/>
              </a:rPr>
              <a:t> – </a:t>
            </a:r>
            <a:r>
              <a:rPr lang="fr-BE" dirty="0" err="1" smtClean="0">
                <a:latin typeface="Cambria" panose="02040503050406030204" pitchFamily="18" charset="0"/>
              </a:rPr>
              <a:t>creëren</a:t>
            </a:r>
            <a:r>
              <a:rPr lang="fr-BE" dirty="0" smtClean="0">
                <a:latin typeface="Cambria" panose="02040503050406030204" pitchFamily="18" charset="0"/>
              </a:rPr>
              <a:t> van </a:t>
            </a:r>
            <a:r>
              <a:rPr lang="fr-BE" dirty="0" err="1" smtClean="0">
                <a:latin typeface="Cambria" panose="02040503050406030204" pitchFamily="18" charset="0"/>
              </a:rPr>
              <a:t>het</a:t>
            </a:r>
            <a:r>
              <a:rPr lang="fr-BE" dirty="0" smtClean="0">
                <a:latin typeface="Cambria" panose="02040503050406030204" pitchFamily="18" charset="0"/>
              </a:rPr>
              <a:t> </a:t>
            </a:r>
            <a:r>
              <a:rPr lang="fr-BE" dirty="0" err="1" smtClean="0">
                <a:latin typeface="Cambria" panose="02040503050406030204" pitchFamily="18" charset="0"/>
              </a:rPr>
              <a:t>kader</a:t>
            </a:r>
            <a:r>
              <a:rPr lang="fr-BE" dirty="0" smtClean="0">
                <a:latin typeface="Cambria" panose="02040503050406030204" pitchFamily="18" charset="0"/>
              </a:rPr>
              <a:t> </a:t>
            </a:r>
            <a:r>
              <a:rPr lang="fr-BE" altLang="fr-FR" dirty="0" smtClean="0">
                <a:latin typeface="Cambria" pitchFamily="18" charset="0"/>
              </a:rPr>
              <a:t>(2)</a:t>
            </a:r>
            <a:endParaRPr lang="fr-BE" altLang="fr-FR" dirty="0" smtClean="0"/>
          </a:p>
        </p:txBody>
      </p:sp>
      <p:sp>
        <p:nvSpPr>
          <p:cNvPr id="6149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914400" y="3962400"/>
            <a:ext cx="6791325" cy="19492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19088" indent="-319088" algn="l" eaLnBrk="0" hangingPunct="0">
              <a:lnSpc>
                <a:spcPts val="2800"/>
              </a:lnSpc>
              <a:spcBef>
                <a:spcPct val="20000"/>
              </a:spcBef>
              <a:buClr>
                <a:srgbClr val="435607"/>
              </a:buClr>
              <a:buFontTx/>
              <a:buChar char="•"/>
              <a:defRPr/>
            </a:pP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Onze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producten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- en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dienstencatalogus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wordt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geactualiseerd</a:t>
            </a:r>
            <a:endParaRPr lang="fr-BE" sz="2000" b="1" kern="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19088" indent="-319088" algn="l" eaLnBrk="0" hangingPunct="0">
              <a:lnSpc>
                <a:spcPts val="2800"/>
              </a:lnSpc>
              <a:spcBef>
                <a:spcPct val="20000"/>
              </a:spcBef>
              <a:buClr>
                <a:srgbClr val="435607"/>
              </a:buClr>
              <a:buFontTx/>
              <a:buChar char="•"/>
              <a:defRPr/>
            </a:pP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De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huidige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processen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voor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afleveren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van onze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diensten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en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producten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zijn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beschreven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(AS IS analyse).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Het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gebruik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en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nut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ervan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wordt</a:t>
            </a:r>
            <a:r>
              <a:rPr lang="fr-BE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BE" sz="2000" b="1" kern="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geëvalueerd</a:t>
            </a:r>
            <a:endParaRPr lang="fr-BE" sz="2000" b="1" kern="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6151" name="ZoneTexte 7"/>
          <p:cNvSpPr txBox="1">
            <a:spLocks noChangeArrowheads="1"/>
          </p:cNvSpPr>
          <p:nvPr/>
        </p:nvSpPr>
        <p:spPr bwMode="auto">
          <a:xfrm>
            <a:off x="1047750" y="1676400"/>
            <a:ext cx="7086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BE" b="1" dirty="0" smtClean="0">
                <a:latin typeface="Cambria" pitchFamily="18" charset="0"/>
              </a:rPr>
              <a:t>Om </a:t>
            </a:r>
            <a:r>
              <a:rPr lang="fr-BE" b="1" dirty="0" err="1" smtClean="0">
                <a:latin typeface="Cambria" pitchFamily="18" charset="0"/>
              </a:rPr>
              <a:t>het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kader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uit</a:t>
            </a:r>
            <a:r>
              <a:rPr lang="fr-BE" b="1" dirty="0" smtClean="0">
                <a:latin typeface="Cambria" pitchFamily="18" charset="0"/>
              </a:rPr>
              <a:t> te </a:t>
            </a:r>
            <a:r>
              <a:rPr lang="fr-BE" b="1" dirty="0" err="1" smtClean="0">
                <a:latin typeface="Cambria" pitchFamily="18" charset="0"/>
              </a:rPr>
              <a:t>bouwen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is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een</a:t>
            </a:r>
            <a:r>
              <a:rPr lang="fr-BE" b="1" dirty="0" smtClean="0">
                <a:latin typeface="Cambria" pitchFamily="18" charset="0"/>
              </a:rPr>
              <a:t> business case </a:t>
            </a:r>
            <a:r>
              <a:rPr lang="fr-BE" b="1" dirty="0" err="1" smtClean="0">
                <a:latin typeface="Cambria" pitchFamily="18" charset="0"/>
              </a:rPr>
              <a:t>opgestart</a:t>
            </a:r>
            <a:r>
              <a:rPr lang="fr-BE" b="1" dirty="0" smtClean="0">
                <a:latin typeface="Cambria" pitchFamily="18" charset="0"/>
              </a:rPr>
              <a:t> die onze </a:t>
            </a:r>
            <a:r>
              <a:rPr lang="fr-BE" b="1" dirty="0" err="1" smtClean="0">
                <a:latin typeface="Cambria" pitchFamily="18" charset="0"/>
              </a:rPr>
              <a:t>actuele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functionering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tegenover</a:t>
            </a:r>
            <a:r>
              <a:rPr lang="fr-BE" b="1" dirty="0" smtClean="0">
                <a:latin typeface="Cambria" pitchFamily="18" charset="0"/>
              </a:rPr>
              <a:t> dit </a:t>
            </a:r>
            <a:r>
              <a:rPr lang="fr-BE" b="1" dirty="0" err="1" smtClean="0">
                <a:latin typeface="Cambria" pitchFamily="18" charset="0"/>
              </a:rPr>
              <a:t>objectief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geanalyseerd</a:t>
            </a:r>
            <a:r>
              <a:rPr lang="fr-BE" b="1" dirty="0" smtClean="0">
                <a:latin typeface="Cambria" pitchFamily="18" charset="0"/>
              </a:rPr>
              <a:t> en </a:t>
            </a:r>
            <a:r>
              <a:rPr lang="fr-BE" b="1" dirty="0" err="1" smtClean="0">
                <a:latin typeface="Cambria" pitchFamily="18" charset="0"/>
              </a:rPr>
              <a:t>geëvalueerd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heeft</a:t>
            </a:r>
            <a:r>
              <a:rPr lang="fr-BE" b="1" dirty="0" smtClean="0">
                <a:latin typeface="Cambria" pitchFamily="18" charset="0"/>
              </a:rPr>
              <a:t>, met </a:t>
            </a:r>
            <a:r>
              <a:rPr lang="fr-BE" b="1" dirty="0" err="1" smtClean="0">
                <a:latin typeface="Cambria" pitchFamily="18" charset="0"/>
              </a:rPr>
              <a:t>als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doel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het</a:t>
            </a:r>
            <a:r>
              <a:rPr lang="fr-BE" b="1" dirty="0" smtClean="0">
                <a:latin typeface="Cambria" pitchFamily="18" charset="0"/>
              </a:rPr>
              <a:t> </a:t>
            </a:r>
            <a:r>
              <a:rPr lang="fr-BE" b="1" dirty="0" err="1" smtClean="0">
                <a:latin typeface="Cambria" pitchFamily="18" charset="0"/>
              </a:rPr>
              <a:t>identificeren</a:t>
            </a:r>
            <a:r>
              <a:rPr lang="fr-BE" b="1" dirty="0" smtClean="0">
                <a:latin typeface="Cambria" pitchFamily="18" charset="0"/>
              </a:rPr>
              <a:t> van </a:t>
            </a:r>
            <a:r>
              <a:rPr lang="fr-BE" b="1" dirty="0" err="1" smtClean="0">
                <a:latin typeface="Cambria" pitchFamily="18" charset="0"/>
              </a:rPr>
              <a:t>verbeteringsopportuniteiten</a:t>
            </a:r>
            <a:r>
              <a:rPr lang="fr-BE" b="1" dirty="0" smtClean="0">
                <a:latin typeface="Cambria" pitchFamily="18" charset="0"/>
              </a:rPr>
              <a:t> .</a:t>
            </a:r>
          </a:p>
          <a:p>
            <a:pPr algn="l"/>
            <a:endParaRPr lang="fr-BE" altLang="fr-FR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http://www.openity.fr/sites/default/files/styles/article-blog/public/blog/management-de-la-relation-client.jpg?itok=1HQ5s_-W">
            <a:hlinkClick r:id="rId3"/>
          </p:cNvPr>
          <p:cNvPicPr>
            <a:picLocks noGrp="1"/>
          </p:cNvPicPr>
          <p:nvPr>
            <p:ph idx="1"/>
          </p:nvPr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-2035" r="-2035"/>
          <a:stretch/>
        </p:blipFill>
        <p:spPr>
          <a:xfrm>
            <a:off x="609600" y="1447800"/>
            <a:ext cx="8001000" cy="5105400"/>
          </a:xfrm>
          <a:noFill/>
        </p:spPr>
      </p:pic>
      <p:sp>
        <p:nvSpPr>
          <p:cNvPr id="7171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2819400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rabicPeriod" startAt="2"/>
            </a:pPr>
            <a:r>
              <a:rPr lang="fr-BE" altLang="fr-FR" dirty="0" err="1" smtClean="0">
                <a:latin typeface="Cambria" pitchFamily="18" charset="0"/>
              </a:rPr>
              <a:t>Resultaat</a:t>
            </a:r>
            <a:r>
              <a:rPr lang="fr-BE" altLang="fr-FR" dirty="0" smtClean="0">
                <a:latin typeface="Cambria" pitchFamily="18" charset="0"/>
              </a:rPr>
              <a:t> van de Business Case : </a:t>
            </a:r>
            <a:r>
              <a:rPr lang="fr-BE" altLang="fr-FR" strike="sngStrike" dirty="0" smtClean="0">
                <a:latin typeface="Cambria" pitchFamily="18" charset="0"/>
              </a:rPr>
              <a:t> </a:t>
            </a:r>
            <a:r>
              <a:rPr lang="fr-BE" altLang="fr-FR" dirty="0" err="1" smtClean="0">
                <a:latin typeface="Cambria" pitchFamily="18" charset="0"/>
              </a:rPr>
              <a:t>potentiele</a:t>
            </a:r>
            <a:r>
              <a:rPr lang="fr-BE" altLang="fr-FR" dirty="0" smtClean="0">
                <a:latin typeface="Cambria" pitchFamily="18" charset="0"/>
              </a:rPr>
              <a:t> </a:t>
            </a:r>
            <a:r>
              <a:rPr lang="fr-BE" altLang="fr-FR" dirty="0" err="1" smtClean="0">
                <a:latin typeface="Cambria" pitchFamily="18" charset="0"/>
              </a:rPr>
              <a:t>verbeteringen</a:t>
            </a:r>
            <a:r>
              <a:rPr lang="fr-BE" altLang="fr-FR" dirty="0" smtClean="0">
                <a:latin typeface="Cambria" pitchFamily="18" charset="0"/>
              </a:rPr>
              <a:t> om </a:t>
            </a:r>
            <a:r>
              <a:rPr lang="fr-BE" altLang="fr-FR" dirty="0" err="1" smtClean="0">
                <a:latin typeface="Cambria" pitchFamily="18" charset="0"/>
              </a:rPr>
              <a:t>naar</a:t>
            </a:r>
            <a:r>
              <a:rPr lang="fr-BE" altLang="fr-FR" dirty="0" smtClean="0">
                <a:latin typeface="Cambria" pitchFamily="18" charset="0"/>
              </a:rPr>
              <a:t> </a:t>
            </a:r>
            <a:r>
              <a:rPr lang="fr-BE" altLang="fr-FR" dirty="0" err="1" smtClean="0">
                <a:latin typeface="Cambria" pitchFamily="18" charset="0"/>
              </a:rPr>
              <a:t>een</a:t>
            </a:r>
            <a:r>
              <a:rPr lang="fr-BE" altLang="fr-FR" dirty="0" smtClean="0">
                <a:latin typeface="Cambria" pitchFamily="18" charset="0"/>
              </a:rPr>
              <a:t> </a:t>
            </a:r>
            <a:r>
              <a:rPr lang="fr-BE" altLang="fr-FR" dirty="0" err="1" smtClean="0">
                <a:latin typeface="Cambria" pitchFamily="18" charset="0"/>
              </a:rPr>
              <a:t>organisatie</a:t>
            </a:r>
            <a:r>
              <a:rPr lang="fr-BE" altLang="fr-FR" dirty="0" smtClean="0">
                <a:latin typeface="Cambria" pitchFamily="18" charset="0"/>
              </a:rPr>
              <a:t> te </a:t>
            </a:r>
            <a:r>
              <a:rPr lang="fr-BE" altLang="fr-FR" dirty="0" err="1" smtClean="0">
                <a:latin typeface="Cambria" pitchFamily="18" charset="0"/>
              </a:rPr>
              <a:t>evolueren</a:t>
            </a:r>
            <a:r>
              <a:rPr lang="fr-BE" altLang="fr-FR" dirty="0" smtClean="0">
                <a:latin typeface="Cambria" pitchFamily="18" charset="0"/>
              </a:rPr>
              <a:t> die 100% </a:t>
            </a:r>
            <a:r>
              <a:rPr lang="fr-BE" altLang="fr-FR" dirty="0" err="1" smtClean="0">
                <a:latin typeface="Cambria" pitchFamily="18" charset="0"/>
              </a:rPr>
              <a:t>klantvriendelijk</a:t>
            </a:r>
            <a:r>
              <a:rPr lang="fr-BE" altLang="fr-FR" dirty="0" smtClean="0">
                <a:latin typeface="Cambria" pitchFamily="18" charset="0"/>
              </a:rPr>
              <a:t> </a:t>
            </a:r>
            <a:r>
              <a:rPr lang="fr-BE" altLang="fr-FR" dirty="0" err="1" smtClean="0">
                <a:latin typeface="Cambria" pitchFamily="18" charset="0"/>
              </a:rPr>
              <a:t>is</a:t>
            </a:r>
            <a:endParaRPr lang="fr-BE" altLang="fr-FR" dirty="0" smtClean="0">
              <a:latin typeface="Cambria" pitchFamily="18" charset="0"/>
            </a:endParaRPr>
          </a:p>
        </p:txBody>
      </p:sp>
      <p:sp>
        <p:nvSpPr>
          <p:cNvPr id="71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914400" y="2895600"/>
            <a:ext cx="3048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endParaRPr lang="fr-BE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fr-BE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fr-BE" dirty="0"/>
          </a:p>
        </p:txBody>
      </p:sp>
      <p:sp>
        <p:nvSpPr>
          <p:cNvPr id="7174" name="ZoneTexte 6"/>
          <p:cNvSpPr txBox="1">
            <a:spLocks noChangeArrowheads="1"/>
          </p:cNvSpPr>
          <p:nvPr/>
        </p:nvSpPr>
        <p:spPr bwMode="auto">
          <a:xfrm>
            <a:off x="914400" y="3124200"/>
            <a:ext cx="7239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l">
              <a:buFont typeface="Arial Narrow" pitchFamily="34" charset="0"/>
              <a:buAutoNum type="alphaUcPeriod"/>
            </a:pPr>
            <a:r>
              <a:rPr lang="fr-BE" altLang="fr-FR" sz="2800" b="1" dirty="0" err="1" smtClean="0">
                <a:latin typeface="Cambria" pitchFamily="18" charset="0"/>
              </a:rPr>
              <a:t>Klanten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r>
              <a:rPr lang="fr-BE" altLang="fr-FR" sz="2800" b="1" dirty="0" err="1" smtClean="0">
                <a:latin typeface="Cambria" pitchFamily="18" charset="0"/>
              </a:rPr>
              <a:t>identificeren</a:t>
            </a:r>
            <a:r>
              <a:rPr lang="fr-BE" altLang="fr-FR" sz="2800" b="1" dirty="0" smtClean="0">
                <a:latin typeface="Cambria" pitchFamily="18" charset="0"/>
              </a:rPr>
              <a:t> en </a:t>
            </a:r>
            <a:r>
              <a:rPr lang="fr-BE" altLang="fr-FR" sz="2800" b="1" dirty="0" err="1" smtClean="0">
                <a:latin typeface="Cambria" pitchFamily="18" charset="0"/>
              </a:rPr>
              <a:t>actief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r>
              <a:rPr lang="fr-BE" altLang="fr-FR" sz="2800" b="1" dirty="0" err="1" smtClean="0">
                <a:latin typeface="Cambria" pitchFamily="18" charset="0"/>
              </a:rPr>
              <a:t>beheren</a:t>
            </a:r>
            <a:endParaRPr lang="fr-BE" altLang="fr-FR" sz="2800" b="1" dirty="0">
              <a:latin typeface="Cambria" pitchFamily="18" charset="0"/>
            </a:endParaRPr>
          </a:p>
          <a:p>
            <a:pPr marL="514350" indent="-514350" algn="l">
              <a:buFont typeface="Arial Narrow" pitchFamily="34" charset="0"/>
              <a:buAutoNum type="alphaUcPeriod"/>
            </a:pPr>
            <a:endParaRPr lang="fr-BE" altLang="fr-FR" sz="2800" b="1" dirty="0">
              <a:latin typeface="Cambria" pitchFamily="18" charset="0"/>
            </a:endParaRPr>
          </a:p>
          <a:p>
            <a:pPr marL="514350" indent="-514350" algn="l">
              <a:buFont typeface="Arial Narrow" pitchFamily="34" charset="0"/>
              <a:buAutoNum type="alphaUcPeriod"/>
            </a:pPr>
            <a:r>
              <a:rPr lang="fr-BE" altLang="fr-FR" sz="2800" b="1" dirty="0" err="1" smtClean="0">
                <a:latin typeface="Cambria" pitchFamily="18" charset="0"/>
              </a:rPr>
              <a:t>Een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r>
              <a:rPr lang="fr-BE" altLang="fr-FR" sz="2800" b="1" dirty="0" err="1" smtClean="0">
                <a:latin typeface="Cambria" pitchFamily="18" charset="0"/>
              </a:rPr>
              <a:t>complete</a:t>
            </a:r>
            <a:r>
              <a:rPr lang="fr-BE" altLang="fr-FR" sz="2800" b="1" dirty="0" smtClean="0">
                <a:latin typeface="Cambria" pitchFamily="18" charset="0"/>
              </a:rPr>
              <a:t> en </a:t>
            </a:r>
            <a:r>
              <a:rPr lang="fr-BE" altLang="fr-FR" sz="2800" b="1" dirty="0" err="1" smtClean="0">
                <a:latin typeface="Cambria" pitchFamily="18" charset="0"/>
              </a:rPr>
              <a:t>kwaliteitsvolle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r>
              <a:rPr lang="fr-BE" altLang="fr-FR" sz="2800" b="1" dirty="0" err="1" smtClean="0">
                <a:latin typeface="Cambria" pitchFamily="18" charset="0"/>
              </a:rPr>
              <a:t>dienstverlening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r>
              <a:rPr lang="fr-BE" altLang="fr-FR" sz="2800" b="1" dirty="0" err="1" smtClean="0">
                <a:latin typeface="Cambria" pitchFamily="18" charset="0"/>
              </a:rPr>
              <a:t>aanbieden</a:t>
            </a:r>
            <a:endParaRPr lang="fr-BE" altLang="fr-FR" sz="2800" b="1" dirty="0">
              <a:latin typeface="Cambria" pitchFamily="18" charset="0"/>
            </a:endParaRPr>
          </a:p>
          <a:p>
            <a:pPr marL="514350" indent="-514350" algn="l">
              <a:buFont typeface="Arial Narrow" pitchFamily="34" charset="0"/>
              <a:buAutoNum type="alphaUcPeriod"/>
            </a:pPr>
            <a:endParaRPr lang="fr-BE" altLang="fr-FR" sz="2800" b="1" dirty="0">
              <a:latin typeface="Cambria" pitchFamily="18" charset="0"/>
            </a:endParaRPr>
          </a:p>
          <a:p>
            <a:pPr marL="514350" indent="-514350" algn="l">
              <a:buFont typeface="Arial Narrow" pitchFamily="34" charset="0"/>
              <a:buAutoNum type="alphaUcPeriod"/>
            </a:pPr>
            <a:r>
              <a:rPr lang="fr-BE" altLang="fr-FR" sz="2800" b="1" dirty="0" smtClean="0">
                <a:latin typeface="Cambria" pitchFamily="18" charset="0"/>
              </a:rPr>
              <a:t>De </a:t>
            </a:r>
            <a:r>
              <a:rPr lang="fr-BE" altLang="fr-FR" sz="2800" b="1" dirty="0" err="1" smtClean="0">
                <a:latin typeface="Cambria" pitchFamily="18" charset="0"/>
              </a:rPr>
              <a:t>klanten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r>
              <a:rPr lang="fr-BE" altLang="fr-FR" sz="2800" b="1" dirty="0" err="1" smtClean="0">
                <a:latin typeface="Cambria" pitchFamily="18" charset="0"/>
              </a:rPr>
              <a:t>betrekken</a:t>
            </a:r>
            <a:r>
              <a:rPr lang="fr-BE" alt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fr-BE" altLang="fr-FR" sz="2800" b="1" dirty="0" smtClean="0">
                <a:latin typeface="Cambria" pitchFamily="18" charset="0"/>
              </a:rPr>
              <a:t>– externe </a:t>
            </a:r>
            <a:r>
              <a:rPr lang="fr-BE" altLang="fr-FR" sz="2800" b="1" dirty="0" err="1" smtClean="0">
                <a:latin typeface="Cambria" pitchFamily="18" charset="0"/>
              </a:rPr>
              <a:t>overlegstructuur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r>
              <a:rPr lang="fr-BE" altLang="fr-FR" sz="2800" b="1" dirty="0" err="1" smtClean="0">
                <a:latin typeface="Cambria" pitchFamily="18" charset="0"/>
              </a:rPr>
              <a:t>opzetten</a:t>
            </a:r>
            <a:r>
              <a:rPr lang="fr-BE" altLang="fr-FR" sz="2800" b="1" dirty="0" smtClean="0">
                <a:latin typeface="Cambria" pitchFamily="18" charset="0"/>
              </a:rPr>
              <a:t> </a:t>
            </a:r>
            <a:endParaRPr lang="fr-BE" altLang="fr-FR" sz="2800" b="1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04800" y="241300"/>
            <a:ext cx="8382000" cy="974725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lphaUcPeriod"/>
            </a:pPr>
            <a:r>
              <a:rPr lang="fr-BE" altLang="fr-FR" sz="2400" dirty="0" err="1" smtClean="0">
                <a:latin typeface="Cambria" pitchFamily="18" charset="0"/>
              </a:rPr>
              <a:t>Resultaat</a:t>
            </a:r>
            <a:r>
              <a:rPr lang="fr-BE" altLang="fr-FR" sz="2400" dirty="0" smtClean="0">
                <a:latin typeface="Cambria" pitchFamily="18" charset="0"/>
              </a:rPr>
              <a:t> van de Business Case : Onze </a:t>
            </a:r>
            <a:r>
              <a:rPr lang="fr-BE" altLang="fr-FR" sz="2400" dirty="0" err="1" smtClean="0">
                <a:latin typeface="Cambria" pitchFamily="18" charset="0"/>
              </a:rPr>
              <a:t>klanten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beter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identificeren</a:t>
            </a:r>
            <a:r>
              <a:rPr lang="fr-BE" altLang="fr-FR" sz="2400" dirty="0" smtClean="0">
                <a:latin typeface="Cambria" pitchFamily="18" charset="0"/>
              </a:rPr>
              <a:t> en </a:t>
            </a:r>
            <a:r>
              <a:rPr lang="fr-BE" altLang="fr-FR" sz="2400" dirty="0" err="1" smtClean="0">
                <a:latin typeface="Cambria" pitchFamily="18" charset="0"/>
              </a:rPr>
              <a:t>beheren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door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reorganisatie</a:t>
            </a:r>
            <a:r>
              <a:rPr lang="fr-BE" altLang="fr-FR" sz="2400" dirty="0" smtClean="0">
                <a:latin typeface="Cambria" pitchFamily="18" charset="0"/>
              </a:rPr>
              <a:t> van </a:t>
            </a:r>
            <a:r>
              <a:rPr lang="fr-BE" altLang="fr-FR" sz="2400" dirty="0" err="1" smtClean="0">
                <a:latin typeface="Cambria" pitchFamily="18" charset="0"/>
              </a:rPr>
              <a:t>het</a:t>
            </a:r>
            <a:r>
              <a:rPr lang="fr-BE" altLang="fr-FR" sz="2400" dirty="0" smtClean="0">
                <a:latin typeface="Cambria" pitchFamily="18" charset="0"/>
              </a:rPr>
              <a:t> Front Office (1)</a:t>
            </a:r>
            <a:endParaRPr lang="fr-BE" altLang="fr-FR" sz="2400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343400" y="1447800"/>
            <a:ext cx="3962400" cy="114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BE" altLang="fr-FR" sz="2100" b="0" u="sng" dirty="0" err="1" smtClean="0"/>
              <a:t>Actuele</a:t>
            </a:r>
            <a:r>
              <a:rPr lang="fr-BE" altLang="fr-FR" sz="2100" b="0" u="sng" dirty="0" smtClean="0"/>
              <a:t> </a:t>
            </a:r>
            <a:r>
              <a:rPr lang="fr-BE" altLang="fr-FR" sz="2100" b="0" u="sng" dirty="0" err="1" smtClean="0"/>
              <a:t>situatie</a:t>
            </a:r>
            <a:r>
              <a:rPr lang="fr-BE" altLang="fr-FR" sz="2100" b="0" dirty="0" smtClean="0"/>
              <a:t>: Of </a:t>
            </a:r>
            <a:r>
              <a:rPr lang="fr-BE" altLang="fr-FR" sz="2100" b="0" dirty="0" err="1" smtClean="0"/>
              <a:t>het</a:t>
            </a:r>
            <a:r>
              <a:rPr lang="fr-BE" altLang="fr-FR" sz="2100" b="0" dirty="0" smtClean="0"/>
              <a:t> </a:t>
            </a:r>
            <a:r>
              <a:rPr lang="fr-BE" altLang="fr-FR" sz="2100" b="0" dirty="0" err="1" smtClean="0"/>
              <a:t>gaat</a:t>
            </a:r>
            <a:r>
              <a:rPr lang="fr-BE" altLang="fr-FR" sz="2100" b="0" dirty="0" smtClean="0"/>
              <a:t> om </a:t>
            </a:r>
            <a:r>
              <a:rPr lang="fr-BE" altLang="fr-FR" sz="2100" b="0" dirty="0" err="1" smtClean="0"/>
              <a:t>een</a:t>
            </a:r>
            <a:r>
              <a:rPr lang="fr-BE" altLang="fr-FR" sz="2100" b="0" dirty="0" smtClean="0"/>
              <a:t> </a:t>
            </a:r>
            <a:r>
              <a:rPr lang="fr-BE" altLang="fr-FR" sz="2100" b="0" dirty="0" err="1" smtClean="0"/>
              <a:t>vraag</a:t>
            </a:r>
            <a:r>
              <a:rPr lang="fr-BE" altLang="fr-FR" sz="2100" b="0" dirty="0" smtClean="0"/>
              <a:t> </a:t>
            </a:r>
            <a:r>
              <a:rPr lang="fr-BE" altLang="fr-FR" sz="2100" b="0" dirty="0" err="1" smtClean="0"/>
              <a:t>voor</a:t>
            </a:r>
            <a:r>
              <a:rPr lang="fr-BE" altLang="fr-FR" sz="2100" b="0" dirty="0" smtClean="0"/>
              <a:t> </a:t>
            </a:r>
            <a:r>
              <a:rPr lang="fr-BE" altLang="fr-FR" sz="2100" b="0" dirty="0" err="1" smtClean="0"/>
              <a:t>informatie</a:t>
            </a:r>
            <a:r>
              <a:rPr lang="fr-BE" altLang="fr-FR" sz="2100" b="0" dirty="0" smtClean="0"/>
              <a:t> of om </a:t>
            </a:r>
            <a:r>
              <a:rPr lang="fr-BE" altLang="fr-FR" sz="2100" b="0" dirty="0" err="1" smtClean="0"/>
              <a:t>een</a:t>
            </a:r>
            <a:r>
              <a:rPr lang="fr-BE" altLang="fr-FR" sz="2100" b="0" dirty="0" smtClean="0"/>
              <a:t> </a:t>
            </a:r>
            <a:r>
              <a:rPr lang="fr-BE" altLang="fr-FR" sz="2100" b="0" dirty="0" err="1" smtClean="0"/>
              <a:t>bestelling</a:t>
            </a:r>
            <a:r>
              <a:rPr lang="fr-BE" altLang="fr-FR" sz="2100" b="0" dirty="0" smtClean="0"/>
              <a:t> van </a:t>
            </a:r>
            <a:r>
              <a:rPr lang="fr-BE" altLang="fr-FR" sz="2100" b="0" dirty="0" err="1" smtClean="0"/>
              <a:t>een</a:t>
            </a:r>
            <a:r>
              <a:rPr lang="fr-BE" altLang="fr-FR" sz="2100" b="0" dirty="0" smtClean="0"/>
              <a:t> </a:t>
            </a:r>
            <a:r>
              <a:rPr lang="fr-BE" altLang="fr-FR" sz="2100" b="0" dirty="0" err="1" smtClean="0"/>
              <a:t>product</a:t>
            </a:r>
            <a:r>
              <a:rPr lang="fr-BE" altLang="fr-FR" sz="2100" b="0" dirty="0" smtClean="0"/>
              <a:t>,</a:t>
            </a:r>
          </a:p>
        </p:txBody>
      </p:sp>
      <p:sp>
        <p:nvSpPr>
          <p:cNvPr id="922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762000" y="3810000"/>
            <a:ext cx="76962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fr-BE" sz="2000" u="sng" dirty="0" err="1" smtClean="0"/>
              <a:t>Oplossing</a:t>
            </a:r>
            <a:r>
              <a:rPr lang="fr-BE" sz="2000" dirty="0" smtClean="0"/>
              <a:t> </a:t>
            </a:r>
            <a:r>
              <a:rPr lang="fr-BE" sz="2000" dirty="0"/>
              <a:t>: </a:t>
            </a:r>
            <a:r>
              <a:rPr lang="fr-BE" sz="2000" dirty="0" err="1" smtClean="0"/>
              <a:t>Herorganisatie</a:t>
            </a:r>
            <a:r>
              <a:rPr lang="fr-BE" sz="2000" dirty="0" smtClean="0"/>
              <a:t> van </a:t>
            </a:r>
            <a:r>
              <a:rPr lang="fr-BE" sz="2000" dirty="0" err="1" smtClean="0"/>
              <a:t>het</a:t>
            </a:r>
            <a:r>
              <a:rPr lang="fr-BE" sz="2000" dirty="0" smtClean="0"/>
              <a:t> Front Office </a:t>
            </a:r>
            <a:r>
              <a:rPr lang="fr-BE" sz="2000" dirty="0" err="1" smtClean="0"/>
              <a:t>door</a:t>
            </a:r>
            <a:r>
              <a:rPr lang="fr-BE" sz="2000" dirty="0" smtClean="0"/>
              <a:t> de </a:t>
            </a:r>
            <a:r>
              <a:rPr lang="fr-BE" sz="2000" dirty="0" err="1" smtClean="0"/>
              <a:t>creatie</a:t>
            </a:r>
            <a:r>
              <a:rPr lang="fr-BE" sz="2000" dirty="0" smtClean="0"/>
              <a:t>  van </a:t>
            </a:r>
            <a:r>
              <a:rPr lang="fr-BE" sz="2000" dirty="0" err="1" smtClean="0"/>
              <a:t>een</a:t>
            </a:r>
            <a:r>
              <a:rPr lang="fr-BE" sz="2000" dirty="0" smtClean="0"/>
              <a:t> </a:t>
            </a:r>
            <a:r>
              <a:rPr lang="fr-BE" sz="2000" dirty="0" err="1" smtClean="0"/>
              <a:t>dienst</a:t>
            </a:r>
            <a:r>
              <a:rPr lang="fr-BE" sz="2000" dirty="0" smtClean="0"/>
              <a:t> «</a:t>
            </a:r>
            <a:r>
              <a:rPr lang="fr-BE" sz="2000" dirty="0"/>
              <a:t> </a:t>
            </a:r>
            <a:r>
              <a:rPr lang="fr-BE" sz="2000" dirty="0" err="1" smtClean="0"/>
              <a:t>Klantenbeheer</a:t>
            </a:r>
            <a:r>
              <a:rPr lang="fr-BE" sz="2000" dirty="0"/>
              <a:t> » </a:t>
            </a:r>
            <a:r>
              <a:rPr lang="fr-BE" sz="2000" dirty="0" smtClean="0"/>
              <a:t>en de </a:t>
            </a:r>
            <a:r>
              <a:rPr lang="fr-BE" sz="2000" dirty="0" err="1" smtClean="0"/>
              <a:t>rol</a:t>
            </a:r>
            <a:r>
              <a:rPr lang="fr-BE" sz="2000" dirty="0" smtClean="0"/>
              <a:t> van de 1</a:t>
            </a:r>
            <a:r>
              <a:rPr lang="fr-BE" sz="2000" baseline="30000" dirty="0" smtClean="0"/>
              <a:t>e</a:t>
            </a:r>
            <a:r>
              <a:rPr lang="fr-BE" sz="2000" dirty="0" smtClean="0"/>
              <a:t> </a:t>
            </a:r>
            <a:r>
              <a:rPr lang="fr-BE" sz="2000" dirty="0" err="1" smtClean="0"/>
              <a:t>lijn</a:t>
            </a:r>
            <a:r>
              <a:rPr lang="fr-BE" sz="2000" dirty="0" smtClean="0"/>
              <a:t> van onze Helpdesk </a:t>
            </a:r>
            <a:r>
              <a:rPr lang="fr-BE" sz="2000" dirty="0" err="1" smtClean="0"/>
              <a:t>versterken</a:t>
            </a:r>
            <a:endParaRPr lang="fr-BE" sz="2000" dirty="0"/>
          </a:p>
          <a:p>
            <a:pPr algn="l">
              <a:defRPr/>
            </a:pPr>
            <a:endParaRPr lang="fr-BE" sz="2000" dirty="0"/>
          </a:p>
          <a:p>
            <a:pPr marL="342900" indent="-342900" algn="l">
              <a:defRPr/>
            </a:pPr>
            <a:r>
              <a:rPr lang="fr-BE" sz="2000" u="sng" dirty="0" err="1" smtClean="0"/>
              <a:t>Doelstelling</a:t>
            </a:r>
            <a:r>
              <a:rPr lang="fr-BE" sz="2000" u="sng" dirty="0" smtClean="0"/>
              <a:t>: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fr-BE" sz="2000" dirty="0" err="1" smtClean="0"/>
              <a:t>Functies</a:t>
            </a:r>
            <a:r>
              <a:rPr lang="fr-BE" sz="2000" dirty="0" smtClean="0"/>
              <a:t> </a:t>
            </a:r>
            <a:r>
              <a:rPr lang="fr-BE" sz="2000" dirty="0" err="1" smtClean="0"/>
              <a:t>account</a:t>
            </a:r>
            <a:r>
              <a:rPr lang="fr-BE" sz="2000" dirty="0" smtClean="0"/>
              <a:t> manager </a:t>
            </a:r>
            <a:r>
              <a:rPr lang="fr-BE" sz="2000" dirty="0" err="1" smtClean="0"/>
              <a:t>creëren</a:t>
            </a:r>
            <a:r>
              <a:rPr lang="fr-BE" sz="2000" dirty="0" smtClean="0"/>
              <a:t> met </a:t>
            </a:r>
            <a:r>
              <a:rPr lang="fr-BE" sz="2000" dirty="0" err="1" smtClean="0"/>
              <a:t>goed</a:t>
            </a:r>
            <a:r>
              <a:rPr lang="fr-BE" sz="2000" dirty="0" smtClean="0"/>
              <a:t> </a:t>
            </a:r>
            <a:r>
              <a:rPr lang="fr-BE" sz="2000" dirty="0" err="1" smtClean="0"/>
              <a:t>gedefinieerde</a:t>
            </a:r>
            <a:r>
              <a:rPr lang="fr-BE" sz="2000" dirty="0" smtClean="0"/>
              <a:t> en </a:t>
            </a:r>
            <a:r>
              <a:rPr lang="fr-BE" sz="2000" dirty="0" err="1" smtClean="0"/>
              <a:t>beperkte</a:t>
            </a:r>
            <a:r>
              <a:rPr lang="fr-BE" sz="2000" dirty="0" smtClean="0"/>
              <a:t> </a:t>
            </a:r>
            <a:r>
              <a:rPr lang="fr-BE" sz="2000" dirty="0" err="1" smtClean="0"/>
              <a:t>klantenportefeuilles</a:t>
            </a:r>
            <a:r>
              <a:rPr lang="fr-BE" sz="2000" dirty="0" smtClean="0"/>
              <a:t>. </a:t>
            </a:r>
          </a:p>
          <a:p>
            <a:pPr marL="342900" indent="-342900" algn="l">
              <a:buFont typeface="Wingdings" pitchFamily="2" charset="2"/>
              <a:buChar char="§"/>
              <a:defRPr/>
            </a:pPr>
            <a:r>
              <a:rPr lang="fr-BE" sz="2000" dirty="0" err="1" smtClean="0"/>
              <a:t>Zich</a:t>
            </a:r>
            <a:r>
              <a:rPr lang="fr-BE" sz="2000" dirty="0" smtClean="0"/>
              <a:t> </a:t>
            </a:r>
            <a:r>
              <a:rPr lang="fr-BE" sz="2000" dirty="0" err="1" smtClean="0"/>
              <a:t>verzekeren</a:t>
            </a:r>
            <a:r>
              <a:rPr lang="fr-BE" sz="2000" dirty="0" smtClean="0"/>
              <a:t> </a:t>
            </a:r>
            <a:r>
              <a:rPr lang="fr-BE" sz="2000" dirty="0" err="1" smtClean="0"/>
              <a:t>dat</a:t>
            </a:r>
            <a:r>
              <a:rPr lang="fr-BE" sz="2000" dirty="0" smtClean="0"/>
              <a:t> </a:t>
            </a:r>
            <a:r>
              <a:rPr lang="fr-BE" sz="2000" dirty="0" err="1" smtClean="0"/>
              <a:t>alle</a:t>
            </a:r>
            <a:r>
              <a:rPr lang="fr-BE" sz="2000" dirty="0" smtClean="0"/>
              <a:t> </a:t>
            </a:r>
            <a:r>
              <a:rPr lang="fr-BE" sz="2000" dirty="0" err="1" smtClean="0"/>
              <a:t>aanvragen</a:t>
            </a:r>
            <a:r>
              <a:rPr lang="fr-BE" sz="2000" dirty="0" smtClean="0"/>
              <a:t> </a:t>
            </a:r>
            <a:r>
              <a:rPr lang="fr-BE" sz="2000" dirty="0" err="1" smtClean="0"/>
              <a:t>geregistreerd</a:t>
            </a:r>
            <a:r>
              <a:rPr lang="fr-BE" sz="2000" dirty="0" smtClean="0"/>
              <a:t>, </a:t>
            </a:r>
            <a:r>
              <a:rPr lang="fr-BE" sz="2000" dirty="0" err="1" smtClean="0"/>
              <a:t>behandeld</a:t>
            </a:r>
            <a:r>
              <a:rPr lang="fr-BE" sz="2000" dirty="0" smtClean="0"/>
              <a:t> en </a:t>
            </a:r>
            <a:r>
              <a:rPr lang="fr-BE" sz="2000" dirty="0" err="1" smtClean="0"/>
              <a:t>afgesloten</a:t>
            </a:r>
            <a:r>
              <a:rPr lang="fr-BE" sz="2000" dirty="0" smtClean="0"/>
              <a:t> </a:t>
            </a:r>
            <a:r>
              <a:rPr lang="fr-BE" sz="2000" dirty="0" err="1" smtClean="0"/>
              <a:t>zijn</a:t>
            </a:r>
            <a:r>
              <a:rPr lang="fr-BE" sz="2000" dirty="0" smtClean="0"/>
              <a:t>. </a:t>
            </a:r>
            <a:endParaRPr lang="fr-BE" sz="2000" dirty="0"/>
          </a:p>
        </p:txBody>
      </p:sp>
      <p:pic>
        <p:nvPicPr>
          <p:cNvPr id="9222" name="Image 7" descr="https://encrypted-tbn0.gstatic.com/images?q=tbn:ANd9GcSw1x1iTBXs3LJVuuySYT52T679COB7dJhne5zD88llsUci4YU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524000"/>
            <a:ext cx="3200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vak 8"/>
          <p:cNvSpPr txBox="1"/>
          <p:nvPr/>
        </p:nvSpPr>
        <p:spPr>
          <a:xfrm>
            <a:off x="5029200" y="2590800"/>
            <a:ext cx="32766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altLang="fr-FR" sz="2100" dirty="0" smtClean="0"/>
              <a:t> de </a:t>
            </a:r>
            <a:r>
              <a:rPr lang="fr-BE" altLang="fr-FR" sz="2100" dirty="0" err="1" smtClean="0"/>
              <a:t>weg</a:t>
            </a:r>
            <a:r>
              <a:rPr lang="fr-BE" altLang="fr-FR" sz="2100" dirty="0" smtClean="0"/>
              <a:t> </a:t>
            </a:r>
            <a:r>
              <a:rPr lang="fr-BE" altLang="fr-FR" sz="2100" dirty="0" err="1" smtClean="0"/>
              <a:t>naar</a:t>
            </a:r>
            <a:r>
              <a:rPr lang="fr-BE" altLang="fr-FR" sz="2100" dirty="0" smtClean="0"/>
              <a:t> onze </a:t>
            </a:r>
            <a:r>
              <a:rPr lang="fr-BE" altLang="fr-FR" sz="2100" dirty="0" err="1" smtClean="0"/>
              <a:t>diensten</a:t>
            </a:r>
            <a:r>
              <a:rPr lang="fr-BE" altLang="fr-FR" sz="2100" dirty="0" smtClean="0"/>
              <a:t> </a:t>
            </a:r>
            <a:r>
              <a:rPr lang="fr-BE" altLang="fr-FR" sz="2100" dirty="0" err="1" smtClean="0"/>
              <a:t>is</a:t>
            </a:r>
            <a:r>
              <a:rPr lang="fr-BE" altLang="fr-FR" sz="2100" dirty="0" smtClean="0"/>
              <a:t> niet </a:t>
            </a:r>
            <a:r>
              <a:rPr lang="fr-BE" altLang="fr-FR" sz="2100" dirty="0" err="1" smtClean="0"/>
              <a:t>altijd</a:t>
            </a:r>
            <a:r>
              <a:rPr lang="fr-BE" altLang="fr-FR" sz="2100" dirty="0" smtClean="0"/>
              <a:t> </a:t>
            </a:r>
            <a:r>
              <a:rPr lang="fr-BE" altLang="fr-FR" sz="2100" dirty="0" err="1" smtClean="0"/>
              <a:t>voor</a:t>
            </a:r>
            <a:r>
              <a:rPr lang="fr-BE" altLang="fr-FR" sz="2100" dirty="0" smtClean="0"/>
              <a:t> de hand </a:t>
            </a:r>
            <a:r>
              <a:rPr lang="fr-BE" altLang="fr-FR" sz="2100" dirty="0" err="1" smtClean="0"/>
              <a:t>liggend</a:t>
            </a:r>
            <a:r>
              <a:rPr lang="fr-BE" altLang="fr-FR" sz="2100" dirty="0" smtClean="0"/>
              <a:t> !</a:t>
            </a:r>
          </a:p>
          <a:p>
            <a:endParaRPr lang="fr-BE" dirty="0"/>
          </a:p>
        </p:txBody>
      </p:sp>
      <p:sp>
        <p:nvSpPr>
          <p:cNvPr id="11" name="Explosie 1 10"/>
          <p:cNvSpPr/>
          <p:nvPr/>
        </p:nvSpPr>
        <p:spPr bwMode="auto">
          <a:xfrm>
            <a:off x="4495800" y="2667000"/>
            <a:ext cx="533400" cy="609600"/>
          </a:xfrm>
          <a:prstGeom prst="irregularSeal1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304800" y="241300"/>
            <a:ext cx="8458200" cy="974725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lphaUcPeriod"/>
            </a:pPr>
            <a:r>
              <a:rPr lang="fr-BE" altLang="fr-FR" sz="2400" dirty="0" err="1" smtClean="0">
                <a:latin typeface="Cambria" pitchFamily="18" charset="0"/>
              </a:rPr>
              <a:t>Resultaat</a:t>
            </a:r>
            <a:r>
              <a:rPr lang="fr-BE" altLang="fr-FR" sz="2400" dirty="0" smtClean="0">
                <a:latin typeface="Cambria" pitchFamily="18" charset="0"/>
              </a:rPr>
              <a:t> van de Business Case: Onze </a:t>
            </a:r>
            <a:r>
              <a:rPr lang="fr-BE" altLang="fr-FR" sz="2400" dirty="0" err="1" smtClean="0">
                <a:latin typeface="Cambria" pitchFamily="18" charset="0"/>
              </a:rPr>
              <a:t>klanten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beter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identificeren</a:t>
            </a:r>
            <a:r>
              <a:rPr lang="fr-BE" altLang="fr-FR" sz="2400" dirty="0" smtClean="0">
                <a:latin typeface="Cambria" pitchFamily="18" charset="0"/>
              </a:rPr>
              <a:t> en </a:t>
            </a:r>
            <a:r>
              <a:rPr lang="fr-BE" altLang="fr-FR" sz="2400" dirty="0" err="1" smtClean="0">
                <a:latin typeface="Cambria" pitchFamily="18" charset="0"/>
              </a:rPr>
              <a:t>beheren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door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reorganisatie</a:t>
            </a:r>
            <a:r>
              <a:rPr lang="fr-BE" altLang="fr-FR" sz="2400" dirty="0" smtClean="0">
                <a:latin typeface="Cambria" pitchFamily="18" charset="0"/>
              </a:rPr>
              <a:t> van </a:t>
            </a:r>
            <a:r>
              <a:rPr lang="fr-BE" altLang="fr-FR" sz="2400" dirty="0" err="1" smtClean="0">
                <a:latin typeface="Cambria" pitchFamily="18" charset="0"/>
              </a:rPr>
              <a:t>het</a:t>
            </a:r>
            <a:r>
              <a:rPr lang="fr-BE" altLang="fr-FR" sz="2400" dirty="0" smtClean="0">
                <a:latin typeface="Cambria" pitchFamily="18" charset="0"/>
              </a:rPr>
              <a:t> Front Office (2)</a:t>
            </a:r>
            <a:endParaRPr lang="fr-BE" altLang="fr-FR" sz="2400" dirty="0" smtClean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762000" y="1676401"/>
            <a:ext cx="7620000" cy="1752600"/>
          </a:xfrm>
        </p:spPr>
        <p:txBody>
          <a:bodyPr/>
          <a:lstStyle/>
          <a:p>
            <a:pPr marL="0" lvl="2" indent="0">
              <a:lnSpc>
                <a:spcPts val="2800"/>
              </a:lnSpc>
              <a:buClr>
                <a:schemeClr val="tx2"/>
              </a:buClr>
              <a:buSzTx/>
              <a:buFontTx/>
              <a:buNone/>
            </a:pPr>
            <a:r>
              <a:rPr lang="fr-BE" altLang="fr-FR" u="sng" dirty="0" err="1" smtClean="0"/>
              <a:t>Actuele</a:t>
            </a:r>
            <a:r>
              <a:rPr lang="fr-BE" altLang="fr-FR" u="sng" dirty="0" smtClean="0"/>
              <a:t> </a:t>
            </a:r>
            <a:r>
              <a:rPr lang="fr-BE" altLang="fr-FR" u="sng" dirty="0" err="1" smtClean="0"/>
              <a:t>situatie</a:t>
            </a:r>
            <a:r>
              <a:rPr lang="fr-BE" altLang="fr-FR" dirty="0" smtClean="0"/>
              <a:t>: De </a:t>
            </a:r>
            <a:r>
              <a:rPr lang="fr-BE" altLang="fr-FR" dirty="0" err="1" smtClean="0"/>
              <a:t>diversiviteit</a:t>
            </a:r>
            <a:r>
              <a:rPr lang="fr-BE" altLang="fr-FR" dirty="0" smtClean="0"/>
              <a:t> van onze </a:t>
            </a:r>
            <a:r>
              <a:rPr lang="fr-BE" altLang="fr-FR" dirty="0" err="1" smtClean="0"/>
              <a:t>producten</a:t>
            </a:r>
            <a:r>
              <a:rPr lang="fr-BE" altLang="fr-FR" dirty="0" smtClean="0"/>
              <a:t> en </a:t>
            </a:r>
            <a:r>
              <a:rPr lang="fr-BE" altLang="fr-FR" dirty="0" err="1" smtClean="0"/>
              <a:t>diensten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zorgt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voor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steeds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grotere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variëteit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aan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klanten</a:t>
            </a:r>
            <a:r>
              <a:rPr lang="fr-BE" altLang="fr-FR" dirty="0" smtClean="0"/>
              <a:t>. </a:t>
            </a:r>
          </a:p>
          <a:p>
            <a:pPr marL="0" lvl="2" indent="0">
              <a:lnSpc>
                <a:spcPts val="2800"/>
              </a:lnSpc>
              <a:buClr>
                <a:schemeClr val="tx2"/>
              </a:buClr>
              <a:buSzTx/>
              <a:buFontTx/>
              <a:buNone/>
            </a:pPr>
            <a:r>
              <a:rPr lang="fr-BE" altLang="fr-FR" dirty="0" smtClean="0"/>
              <a:t>De </a:t>
            </a:r>
            <a:r>
              <a:rPr lang="fr-BE" altLang="fr-FR" dirty="0" err="1" smtClean="0"/>
              <a:t>klanten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zijn</a:t>
            </a:r>
            <a:r>
              <a:rPr lang="fr-BE" altLang="fr-FR" dirty="0" smtClean="0"/>
              <a:t> niet correct </a:t>
            </a:r>
            <a:r>
              <a:rPr lang="fr-BE" altLang="fr-FR" dirty="0" err="1" smtClean="0"/>
              <a:t>meer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gesegmenteerd</a:t>
            </a:r>
            <a:r>
              <a:rPr lang="fr-BE" altLang="fr-FR" dirty="0" smtClean="0"/>
              <a:t> en </a:t>
            </a:r>
            <a:r>
              <a:rPr lang="fr-BE" altLang="fr-FR" dirty="0" err="1" smtClean="0"/>
              <a:t>worden</a:t>
            </a:r>
            <a:r>
              <a:rPr lang="fr-BE" altLang="fr-FR" dirty="0" smtClean="0"/>
              <a:t> niet </a:t>
            </a:r>
            <a:r>
              <a:rPr lang="fr-BE" altLang="fr-FR" dirty="0" err="1" smtClean="0"/>
              <a:t>meer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actief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beheerd</a:t>
            </a:r>
            <a:r>
              <a:rPr lang="fr-BE" altLang="fr-FR" dirty="0" smtClean="0"/>
              <a:t>. </a:t>
            </a:r>
          </a:p>
        </p:txBody>
      </p:sp>
      <p:sp>
        <p:nvSpPr>
          <p:cNvPr id="819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pic>
        <p:nvPicPr>
          <p:cNvPr id="8197" name="Espace réservé du contenu 4" descr="https://encrypted-tbn2.gstatic.com/images?q=tbn:ANd9GcS6XiCcRB-DuLpW7VCjpqkeh8cfqPnVLKao_60CBg2BgOskwOQ-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5052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685800" y="3276600"/>
            <a:ext cx="44196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endParaRPr lang="fr-BE" sz="2000" dirty="0"/>
          </a:p>
          <a:p>
            <a:pPr algn="l">
              <a:defRPr/>
            </a:pPr>
            <a:r>
              <a:rPr lang="fr-BE" sz="2000" u="sng" dirty="0" err="1" smtClean="0"/>
              <a:t>Oplossing</a:t>
            </a:r>
            <a:r>
              <a:rPr lang="fr-BE" sz="2000" dirty="0" smtClean="0"/>
              <a:t> </a:t>
            </a:r>
            <a:r>
              <a:rPr lang="fr-BE" sz="2000" dirty="0"/>
              <a:t>: </a:t>
            </a:r>
            <a:r>
              <a:rPr lang="fr-BE" sz="2000" dirty="0" err="1" smtClean="0"/>
              <a:t>Reorganisatie</a:t>
            </a:r>
            <a:r>
              <a:rPr lang="fr-BE" sz="2000" dirty="0" smtClean="0"/>
              <a:t> van </a:t>
            </a:r>
            <a:r>
              <a:rPr lang="fr-BE" sz="2000" dirty="0" err="1" smtClean="0"/>
              <a:t>het</a:t>
            </a:r>
            <a:r>
              <a:rPr lang="fr-BE" sz="2000" dirty="0" smtClean="0"/>
              <a:t> Front Office </a:t>
            </a:r>
            <a:r>
              <a:rPr lang="fr-BE" sz="2000" dirty="0" err="1" smtClean="0"/>
              <a:t>door</a:t>
            </a:r>
            <a:r>
              <a:rPr lang="fr-BE" sz="2000" dirty="0" smtClean="0"/>
              <a:t> </a:t>
            </a:r>
            <a:r>
              <a:rPr lang="fr-BE" sz="2000" dirty="0" err="1" smtClean="0"/>
              <a:t>het</a:t>
            </a:r>
            <a:r>
              <a:rPr lang="fr-BE" sz="2000" dirty="0" smtClean="0"/>
              <a:t> </a:t>
            </a:r>
            <a:r>
              <a:rPr lang="fr-BE" sz="2000" dirty="0" err="1" smtClean="0"/>
              <a:t>oprichten</a:t>
            </a:r>
            <a:r>
              <a:rPr lang="fr-BE" sz="2000" dirty="0" smtClean="0"/>
              <a:t> van de </a:t>
            </a:r>
            <a:r>
              <a:rPr lang="fr-BE" sz="2000" dirty="0" err="1" smtClean="0"/>
              <a:t>dienst</a:t>
            </a:r>
            <a:r>
              <a:rPr lang="fr-BE" sz="2000" dirty="0" smtClean="0"/>
              <a:t> «</a:t>
            </a:r>
            <a:r>
              <a:rPr lang="fr-BE" sz="2000" dirty="0"/>
              <a:t> </a:t>
            </a:r>
            <a:r>
              <a:rPr lang="fr-BE" sz="2000" dirty="0" err="1" smtClean="0"/>
              <a:t>Klantenbeheer</a:t>
            </a:r>
            <a:r>
              <a:rPr lang="fr-BE" sz="2000" dirty="0"/>
              <a:t> </a:t>
            </a:r>
            <a:r>
              <a:rPr lang="fr-BE" sz="2000" dirty="0" smtClean="0"/>
              <a:t>» </a:t>
            </a:r>
          </a:p>
          <a:p>
            <a:pPr algn="l">
              <a:defRPr/>
            </a:pPr>
            <a:endParaRPr lang="fr-BE" sz="2000" dirty="0" smtClean="0"/>
          </a:p>
          <a:p>
            <a:pPr algn="l">
              <a:defRPr/>
            </a:pPr>
            <a:r>
              <a:rPr lang="fr-BE" sz="2000" u="sng" dirty="0" err="1" smtClean="0"/>
              <a:t>Doelstelling</a:t>
            </a:r>
            <a:r>
              <a:rPr lang="fr-BE" sz="2000" dirty="0" smtClean="0"/>
              <a:t> : </a:t>
            </a:r>
            <a:r>
              <a:rPr lang="fr-BE" sz="2000" dirty="0" err="1" smtClean="0"/>
              <a:t>een</a:t>
            </a:r>
            <a:r>
              <a:rPr lang="fr-BE" sz="2000" dirty="0" smtClean="0"/>
              <a:t> </a:t>
            </a:r>
            <a:r>
              <a:rPr lang="fr-BE" sz="2000" dirty="0" err="1" smtClean="0"/>
              <a:t>degelijke</a:t>
            </a:r>
            <a:r>
              <a:rPr lang="fr-BE" sz="2000" dirty="0" smtClean="0"/>
              <a:t> </a:t>
            </a:r>
            <a:r>
              <a:rPr lang="fr-BE" sz="2000" dirty="0" err="1" smtClean="0"/>
              <a:t>klantencataloog</a:t>
            </a:r>
            <a:r>
              <a:rPr lang="fr-BE" sz="2000" dirty="0" smtClean="0"/>
              <a:t> </a:t>
            </a:r>
            <a:r>
              <a:rPr lang="fr-BE" sz="2000" dirty="0" err="1" smtClean="0"/>
              <a:t>uitwerken</a:t>
            </a:r>
            <a:r>
              <a:rPr lang="fr-BE" sz="2000" dirty="0" smtClean="0"/>
              <a:t> die de </a:t>
            </a:r>
            <a:r>
              <a:rPr lang="fr-BE" sz="2000" dirty="0" err="1" smtClean="0"/>
              <a:t>nodige</a:t>
            </a:r>
            <a:r>
              <a:rPr lang="fr-BE" sz="2000" dirty="0" smtClean="0"/>
              <a:t> info </a:t>
            </a:r>
            <a:r>
              <a:rPr lang="fr-BE" sz="2000" dirty="0" err="1" smtClean="0"/>
              <a:t>bevat</a:t>
            </a:r>
            <a:r>
              <a:rPr lang="fr-BE" sz="2000" dirty="0" smtClean="0"/>
              <a:t> </a:t>
            </a:r>
            <a:r>
              <a:rPr lang="fr-BE" sz="2000" dirty="0" err="1" smtClean="0"/>
              <a:t>voor</a:t>
            </a:r>
            <a:r>
              <a:rPr lang="fr-BE" sz="2000" dirty="0" smtClean="0"/>
              <a:t> </a:t>
            </a:r>
            <a:r>
              <a:rPr lang="fr-BE" sz="2000" dirty="0" err="1" smtClean="0"/>
              <a:t>een</a:t>
            </a:r>
            <a:r>
              <a:rPr lang="fr-BE" sz="2000" dirty="0" smtClean="0"/>
              <a:t> </a:t>
            </a:r>
            <a:r>
              <a:rPr lang="fr-BE" sz="2000" dirty="0" err="1" smtClean="0"/>
              <a:t>actief</a:t>
            </a:r>
            <a:r>
              <a:rPr lang="fr-BE" sz="2000" dirty="0" smtClean="0"/>
              <a:t> </a:t>
            </a:r>
            <a:r>
              <a:rPr lang="fr-BE" sz="2000" dirty="0" err="1" smtClean="0"/>
              <a:t>beheer</a:t>
            </a:r>
            <a:r>
              <a:rPr lang="fr-BE" sz="2000" dirty="0" smtClean="0"/>
              <a:t>.</a:t>
            </a:r>
            <a:endParaRPr lang="fr-BE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81000" y="241300"/>
            <a:ext cx="8534400" cy="974725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lphaUcPeriod"/>
            </a:pPr>
            <a:r>
              <a:rPr lang="fr-BE" altLang="fr-FR" sz="2400" dirty="0" err="1" smtClean="0">
                <a:latin typeface="Cambria" pitchFamily="18" charset="0"/>
              </a:rPr>
              <a:t>Resultaat</a:t>
            </a:r>
            <a:r>
              <a:rPr lang="fr-BE" altLang="fr-FR" sz="2400" dirty="0" smtClean="0">
                <a:latin typeface="Cambria" pitchFamily="18" charset="0"/>
              </a:rPr>
              <a:t> van de Business Case : Onze </a:t>
            </a:r>
            <a:r>
              <a:rPr lang="fr-BE" altLang="fr-FR" sz="2400" dirty="0" err="1" smtClean="0">
                <a:latin typeface="Cambria" pitchFamily="18" charset="0"/>
              </a:rPr>
              <a:t>klanten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beter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identificeren</a:t>
            </a:r>
            <a:r>
              <a:rPr lang="fr-BE" altLang="fr-FR" sz="2400" dirty="0" smtClean="0">
                <a:latin typeface="Cambria" pitchFamily="18" charset="0"/>
              </a:rPr>
              <a:t> en </a:t>
            </a:r>
            <a:r>
              <a:rPr lang="fr-BE" altLang="fr-FR" sz="2400" dirty="0" err="1" smtClean="0">
                <a:latin typeface="Cambria" pitchFamily="18" charset="0"/>
              </a:rPr>
              <a:t>beheren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door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reorganisatie</a:t>
            </a:r>
            <a:r>
              <a:rPr lang="fr-BE" altLang="fr-FR" sz="2400" dirty="0" smtClean="0">
                <a:latin typeface="Cambria" pitchFamily="18" charset="0"/>
              </a:rPr>
              <a:t> van </a:t>
            </a:r>
            <a:r>
              <a:rPr lang="fr-BE" altLang="fr-FR" sz="2400" dirty="0" err="1" smtClean="0">
                <a:latin typeface="Cambria" pitchFamily="18" charset="0"/>
              </a:rPr>
              <a:t>het</a:t>
            </a:r>
            <a:r>
              <a:rPr lang="fr-BE" altLang="fr-FR" sz="2400" dirty="0" smtClean="0">
                <a:latin typeface="Cambria" pitchFamily="18" charset="0"/>
              </a:rPr>
              <a:t> Front Office (3)</a:t>
            </a:r>
            <a:endParaRPr lang="fr-BE" altLang="fr-FR" sz="2400" dirty="0" smtClean="0"/>
          </a:p>
        </p:txBody>
      </p:sp>
      <p:sp>
        <p:nvSpPr>
          <p:cNvPr id="1024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22/72014</a:t>
            </a:r>
            <a:endParaRPr lang="nl-NL" altLang="fr-FR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936307" cy="352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381000" y="320675"/>
            <a:ext cx="8458200" cy="974725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lphaUcPeriod" startAt="2"/>
            </a:pPr>
            <a:r>
              <a:rPr lang="fr-BE" altLang="fr-FR" sz="2400" dirty="0" err="1" smtClean="0">
                <a:latin typeface="Cambria" pitchFamily="18" charset="0"/>
              </a:rPr>
              <a:t>Resultaat</a:t>
            </a:r>
            <a:r>
              <a:rPr lang="fr-BE" altLang="fr-FR" sz="2400" dirty="0" smtClean="0">
                <a:latin typeface="Cambria" pitchFamily="18" charset="0"/>
              </a:rPr>
              <a:t> van de Business Case:</a:t>
            </a:r>
            <a:br>
              <a:rPr lang="fr-BE" altLang="fr-FR" sz="2400" dirty="0" smtClean="0">
                <a:latin typeface="Cambria" pitchFamily="18" charset="0"/>
              </a:rPr>
            </a:b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complete</a:t>
            </a:r>
            <a:r>
              <a:rPr lang="fr-BE" altLang="fr-FR" sz="2400" dirty="0" smtClean="0">
                <a:latin typeface="Cambria" pitchFamily="18" charset="0"/>
              </a:rPr>
              <a:t> en </a:t>
            </a:r>
            <a:r>
              <a:rPr lang="fr-BE" altLang="fr-FR" sz="2400" dirty="0" err="1" smtClean="0">
                <a:latin typeface="Cambria" pitchFamily="18" charset="0"/>
              </a:rPr>
              <a:t>kwaliteitsvolle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dienstverlening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aanbieden</a:t>
            </a:r>
            <a:r>
              <a:rPr lang="fr-BE" altLang="fr-FR" sz="2400" dirty="0" smtClean="0">
                <a:latin typeface="Cambria" pitchFamily="18" charset="0"/>
              </a:rPr>
              <a:t> (1)</a:t>
            </a:r>
            <a:endParaRPr lang="fr-BE" altLang="fr-FR" sz="2400" dirty="0" smtClean="0"/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838200" y="1676400"/>
            <a:ext cx="7543800" cy="2438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BE" altLang="fr-FR" sz="2400" dirty="0" smtClean="0">
                <a:latin typeface="Cambria" pitchFamily="18" charset="0"/>
              </a:rPr>
              <a:t>De </a:t>
            </a:r>
            <a:r>
              <a:rPr lang="fr-BE" altLang="fr-FR" sz="2400" dirty="0" err="1" smtClean="0">
                <a:latin typeface="Cambria" pitchFamily="18" charset="0"/>
              </a:rPr>
              <a:t>exploitatie</a:t>
            </a:r>
            <a:r>
              <a:rPr lang="fr-BE" altLang="fr-FR" sz="2400" dirty="0" smtClean="0">
                <a:latin typeface="Cambria" pitchFamily="18" charset="0"/>
              </a:rPr>
              <a:t> van de </a:t>
            </a:r>
            <a:r>
              <a:rPr lang="fr-BE" altLang="fr-FR" sz="2400" dirty="0" err="1" smtClean="0">
                <a:latin typeface="Cambria" pitchFamily="18" charset="0"/>
              </a:rPr>
              <a:t>bestaande</a:t>
            </a:r>
            <a:r>
              <a:rPr lang="fr-BE" altLang="fr-FR" sz="2400" dirty="0" smtClean="0">
                <a:latin typeface="Cambria" pitchFamily="18" charset="0"/>
              </a:rPr>
              <a:t> IT-</a:t>
            </a:r>
            <a:r>
              <a:rPr lang="fr-BE" altLang="fr-FR" sz="2400" dirty="0" err="1" smtClean="0">
                <a:latin typeface="Cambria" pitchFamily="18" charset="0"/>
              </a:rPr>
              <a:t>diensten</a:t>
            </a:r>
            <a:r>
              <a:rPr lang="fr-BE" altLang="fr-FR" sz="2400" dirty="0" smtClean="0">
                <a:latin typeface="Cambria" pitchFamily="18" charset="0"/>
              </a:rPr>
              <a:t>:</a:t>
            </a:r>
          </a:p>
          <a:p>
            <a:pPr marL="0" indent="0">
              <a:buFontTx/>
              <a:buNone/>
            </a:pPr>
            <a:endParaRPr lang="fr-BE" altLang="fr-FR" sz="2100" b="0" dirty="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100" b="0" u="sng" dirty="0" err="1" smtClean="0">
                <a:latin typeface="Cambria" pitchFamily="18" charset="0"/>
              </a:rPr>
              <a:t>Actuele</a:t>
            </a:r>
            <a:r>
              <a:rPr lang="fr-BE" altLang="fr-FR" sz="2100" b="0" u="sng" dirty="0" smtClean="0">
                <a:latin typeface="Cambria" pitchFamily="18" charset="0"/>
              </a:rPr>
              <a:t> </a:t>
            </a:r>
            <a:r>
              <a:rPr lang="fr-BE" altLang="fr-FR" sz="2100" b="0" u="sng" dirty="0" err="1" smtClean="0">
                <a:latin typeface="Cambria" pitchFamily="18" charset="0"/>
              </a:rPr>
              <a:t>situatie</a:t>
            </a:r>
            <a:r>
              <a:rPr lang="fr-BE" altLang="fr-FR" sz="2100" b="0" dirty="0" smtClean="0">
                <a:latin typeface="Cambria" pitchFamily="18" charset="0"/>
              </a:rPr>
              <a:t>: Onze IT-</a:t>
            </a:r>
            <a:r>
              <a:rPr lang="fr-BE" altLang="fr-FR" sz="2100" b="0" dirty="0" err="1" smtClean="0">
                <a:latin typeface="Cambria" pitchFamily="18" charset="0"/>
              </a:rPr>
              <a:t>diensten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zijn</a:t>
            </a:r>
            <a:r>
              <a:rPr lang="fr-BE" altLang="fr-FR" sz="2100" b="0" dirty="0" smtClean="0">
                <a:latin typeface="Cambria" pitchFamily="18" charset="0"/>
              </a:rPr>
              <a:t> niet </a:t>
            </a:r>
            <a:r>
              <a:rPr lang="fr-BE" altLang="fr-FR" sz="2100" b="0" dirty="0" err="1" smtClean="0">
                <a:latin typeface="Cambria" pitchFamily="18" charset="0"/>
              </a:rPr>
              <a:t>altijd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voldoende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gekend</a:t>
            </a:r>
            <a:r>
              <a:rPr lang="fr-BE" altLang="fr-FR" sz="2100" b="0" dirty="0" smtClean="0">
                <a:latin typeface="Cambria" pitchFamily="18" charset="0"/>
              </a:rPr>
              <a:t> en correct </a:t>
            </a:r>
            <a:r>
              <a:rPr lang="fr-BE" altLang="fr-FR" sz="2100" b="0" dirty="0" err="1" smtClean="0">
                <a:latin typeface="Cambria" pitchFamily="18" charset="0"/>
              </a:rPr>
              <a:t>geëxploiteerd</a:t>
            </a:r>
            <a:r>
              <a:rPr lang="fr-BE" altLang="fr-FR" sz="2100" b="0" dirty="0" smtClean="0">
                <a:latin typeface="Cambria" pitchFamily="18" charset="0"/>
              </a:rPr>
              <a:t>.  </a:t>
            </a:r>
            <a:r>
              <a:rPr lang="fr-BE" altLang="fr-FR" sz="2100" b="0" dirty="0" err="1" smtClean="0">
                <a:latin typeface="Cambria" pitchFamily="18" charset="0"/>
              </a:rPr>
              <a:t>Wij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ontwikkelen</a:t>
            </a:r>
            <a:r>
              <a:rPr lang="fr-BE" altLang="fr-FR" sz="2100" b="0" dirty="0" smtClean="0">
                <a:latin typeface="Cambria" pitchFamily="18" charset="0"/>
              </a:rPr>
              <a:t>, maar onze </a:t>
            </a:r>
            <a:r>
              <a:rPr lang="fr-BE" altLang="fr-FR" sz="2100" b="0" dirty="0" err="1" smtClean="0">
                <a:latin typeface="Cambria" pitchFamily="18" charset="0"/>
              </a:rPr>
              <a:t>oplossingen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worden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soms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onduidelijk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gecommuniceerd</a:t>
            </a:r>
            <a:r>
              <a:rPr lang="fr-BE" altLang="fr-FR" sz="2100" b="0" dirty="0" smtClean="0">
                <a:latin typeface="Cambria" pitchFamily="18" charset="0"/>
              </a:rPr>
              <a:t> en </a:t>
            </a:r>
            <a:r>
              <a:rPr lang="fr-BE" altLang="fr-FR" sz="2100" b="0" dirty="0" err="1" smtClean="0">
                <a:latin typeface="Cambria" pitchFamily="18" charset="0"/>
              </a:rPr>
              <a:t>technisch</a:t>
            </a:r>
            <a:r>
              <a:rPr lang="fr-BE" altLang="fr-FR" sz="2100" b="0" dirty="0" smtClean="0">
                <a:latin typeface="Cambria" pitchFamily="18" charset="0"/>
              </a:rPr>
              <a:t> support </a:t>
            </a:r>
            <a:r>
              <a:rPr lang="fr-BE" altLang="fr-FR" sz="2100" b="0" dirty="0" err="1" smtClean="0">
                <a:latin typeface="Cambria" pitchFamily="18" charset="0"/>
              </a:rPr>
              <a:t>voor</a:t>
            </a:r>
            <a:r>
              <a:rPr lang="fr-BE" altLang="fr-FR" sz="2100" b="0" dirty="0" smtClean="0">
                <a:latin typeface="Cambria" pitchFamily="18" charset="0"/>
              </a:rPr>
              <a:t> </a:t>
            </a:r>
            <a:r>
              <a:rPr lang="fr-BE" altLang="fr-FR" sz="2100" b="0" dirty="0" err="1" smtClean="0">
                <a:latin typeface="Cambria" pitchFamily="18" charset="0"/>
              </a:rPr>
              <a:t>gebruik</a:t>
            </a:r>
            <a:r>
              <a:rPr lang="fr-BE" altLang="fr-FR" sz="2100" b="0" dirty="0" smtClean="0">
                <a:latin typeface="Cambria" pitchFamily="18" charset="0"/>
              </a:rPr>
              <a:t> kan </a:t>
            </a:r>
            <a:r>
              <a:rPr lang="fr-BE" altLang="fr-FR" sz="2100" b="0" dirty="0" err="1" smtClean="0">
                <a:latin typeface="Cambria" pitchFamily="18" charset="0"/>
              </a:rPr>
              <a:t>beter</a:t>
            </a:r>
            <a:r>
              <a:rPr lang="fr-BE" altLang="fr-FR" sz="2100" b="0" dirty="0" smtClean="0">
                <a:latin typeface="Cambria" pitchFamily="18" charset="0"/>
              </a:rPr>
              <a:t> (RRN </a:t>
            </a:r>
            <a:r>
              <a:rPr lang="fr-BE" altLang="fr-FR" sz="2100" b="0" dirty="0" err="1" smtClean="0">
                <a:latin typeface="Cambria" pitchFamily="18" charset="0"/>
              </a:rPr>
              <a:t>Admin</a:t>
            </a:r>
            <a:r>
              <a:rPr lang="fr-BE" altLang="fr-FR" sz="2100" b="0" dirty="0" smtClean="0">
                <a:latin typeface="Cambria" pitchFamily="18" charset="0"/>
              </a:rPr>
              <a:t>, </a:t>
            </a:r>
            <a:r>
              <a:rPr lang="fr-BE" altLang="fr-FR" sz="2100" b="0" dirty="0" err="1" smtClean="0">
                <a:latin typeface="Cambria" pitchFamily="18" charset="0"/>
              </a:rPr>
              <a:t>Declar</a:t>
            </a:r>
            <a:r>
              <a:rPr lang="fr-BE" altLang="fr-FR" sz="2100" b="0" dirty="0" smtClean="0">
                <a:latin typeface="Cambria" pitchFamily="18" charset="0"/>
              </a:rPr>
              <a:t>, Mon dossier, </a:t>
            </a:r>
            <a:r>
              <a:rPr lang="fr-BE" altLang="fr-FR" sz="2100" b="0" dirty="0" err="1" smtClean="0">
                <a:latin typeface="Cambria" pitchFamily="18" charset="0"/>
              </a:rPr>
              <a:t>Rrnweb</a:t>
            </a:r>
            <a:r>
              <a:rPr lang="fr-BE" altLang="fr-FR" sz="2100" b="0" dirty="0" smtClean="0">
                <a:latin typeface="Cambria" pitchFamily="18" charset="0"/>
              </a:rPr>
              <a:t>, </a:t>
            </a:r>
            <a:r>
              <a:rPr lang="fr-BE" altLang="fr-FR" sz="2100" b="0" dirty="0" err="1" smtClean="0">
                <a:latin typeface="Cambria" pitchFamily="18" charset="0"/>
              </a:rPr>
              <a:t>Belpic</a:t>
            </a:r>
            <a:r>
              <a:rPr lang="fr-BE" altLang="fr-FR" sz="2100" b="0" dirty="0" smtClean="0">
                <a:latin typeface="Cambria" pitchFamily="18" charset="0"/>
              </a:rPr>
              <a:t>).</a:t>
            </a:r>
          </a:p>
          <a:p>
            <a:pPr marL="0" indent="0">
              <a:buFontTx/>
              <a:buNone/>
            </a:pPr>
            <a:endParaRPr lang="fr-BE" altLang="fr-FR" sz="2000" b="0" dirty="0" smtClean="0">
              <a:latin typeface="Cambria" pitchFamily="18" charset="0"/>
            </a:endParaRP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1174750" y="6624638"/>
            <a:ext cx="1905000" cy="2333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22/10/2014</a:t>
            </a:r>
            <a:endParaRPr lang="nl-NL" alt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38200" y="4418013"/>
            <a:ext cx="4267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BE" altLang="fr-FR" sz="2000" u="sng" dirty="0" err="1" smtClean="0">
                <a:latin typeface="Cambria" pitchFamily="18" charset="0"/>
              </a:rPr>
              <a:t>Oplossing</a:t>
            </a:r>
            <a:r>
              <a:rPr lang="fr-BE" altLang="fr-FR" sz="2000" u="sng" dirty="0" smtClean="0">
                <a:latin typeface="Cambria" pitchFamily="18" charset="0"/>
              </a:rPr>
              <a:t> </a:t>
            </a:r>
            <a:r>
              <a:rPr lang="fr-BE" altLang="fr-FR" sz="2000" dirty="0">
                <a:latin typeface="Cambria" pitchFamily="18" charset="0"/>
              </a:rPr>
              <a:t>-&gt; </a:t>
            </a:r>
            <a:r>
              <a:rPr lang="fr-BE" altLang="fr-FR" sz="2000" dirty="0" smtClean="0">
                <a:latin typeface="Cambria" pitchFamily="18" charset="0"/>
              </a:rPr>
              <a:t>Onze </a:t>
            </a:r>
            <a:r>
              <a:rPr lang="fr-BE" altLang="fr-FR" sz="2000" dirty="0" err="1" smtClean="0">
                <a:latin typeface="Cambria" pitchFamily="18" charset="0"/>
              </a:rPr>
              <a:t>dienst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klantenbeheer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moet</a:t>
            </a:r>
            <a:r>
              <a:rPr lang="fr-BE" altLang="fr-FR" sz="2000" dirty="0" smtClean="0">
                <a:latin typeface="Cambria" pitchFamily="18" charset="0"/>
              </a:rPr>
              <a:t> onze </a:t>
            </a:r>
            <a:r>
              <a:rPr lang="fr-BE" altLang="fr-FR" sz="2000" dirty="0" err="1" smtClean="0">
                <a:latin typeface="Cambria" pitchFamily="18" charset="0"/>
              </a:rPr>
              <a:t>producten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promoten</a:t>
            </a:r>
            <a:r>
              <a:rPr lang="fr-BE" altLang="fr-FR" sz="2000" dirty="0" smtClean="0">
                <a:latin typeface="Cambria" pitchFamily="18" charset="0"/>
              </a:rPr>
              <a:t>.  </a:t>
            </a:r>
            <a:r>
              <a:rPr lang="fr-BE" altLang="fr-FR" sz="2000" dirty="0" err="1" smtClean="0">
                <a:latin typeface="Cambria" pitchFamily="18" charset="0"/>
              </a:rPr>
              <a:t>Bovendien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wordt</a:t>
            </a:r>
            <a:r>
              <a:rPr lang="fr-BE" altLang="fr-FR" sz="2000" dirty="0" smtClean="0">
                <a:latin typeface="Cambria" pitchFamily="18" charset="0"/>
              </a:rPr>
              <a:t> de </a:t>
            </a:r>
            <a:r>
              <a:rPr lang="fr-BE" altLang="fr-FR" sz="2000" dirty="0" err="1" smtClean="0">
                <a:latin typeface="Cambria" pitchFamily="18" charset="0"/>
              </a:rPr>
              <a:t>dienst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versterkt</a:t>
            </a:r>
            <a:r>
              <a:rPr lang="fr-BE" altLang="fr-FR" sz="2000" dirty="0" smtClean="0">
                <a:latin typeface="Cambria" pitchFamily="18" charset="0"/>
              </a:rPr>
              <a:t> met </a:t>
            </a:r>
            <a:r>
              <a:rPr lang="fr-BE" altLang="fr-FR" sz="2000" dirty="0" err="1" smtClean="0">
                <a:latin typeface="Cambria" pitchFamily="18" charset="0"/>
              </a:rPr>
              <a:t>een</a:t>
            </a:r>
            <a:r>
              <a:rPr lang="fr-BE" altLang="fr-FR" sz="2000" dirty="0" smtClean="0">
                <a:latin typeface="Cambria" pitchFamily="18" charset="0"/>
              </a:rPr>
              <a:t> team </a:t>
            </a:r>
            <a:r>
              <a:rPr lang="fr-BE" altLang="fr-FR" sz="2000" dirty="0" err="1" smtClean="0">
                <a:latin typeface="Cambria" pitchFamily="18" charset="0"/>
              </a:rPr>
              <a:t>Technisch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Accountmanagement</a:t>
            </a:r>
            <a:r>
              <a:rPr lang="fr-BE" altLang="fr-FR" sz="2000" dirty="0" smtClean="0">
                <a:latin typeface="Cambria" pitchFamily="18" charset="0"/>
              </a:rPr>
              <a:t> om </a:t>
            </a:r>
            <a:r>
              <a:rPr lang="fr-BE" altLang="fr-FR" sz="2000" dirty="0" err="1" smtClean="0">
                <a:latin typeface="Cambria" pitchFamily="18" charset="0"/>
              </a:rPr>
              <a:t>een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betere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technische</a:t>
            </a:r>
            <a:r>
              <a:rPr lang="fr-BE" altLang="fr-FR" sz="2000" dirty="0" smtClean="0">
                <a:latin typeface="Cambria" pitchFamily="18" charset="0"/>
              </a:rPr>
              <a:t> support te </a:t>
            </a:r>
            <a:r>
              <a:rPr lang="fr-BE" altLang="fr-FR" sz="2000" dirty="0" err="1" smtClean="0">
                <a:latin typeface="Cambria" pitchFamily="18" charset="0"/>
              </a:rPr>
              <a:t>kunnen</a:t>
            </a:r>
            <a:r>
              <a:rPr lang="fr-BE" altLang="fr-FR" sz="2000" dirty="0" smtClean="0">
                <a:latin typeface="Cambria" pitchFamily="18" charset="0"/>
              </a:rPr>
              <a:t> </a:t>
            </a:r>
            <a:r>
              <a:rPr lang="fr-BE" altLang="fr-FR" sz="2000" dirty="0" err="1" smtClean="0">
                <a:latin typeface="Cambria" pitchFamily="18" charset="0"/>
              </a:rPr>
              <a:t>aanbieden</a:t>
            </a:r>
            <a:r>
              <a:rPr lang="fr-BE" altLang="fr-FR" sz="2000" dirty="0" smtClean="0">
                <a:latin typeface="Cambria" pitchFamily="18" charset="0"/>
              </a:rPr>
              <a:t>.</a:t>
            </a:r>
            <a:endParaRPr lang="fr-BE" altLang="fr-FR" sz="2000" dirty="0">
              <a:latin typeface="Cambria" pitchFamily="18" charset="0"/>
            </a:endParaRPr>
          </a:p>
        </p:txBody>
      </p:sp>
      <p:pic>
        <p:nvPicPr>
          <p:cNvPr id="11270" name="Image 6" descr="Fidéliser ses clien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321175"/>
            <a:ext cx="251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3455</TotalTime>
  <Words>763</Words>
  <Application>Microsoft Office PowerPoint</Application>
  <PresentationFormat>Affichage à l'écran (4:3)</PresentationFormat>
  <Paragraphs>109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Standaardontwerp</vt:lpstr>
      <vt:lpstr>             Business Case ADIB : Naar een 100% klantgerichte organisatie  </vt:lpstr>
      <vt:lpstr>Overzicht van de presentatie</vt:lpstr>
      <vt:lpstr>Objectieven en middelen die ingezet worden om deze te bereiken (1)</vt:lpstr>
      <vt:lpstr>Objectieven en middelen die ingezet worden om deze te bereiken – creëren van het kader (2)</vt:lpstr>
      <vt:lpstr>Resultaat van de Business Case :  potentiele verbeteringen om naar een organisatie te evolueren die 100% klantvriendelijk is</vt:lpstr>
      <vt:lpstr>Resultaat van de Business Case : Onze klanten beter identificeren en beheren door een reorganisatie van het Front Office (1)</vt:lpstr>
      <vt:lpstr>Resultaat van de Business Case: Onze klanten beter identificeren en beheren door een reorganisatie van het Front Office (2)</vt:lpstr>
      <vt:lpstr>Resultaat van de Business Case : Onze klanten beter identificeren en beheren door een reorganisatie van het Front Office (3)</vt:lpstr>
      <vt:lpstr>Resultaat van de Business Case: Een complete en kwaliteitsvolle dienstverlening aanbieden (1)</vt:lpstr>
      <vt:lpstr>Resultaat van de Business Case: Een complete en kwaliteitsvolle dienstverlening aanbieden (2)</vt:lpstr>
      <vt:lpstr>Resultaat van de Business Case: Een complete en kwaliteitsvolle dienstverlening aanbieden (3)</vt:lpstr>
      <vt:lpstr>Resultaat van de Business Case : Evolueren naar een nieuwe overlegstructuur (1)</vt:lpstr>
      <vt:lpstr>Prioritaire actie: oprichting van de dienst ‘Klantenbeheer’ </vt:lpstr>
      <vt:lpstr>Vragen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Régis Trannoy</dc:creator>
  <cp:lastModifiedBy>Lamiae Benjelloun</cp:lastModifiedBy>
  <cp:revision>253</cp:revision>
  <dcterms:created xsi:type="dcterms:W3CDTF">2007-07-02T10:03:53Z</dcterms:created>
  <dcterms:modified xsi:type="dcterms:W3CDTF">2014-10-22T07:26:28Z</dcterms:modified>
</cp:coreProperties>
</file>