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87" r:id="rId6"/>
    <p:sldId id="301" r:id="rId7"/>
    <p:sldId id="284" r:id="rId8"/>
    <p:sldId id="310" r:id="rId9"/>
    <p:sldId id="259" r:id="rId10"/>
    <p:sldId id="267" r:id="rId11"/>
    <p:sldId id="311" r:id="rId12"/>
    <p:sldId id="313" r:id="rId13"/>
    <p:sldId id="304" r:id="rId14"/>
    <p:sldId id="314" r:id="rId15"/>
    <p:sldId id="305" r:id="rId16"/>
    <p:sldId id="316" r:id="rId17"/>
    <p:sldId id="317" r:id="rId18"/>
    <p:sldId id="318" r:id="rId19"/>
    <p:sldId id="315" r:id="rId20"/>
    <p:sldId id="306" r:id="rId21"/>
    <p:sldId id="258" r:id="rId22"/>
  </p:sldIdLst>
  <p:sldSz cx="9144000" cy="6858000" type="screen4x3"/>
  <p:notesSz cx="6718300" cy="98679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2C6"/>
    <a:srgbClr val="6B645E"/>
    <a:srgbClr val="B2A9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>
        <p:scale>
          <a:sx n="114" d="100"/>
          <a:sy n="114" d="100"/>
        </p:scale>
        <p:origin x="-15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75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926" y="-84"/>
      </p:cViewPr>
      <p:guideLst>
        <p:guide orient="horz" pos="3108"/>
        <p:guide pos="2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527050" y="9310688"/>
            <a:ext cx="11303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nl-NL" sz="1000" smtClean="0"/>
              <a:t>25 september 2005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62113" y="9310688"/>
            <a:ext cx="3433762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Via Beeld &gt; Koptekst en voettekst kan je de voettekst ingeven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00638" y="9310688"/>
            <a:ext cx="1131887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0E864467-0EDD-45E6-BED9-D221EA3E856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7893" name="Line 9"/>
          <p:cNvSpPr>
            <a:spLocks noChangeShapeType="1"/>
          </p:cNvSpPr>
          <p:nvPr/>
        </p:nvSpPr>
        <p:spPr bwMode="auto">
          <a:xfrm>
            <a:off x="534988" y="9256713"/>
            <a:ext cx="5703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92158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876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10244" name="Rectangle 1032"/>
          <p:cNvSpPr>
            <a:spLocks noChangeArrowheads="1"/>
          </p:cNvSpPr>
          <p:nvPr/>
        </p:nvSpPr>
        <p:spPr bwMode="auto">
          <a:xfrm>
            <a:off x="904875" y="9432925"/>
            <a:ext cx="11303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nl-NL" sz="1000" smtClean="0"/>
              <a:t>25 september 2005</a:t>
            </a:r>
          </a:p>
        </p:txBody>
      </p:sp>
      <p:sp>
        <p:nvSpPr>
          <p:cNvPr id="10245" name="Rectangle 1033"/>
          <p:cNvSpPr>
            <a:spLocks noChangeArrowheads="1"/>
          </p:cNvSpPr>
          <p:nvPr/>
        </p:nvSpPr>
        <p:spPr bwMode="auto">
          <a:xfrm>
            <a:off x="1662113" y="9432925"/>
            <a:ext cx="3433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nl-NL" sz="1000" smtClean="0"/>
              <a:t>Via Beeld &gt; Koptekst en voettekst kan je de voettekst ingeven</a:t>
            </a:r>
          </a:p>
        </p:txBody>
      </p:sp>
      <p:sp>
        <p:nvSpPr>
          <p:cNvPr id="34822" name="Rectangle 1034"/>
          <p:cNvSpPr>
            <a:spLocks noChangeArrowheads="1"/>
          </p:cNvSpPr>
          <p:nvPr/>
        </p:nvSpPr>
        <p:spPr bwMode="auto">
          <a:xfrm>
            <a:off x="4733925" y="9432925"/>
            <a:ext cx="11318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577ED4A-D6FF-41B4-A425-80486F9FA652}" type="slidenum">
              <a:rPr lang="nl-NL" altLang="nl-BE" sz="1000"/>
              <a:pPr algn="r" eaLnBrk="1" hangingPunct="1"/>
              <a:t>‹nr.›</a:t>
            </a:fld>
            <a:endParaRPr lang="nl-NL" altLang="nl-BE" sz="1000"/>
          </a:p>
        </p:txBody>
      </p:sp>
      <p:sp>
        <p:nvSpPr>
          <p:cNvPr id="34823" name="Line 1035"/>
          <p:cNvSpPr>
            <a:spLocks noChangeShapeType="1"/>
          </p:cNvSpPr>
          <p:nvPr/>
        </p:nvSpPr>
        <p:spPr bwMode="auto">
          <a:xfrm>
            <a:off x="901700" y="9377363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95541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BE" altLang="nl-B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nl-B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93750" y="2260600"/>
            <a:ext cx="1800225" cy="431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nl-BE" smtClean="0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9140825" cy="1462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nl-BE" smtClean="0"/>
          </a:p>
        </p:txBody>
      </p:sp>
      <p:pic>
        <p:nvPicPr>
          <p:cNvPr id="6" name="Picture 12" descr="logo-b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25" y="6299200"/>
            <a:ext cx="2921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 descr="103 ibz-FRNL_POS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88" y="420688"/>
            <a:ext cx="23780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20"/>
          <p:cNvGrpSpPr>
            <a:grpSpLocks/>
          </p:cNvGrpSpPr>
          <p:nvPr userDrawn="1"/>
        </p:nvGrpSpPr>
        <p:grpSpPr bwMode="auto">
          <a:xfrm>
            <a:off x="793750" y="2692400"/>
            <a:ext cx="7626350" cy="3171825"/>
            <a:chOff x="500" y="1696"/>
            <a:chExt cx="4804" cy="1998"/>
          </a:xfrm>
        </p:grpSpPr>
        <p:sp>
          <p:nvSpPr>
            <p:cNvPr id="9" name="Rectangle 14"/>
            <p:cNvSpPr>
              <a:spLocks noChangeArrowheads="1"/>
            </p:cNvSpPr>
            <p:nvPr userDrawn="1"/>
          </p:nvSpPr>
          <p:spPr bwMode="auto">
            <a:xfrm>
              <a:off x="500" y="1696"/>
              <a:ext cx="4588" cy="21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nl-BE" smtClean="0"/>
            </a:p>
          </p:txBody>
        </p:sp>
        <p:sp>
          <p:nvSpPr>
            <p:cNvPr id="10" name="Rectangle 15"/>
            <p:cNvSpPr>
              <a:spLocks noChangeArrowheads="1"/>
            </p:cNvSpPr>
            <p:nvPr userDrawn="1"/>
          </p:nvSpPr>
          <p:spPr bwMode="auto">
            <a:xfrm>
              <a:off x="5088" y="1696"/>
              <a:ext cx="216" cy="178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nl-BE" smtClean="0"/>
            </a:p>
          </p:txBody>
        </p:sp>
        <p:sp>
          <p:nvSpPr>
            <p:cNvPr id="11" name="Rectangle 18"/>
            <p:cNvSpPr>
              <a:spLocks noChangeArrowheads="1"/>
            </p:cNvSpPr>
            <p:nvPr userDrawn="1"/>
          </p:nvSpPr>
          <p:spPr bwMode="auto">
            <a:xfrm>
              <a:off x="716" y="3478"/>
              <a:ext cx="4588" cy="21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nl-BE" smtClean="0"/>
            </a:p>
          </p:txBody>
        </p:sp>
        <p:sp>
          <p:nvSpPr>
            <p:cNvPr id="12" name="Rectangle 19"/>
            <p:cNvSpPr>
              <a:spLocks noChangeArrowheads="1"/>
            </p:cNvSpPr>
            <p:nvPr userDrawn="1"/>
          </p:nvSpPr>
          <p:spPr bwMode="auto">
            <a:xfrm>
              <a:off x="500" y="1912"/>
              <a:ext cx="216" cy="178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nl-BE" smtClean="0"/>
            </a:p>
          </p:txBody>
        </p:sp>
      </p:grp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38313" y="3702050"/>
            <a:ext cx="5727700" cy="990600"/>
          </a:xfrm>
        </p:spPr>
        <p:txBody>
          <a:bodyPr anchor="b"/>
          <a:lstStyle>
            <a:lvl1pPr marL="0" indent="0" algn="r">
              <a:lnSpc>
                <a:spcPts val="3500"/>
              </a:lnSpc>
              <a:buFontTx/>
              <a:buNone/>
              <a:defRPr sz="3100"/>
            </a:lvl1pPr>
          </a:lstStyle>
          <a:p>
            <a:pPr lvl="0"/>
            <a:r>
              <a:rPr lang="nl-NL" noProof="0" smtClean="0"/>
              <a:t>Klik om het opmaakprofiel van de modeltitel te bewerken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36725" y="4718050"/>
            <a:ext cx="5729288" cy="728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r">
              <a:lnSpc>
                <a:spcPts val="2600"/>
              </a:lnSpc>
              <a:spcBef>
                <a:spcPct val="0"/>
              </a:spcBef>
              <a:buFontTx/>
              <a:buNone/>
              <a:defRPr sz="22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90575" y="2371725"/>
            <a:ext cx="1800225" cy="276225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nl-BE"/>
              <a:t>19 juni 2013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759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19 juni 2013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735C5-BF6E-439C-A403-DC4E9CF258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844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35738" y="241300"/>
            <a:ext cx="1887537" cy="57499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68363" y="241300"/>
            <a:ext cx="5514975" cy="57499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19 juni 2013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B22CB-348C-4B72-B5F5-6159D8EA978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922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19 juni 2013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AD6A8-6AE5-4D21-81AD-0FB238D6934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153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19 juni 2013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86C31-1E69-4CCA-8F50-7147C89F425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97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192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63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19 juni 2013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EAFF-1973-4D93-B5EF-0BFDAABA267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4020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19 juni 2013</a:t>
            </a:r>
            <a:endParaRPr 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657EF-92B0-4C3A-A968-08BBA332FB2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682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19 juni 2013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05329-49AD-4F5F-B7B1-B1AA11BED76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6398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19 juni 2013</a:t>
            </a: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B25BF-1E35-4961-9758-75A13A0834F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765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19 juni 2013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0C5A7-0FF4-4D6F-8860-2AAEF3686EF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27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19 juni 2013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3A3B5-3FF6-41E3-9639-D08AAB2C0A9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5912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762000" y="1463675"/>
            <a:ext cx="7664450" cy="5394325"/>
          </a:xfrm>
          <a:prstGeom prst="rect">
            <a:avLst/>
          </a:prstGeom>
          <a:solidFill>
            <a:srgbClr val="D2D2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nl-BE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241300"/>
            <a:ext cx="7554912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het opmaakprofiel van de modeltitel te bewerken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76425"/>
            <a:ext cx="6781800" cy="4114800"/>
          </a:xfrm>
          <a:prstGeom prst="rect">
            <a:avLst/>
          </a:prstGeom>
          <a:solidFill>
            <a:srgbClr val="D2D2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de opmaakprofielen van de modeltekst te bewerken</a:t>
            </a:r>
          </a:p>
          <a:p>
            <a:pPr lvl="1"/>
            <a:r>
              <a:rPr lang="nl-NL" altLang="nl-BE" smtClean="0"/>
              <a:t>Tweede niveau</a:t>
            </a:r>
          </a:p>
          <a:p>
            <a:pPr lvl="2"/>
            <a:r>
              <a:rPr lang="nl-NL" altLang="nl-BE" smtClean="0"/>
              <a:t>Derde niveau</a:t>
            </a:r>
          </a:p>
          <a:p>
            <a:pPr lvl="3"/>
            <a:r>
              <a:rPr lang="nl-NL" altLang="nl-BE" smtClean="0"/>
              <a:t>Vierde niveau</a:t>
            </a:r>
          </a:p>
          <a:p>
            <a:pPr lvl="4"/>
            <a:r>
              <a:rPr lang="nl-NL" altLang="nl-BE" smtClean="0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4750" y="6567488"/>
            <a:ext cx="1905000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6B645E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l-BE"/>
              <a:t>19 juni 2013</a:t>
            </a: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0925" y="6530975"/>
            <a:ext cx="7620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00" b="1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fld id="{0EF895DC-EE2F-4A1D-92CB-9E2EC325B13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63675"/>
            <a:ext cx="317500" cy="13033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nl-B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hf hdr="0" ftr="0"/>
  <p:txStyles>
    <p:titleStyle>
      <a:lvl1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2pPr>
      <a:lvl3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3pPr>
      <a:lvl4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4pPr>
      <a:lvl5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5pPr>
      <a:lvl6pPr marL="8556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6pPr>
      <a:lvl7pPr marL="13128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7pPr>
      <a:lvl8pPr marL="17700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8pPr>
      <a:lvl9pPr marL="22272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9pPr>
    </p:titleStyle>
    <p:bodyStyle>
      <a:lvl1pPr marL="319088" indent="-319088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474663" indent="-146050" algn="l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2pPr>
      <a:lvl3pPr marL="638175" indent="-147638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sz="2100">
          <a:solidFill>
            <a:schemeClr val="tx1"/>
          </a:solidFill>
          <a:latin typeface="+mn-lt"/>
        </a:defRPr>
      </a:lvl3pPr>
      <a:lvl4pPr marL="16954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14550" indent="-22860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717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289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861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433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400" dirty="0" smtClean="0">
                <a:solidFill>
                  <a:schemeClr val="bg1"/>
                </a:solidFill>
              </a:rPr>
              <a:t>22 oktober 2014</a:t>
            </a:r>
          </a:p>
          <a:p>
            <a:endParaRPr lang="nl-NL" altLang="nl-BE" sz="1400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nl-BE" dirty="0" smtClean="0"/>
              <a:t>NIEUWE STRUCTUUR VOOR REGISTRATIE ADRES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nl-BE" b="1" dirty="0" smtClean="0"/>
              <a:t>M. </a:t>
            </a:r>
            <a:r>
              <a:rPr lang="en-US" altLang="nl-BE" b="1" dirty="0" err="1" smtClean="0"/>
              <a:t>Ruymen</a:t>
            </a:r>
            <a:endParaRPr lang="en-US" altLang="nl-B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 smtClean="0"/>
              <a:t>Problemen met huidige wijze van adresregistratie – IT020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BE" sz="2200" dirty="0" smtClean="0"/>
              <a:t>Interpretatie indexveld</a:t>
            </a:r>
          </a:p>
          <a:p>
            <a:pPr lvl="2">
              <a:defRPr/>
            </a:pPr>
            <a:r>
              <a:rPr lang="nl-BE" sz="2200" dirty="0" smtClean="0"/>
              <a:t>Voorbeeld: Dorpsstraat 4/B301</a:t>
            </a:r>
          </a:p>
          <a:p>
            <a:pPr marL="490537" lvl="2" indent="0">
              <a:buFontTx/>
              <a:buNone/>
              <a:defRPr/>
            </a:pPr>
            <a:r>
              <a:rPr lang="nl-BE" sz="2200" dirty="0" smtClean="0"/>
              <a:t>	Dorpsstraat 4 bus 301</a:t>
            </a:r>
          </a:p>
          <a:p>
            <a:pPr marL="490537" lvl="2" indent="0">
              <a:buFontTx/>
              <a:buNone/>
              <a:defRPr/>
            </a:pPr>
            <a:r>
              <a:rPr lang="nl-BE" sz="2200" dirty="0"/>
              <a:t>	</a:t>
            </a:r>
            <a:r>
              <a:rPr lang="nl-BE" sz="2200" dirty="0" smtClean="0"/>
              <a:t>Dorpsstraat 4B bus 301</a:t>
            </a:r>
          </a:p>
          <a:p>
            <a:pPr marL="490537" lvl="2" indent="0">
              <a:buFontTx/>
              <a:buNone/>
              <a:defRPr/>
            </a:pPr>
            <a:r>
              <a:rPr lang="nl-BE" sz="2200" dirty="0"/>
              <a:t>	</a:t>
            </a:r>
            <a:r>
              <a:rPr lang="nl-BE" sz="2200" dirty="0" smtClean="0"/>
              <a:t>Dorpsstraat 4 blok B appartement 301</a:t>
            </a:r>
          </a:p>
          <a:p>
            <a:pPr marL="490537" lvl="2" indent="0">
              <a:buFontTx/>
              <a:buNone/>
              <a:defRPr/>
            </a:pPr>
            <a:r>
              <a:rPr lang="nl-BE" sz="2200" dirty="0"/>
              <a:t>	</a:t>
            </a:r>
            <a:r>
              <a:rPr lang="nl-BE" sz="2200" dirty="0" smtClean="0"/>
              <a:t>Dorpsstraat 4B appartement 1 op 30</a:t>
            </a:r>
            <a:r>
              <a:rPr lang="nl-BE" sz="2200" baseline="30000" dirty="0" smtClean="0"/>
              <a:t>e </a:t>
            </a:r>
            <a:r>
              <a:rPr lang="nl-BE" sz="2200" dirty="0" err="1" smtClean="0"/>
              <a:t>verd</a:t>
            </a:r>
            <a:r>
              <a:rPr lang="nl-BE" sz="2200" dirty="0" smtClean="0"/>
              <a:t>.</a:t>
            </a:r>
          </a:p>
          <a:p>
            <a:pPr marL="490537" lvl="2" indent="0">
              <a:buFontTx/>
              <a:buNone/>
              <a:defRPr/>
            </a:pPr>
            <a:endParaRPr lang="nl-BE" sz="2200" dirty="0"/>
          </a:p>
          <a:p>
            <a:pPr marL="490537" lvl="2" indent="0">
              <a:buFontTx/>
              <a:buNone/>
              <a:defRPr/>
            </a:pPr>
            <a:r>
              <a:rPr lang="nl-BE" sz="2200" dirty="0" smtClean="0"/>
              <a:t>Juiste interpretatie enkel te achterhalen via gemeentelijk reglement inzake toekenning huisnummers en/of bezoek ter plaatse</a:t>
            </a:r>
            <a:endParaRPr lang="nl-BE" sz="2200" dirty="0"/>
          </a:p>
        </p:txBody>
      </p:sp>
      <p:sp>
        <p:nvSpPr>
          <p:cNvPr id="25604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19 juni 2013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  <p:sp>
        <p:nvSpPr>
          <p:cNvPr id="25605" name="Tijdelijke aanduiding voor dia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D32A18C-50FB-45C5-A7DE-AD3FDB7631DB}" type="slidenum">
              <a:rPr lang="nl-NL" altLang="nl-BE" sz="1500" smtClean="0">
                <a:solidFill>
                  <a:srgbClr val="6B645E"/>
                </a:solidFill>
              </a:rPr>
              <a:pPr/>
              <a:t>10</a:t>
            </a:fld>
            <a:endParaRPr lang="nl-NL" altLang="nl-BE" sz="1500" smtClean="0">
              <a:solidFill>
                <a:srgbClr val="6B64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Nieuwe structuur IT020 en aanpassing vertaalbestanden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BE" sz="2200" dirty="0" smtClean="0"/>
              <a:t>Aanpassing structuur informatietype 020</a:t>
            </a:r>
          </a:p>
          <a:p>
            <a:pPr marL="661987" lvl="2" indent="-342900">
              <a:defRPr/>
            </a:pPr>
            <a:r>
              <a:rPr lang="nl-BE" sz="2000" b="0" dirty="0" smtClean="0"/>
              <a:t>aanpassing bestaande velden</a:t>
            </a:r>
          </a:p>
          <a:p>
            <a:pPr marL="661987" lvl="2" indent="-342900">
              <a:defRPr/>
            </a:pPr>
            <a:r>
              <a:rPr lang="nl-BE" sz="2000" b="0" dirty="0" smtClean="0"/>
              <a:t>toevoeging van nieuwe velden</a:t>
            </a:r>
          </a:p>
          <a:p>
            <a:pPr marL="0" indent="0">
              <a:buNone/>
              <a:defRPr/>
            </a:pPr>
            <a:endParaRPr lang="nl-BE" sz="2200" b="0" dirty="0" smtClean="0"/>
          </a:p>
          <a:p>
            <a:pPr>
              <a:defRPr/>
            </a:pPr>
            <a:r>
              <a:rPr lang="nl-BE" sz="2200" dirty="0" smtClean="0"/>
              <a:t>Aanpassingen in vertaalbestanden</a:t>
            </a:r>
          </a:p>
          <a:p>
            <a:pPr marL="604837" lvl="2" indent="-285750">
              <a:defRPr/>
            </a:pPr>
            <a:r>
              <a:rPr lang="nl-BE" sz="1800" dirty="0" smtClean="0"/>
              <a:t>Toevoeging van nieuwe velden</a:t>
            </a:r>
          </a:p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BE" smtClean="0"/>
              <a:t>19 juni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3AD6A8-6AE5-4D21-81AD-0FB238D69348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853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 smtClean="0"/>
              <a:t>Nieuwe structuur IT020</a:t>
            </a:r>
          </a:p>
        </p:txBody>
      </p:sp>
      <p:sp>
        <p:nvSpPr>
          <p:cNvPr id="2867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BE" sz="2400" dirty="0" smtClean="0"/>
              <a:t>Aanpassing nummerveld</a:t>
            </a:r>
          </a:p>
          <a:p>
            <a:pPr marL="0" indent="0">
              <a:buNone/>
            </a:pPr>
            <a:endParaRPr lang="nl-BE" altLang="nl-BE" sz="2400" dirty="0" smtClean="0"/>
          </a:p>
          <a:p>
            <a:pPr lvl="2"/>
            <a:r>
              <a:rPr lang="nl-BE" altLang="nl-BE" sz="2200" dirty="0" smtClean="0"/>
              <a:t>Zone wordt alfanumeriek zodat ook het zogenaamde “bisnummer” in de zone huisnummer kan opgenomen worden</a:t>
            </a:r>
          </a:p>
          <a:p>
            <a:pPr lvl="2"/>
            <a:r>
              <a:rPr lang="nl-BE" altLang="nl-BE" sz="2200" dirty="0" smtClean="0"/>
              <a:t>Uitbreiding van de zone zodat ook samengestelde nummers kunnen geregistreerd worden</a:t>
            </a:r>
          </a:p>
          <a:p>
            <a:pPr lvl="1">
              <a:buFontTx/>
              <a:buNone/>
            </a:pPr>
            <a:endParaRPr lang="nl-BE" altLang="nl-BE" sz="2200" dirty="0" smtClean="0"/>
          </a:p>
        </p:txBody>
      </p:sp>
      <p:sp>
        <p:nvSpPr>
          <p:cNvPr id="28676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19 juni 2013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  <p:sp>
        <p:nvSpPr>
          <p:cNvPr id="28677" name="Tijdelijke aanduiding voor dia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ECF8310-9A82-4DEA-A503-AEA0A036932A}" type="slidenum">
              <a:rPr lang="nl-NL" altLang="nl-BE" sz="1500" smtClean="0">
                <a:solidFill>
                  <a:srgbClr val="6B645E"/>
                </a:solidFill>
              </a:rPr>
              <a:pPr/>
              <a:t>12</a:t>
            </a:fld>
            <a:endParaRPr lang="nl-NL" altLang="nl-BE" sz="1500" smtClean="0">
              <a:solidFill>
                <a:srgbClr val="6B64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/>
              <a:t>Nieuwe structuur IT020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BE" sz="2800" dirty="0" smtClean="0"/>
              <a:t>Indexveld verdwijnt en creatie van het veld “</a:t>
            </a:r>
            <a:r>
              <a:rPr lang="nl-BE" altLang="nl-BE" sz="2800" dirty="0" err="1" smtClean="0"/>
              <a:t>busnummer</a:t>
            </a:r>
            <a:r>
              <a:rPr lang="nl-BE" altLang="nl-BE" sz="2800" dirty="0" smtClean="0"/>
              <a:t>”</a:t>
            </a:r>
            <a:endParaRPr lang="nl-BE" altLang="nl-BE" sz="2800" dirty="0"/>
          </a:p>
          <a:p>
            <a:pPr>
              <a:buFontTx/>
              <a:buNone/>
            </a:pPr>
            <a:r>
              <a:rPr lang="nl-BE" altLang="nl-BE" sz="2400" b="0" dirty="0"/>
              <a:t>	</a:t>
            </a:r>
            <a:endParaRPr lang="nl-BE" altLang="nl-BE" sz="2400" b="0" dirty="0" smtClean="0"/>
          </a:p>
          <a:p>
            <a:pPr>
              <a:buFontTx/>
              <a:buNone/>
            </a:pPr>
            <a:r>
              <a:rPr lang="nl-BE" altLang="nl-BE" sz="2400" b="0" dirty="0"/>
              <a:t>	</a:t>
            </a:r>
            <a:r>
              <a:rPr lang="nl-BE" altLang="nl-BE" sz="2400" b="0" dirty="0" err="1" smtClean="0"/>
              <a:t>busnummer</a:t>
            </a:r>
            <a:r>
              <a:rPr lang="nl-BE" altLang="nl-BE" sz="2400" b="0" dirty="0" smtClean="0"/>
              <a:t> = nummer </a:t>
            </a:r>
            <a:r>
              <a:rPr lang="nl-BE" altLang="nl-BE" sz="2400" b="0" dirty="0"/>
              <a:t>vermeld op de </a:t>
            </a:r>
            <a:r>
              <a:rPr lang="nl-BE" altLang="nl-BE" sz="2400" b="0" dirty="0" smtClean="0"/>
              <a:t>brievenbus.</a:t>
            </a:r>
          </a:p>
          <a:p>
            <a:endParaRPr lang="nl-BE" altLang="nl-BE" dirty="0"/>
          </a:p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BE" smtClean="0"/>
              <a:t>19 juni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3AD6A8-6AE5-4D21-81AD-0FB238D69348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258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/>
              <a:t>Nieuwe structuur </a:t>
            </a:r>
            <a:r>
              <a:rPr lang="nl-BE" altLang="nl-BE" dirty="0" smtClean="0"/>
              <a:t>IT020</a:t>
            </a:r>
          </a:p>
        </p:txBody>
      </p:sp>
      <p:sp>
        <p:nvSpPr>
          <p:cNvPr id="2969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BE" dirty="0" smtClean="0"/>
              <a:t>Toevoeging van facultatieve velden voor de registratie van extra elementen</a:t>
            </a:r>
          </a:p>
          <a:p>
            <a:pPr lvl="1"/>
            <a:r>
              <a:rPr lang="nl-BE" altLang="nl-BE" dirty="0" smtClean="0"/>
              <a:t>blok</a:t>
            </a:r>
          </a:p>
          <a:p>
            <a:pPr lvl="1"/>
            <a:r>
              <a:rPr lang="nl-BE" altLang="nl-BE" dirty="0" smtClean="0"/>
              <a:t>verdieping</a:t>
            </a:r>
          </a:p>
          <a:p>
            <a:pPr lvl="1"/>
            <a:r>
              <a:rPr lang="nl-BE" altLang="nl-BE" dirty="0" smtClean="0"/>
              <a:t>kant</a:t>
            </a:r>
          </a:p>
          <a:p>
            <a:pPr lvl="1"/>
            <a:r>
              <a:rPr lang="nl-BE" altLang="nl-BE" dirty="0" smtClean="0"/>
              <a:t>appartement</a:t>
            </a:r>
          </a:p>
          <a:p>
            <a:pPr marL="328613" lvl="1" indent="0">
              <a:buNone/>
            </a:pPr>
            <a:endParaRPr lang="nl-BE" altLang="nl-BE" dirty="0" smtClean="0"/>
          </a:p>
          <a:p>
            <a:endParaRPr lang="nl-BE" altLang="nl-BE" dirty="0" smtClean="0"/>
          </a:p>
          <a:p>
            <a:endParaRPr lang="nl-BE" altLang="nl-BE" dirty="0" smtClean="0"/>
          </a:p>
        </p:txBody>
      </p:sp>
      <p:sp>
        <p:nvSpPr>
          <p:cNvPr id="29700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19 juni 2013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  <p:sp>
        <p:nvSpPr>
          <p:cNvPr id="29701" name="Tijdelijke aanduiding voor dia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BD34076-27DA-455C-BA4C-BAACD1C99B25}" type="slidenum">
              <a:rPr lang="nl-NL" altLang="nl-BE" sz="1500" smtClean="0">
                <a:solidFill>
                  <a:srgbClr val="6B645E"/>
                </a:solidFill>
              </a:rPr>
              <a:pPr/>
              <a:t>14</a:t>
            </a:fld>
            <a:endParaRPr lang="nl-NL" altLang="nl-BE" sz="1500" smtClean="0">
              <a:solidFill>
                <a:srgbClr val="6B64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43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/>
              <a:t>Nieuwe structuur IT020</a:t>
            </a:r>
            <a:endParaRPr lang="nl-BE" altLang="nl-BE" dirty="0" smtClean="0"/>
          </a:p>
        </p:txBody>
      </p:sp>
      <p:sp>
        <p:nvSpPr>
          <p:cNvPr id="30723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19 juni 2013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  <p:sp>
        <p:nvSpPr>
          <p:cNvPr id="30724" name="Tijdelijke aanduiding voor dia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6CDDF9A-9849-4B17-9483-967C86BF58CA}" type="slidenum">
              <a:rPr lang="nl-NL" altLang="nl-BE" sz="1500" smtClean="0">
                <a:solidFill>
                  <a:srgbClr val="6B645E"/>
                </a:solidFill>
              </a:rPr>
              <a:pPr/>
              <a:t>15</a:t>
            </a:fld>
            <a:endParaRPr lang="nl-NL" altLang="nl-BE" sz="1500" smtClean="0">
              <a:solidFill>
                <a:srgbClr val="6B645E"/>
              </a:solidFill>
            </a:endParaRPr>
          </a:p>
        </p:txBody>
      </p:sp>
      <p:sp>
        <p:nvSpPr>
          <p:cNvPr id="9" name="Rectangle 118"/>
          <p:cNvSpPr/>
          <p:nvPr/>
        </p:nvSpPr>
        <p:spPr>
          <a:xfrm>
            <a:off x="5791200" y="1571625"/>
            <a:ext cx="2590800" cy="1323439"/>
          </a:xfrm>
          <a:prstGeom prst="rect">
            <a:avLst/>
          </a:prstGeom>
          <a:ln w="28575">
            <a:solidFill>
              <a:schemeClr val="tx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sz="1600" dirty="0">
                <a:latin typeface="+mj-lt"/>
              </a:rPr>
              <a:t>appartement n°24 van links op eerste verdieping van ingang 10 van het gebouwnummer 360 in </a:t>
            </a:r>
            <a:r>
              <a:rPr lang="nl-NL" sz="1600" dirty="0" smtClean="0">
                <a:latin typeface="+mj-lt"/>
              </a:rPr>
              <a:t>Stationsstraat heeft </a:t>
            </a:r>
            <a:r>
              <a:rPr lang="nl-NL" sz="1600" dirty="0">
                <a:latin typeface="+mj-lt"/>
              </a:rPr>
              <a:t>busnummer 3</a:t>
            </a:r>
            <a:endParaRPr lang="nl-BE" sz="1600" dirty="0">
              <a:latin typeface="+mj-lt"/>
            </a:endParaRPr>
          </a:p>
        </p:txBody>
      </p:sp>
      <p:grpSp>
        <p:nvGrpSpPr>
          <p:cNvPr id="30727" name="Groupe 53"/>
          <p:cNvGrpSpPr>
            <a:grpSpLocks/>
          </p:cNvGrpSpPr>
          <p:nvPr/>
        </p:nvGrpSpPr>
        <p:grpSpPr bwMode="auto">
          <a:xfrm>
            <a:off x="866775" y="4729163"/>
            <a:ext cx="3962400" cy="1828800"/>
            <a:chOff x="4713890" y="4682359"/>
            <a:chExt cx="4919729" cy="1954924"/>
          </a:xfrm>
        </p:grpSpPr>
        <p:sp>
          <p:nvSpPr>
            <p:cNvPr id="12" name="Rectangle 79"/>
            <p:cNvSpPr/>
            <p:nvPr/>
          </p:nvSpPr>
          <p:spPr>
            <a:xfrm>
              <a:off x="4713890" y="4682359"/>
              <a:ext cx="4793582" cy="19549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755" name="ZoneTexte 80"/>
            <p:cNvSpPr txBox="1">
              <a:spLocks noChangeArrowheads="1"/>
            </p:cNvSpPr>
            <p:nvPr/>
          </p:nvSpPr>
          <p:spPr bwMode="auto">
            <a:xfrm>
              <a:off x="5565382" y="5499654"/>
              <a:ext cx="4068237" cy="888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nl-BE" altLang="nl-BE" sz="1200" dirty="0" err="1"/>
                <a:t>Dhr</a:t>
              </a:r>
              <a:r>
                <a:rPr lang="nl-BE" altLang="nl-BE" sz="1200" dirty="0"/>
                <a:t> Paul Janssen</a:t>
              </a:r>
            </a:p>
            <a:p>
              <a:r>
                <a:rPr lang="nl-BE" altLang="nl-BE" sz="1200" dirty="0"/>
                <a:t>Ingang 10 - Verdiep 1 - Linkerkant  - </a:t>
              </a:r>
              <a:r>
                <a:rPr lang="nl-BE" altLang="nl-BE" sz="1200" dirty="0" err="1"/>
                <a:t>Appt</a:t>
              </a:r>
              <a:r>
                <a:rPr lang="nl-BE" altLang="nl-BE" sz="1200" dirty="0"/>
                <a:t>. 24</a:t>
              </a:r>
            </a:p>
            <a:p>
              <a:r>
                <a:rPr lang="nl-BE" altLang="nl-BE" sz="1200" dirty="0" smtClean="0"/>
                <a:t>Stationsstraat 360 </a:t>
              </a:r>
              <a:r>
                <a:rPr lang="nl-BE" altLang="nl-BE" sz="1200" dirty="0"/>
                <a:t>bus 3</a:t>
              </a:r>
            </a:p>
            <a:p>
              <a:r>
                <a:rPr lang="nl-BE" altLang="nl-BE" sz="1200" dirty="0"/>
                <a:t>1000 Brussel</a:t>
              </a:r>
            </a:p>
          </p:txBody>
        </p:sp>
        <p:sp>
          <p:nvSpPr>
            <p:cNvPr id="14" name="Rectangle 81"/>
            <p:cNvSpPr/>
            <p:nvPr/>
          </p:nvSpPr>
          <p:spPr>
            <a:xfrm>
              <a:off x="8971348" y="4855451"/>
              <a:ext cx="309455" cy="34448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42" name="Straight Arrow Connector 67"/>
          <p:cNvCxnSpPr>
            <a:stCxn id="57" idx="3"/>
          </p:cNvCxnSpPr>
          <p:nvPr/>
        </p:nvCxnSpPr>
        <p:spPr>
          <a:xfrm>
            <a:off x="6786563" y="3714750"/>
            <a:ext cx="8572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68"/>
          <p:cNvCxnSpPr/>
          <p:nvPr/>
        </p:nvCxnSpPr>
        <p:spPr>
          <a:xfrm>
            <a:off x="6786563" y="4070350"/>
            <a:ext cx="8572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70"/>
          <p:cNvCxnSpPr/>
          <p:nvPr/>
        </p:nvCxnSpPr>
        <p:spPr>
          <a:xfrm>
            <a:off x="6786563" y="4784725"/>
            <a:ext cx="8572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71"/>
          <p:cNvCxnSpPr>
            <a:stCxn id="30748" idx="3"/>
          </p:cNvCxnSpPr>
          <p:nvPr/>
        </p:nvCxnSpPr>
        <p:spPr>
          <a:xfrm>
            <a:off x="8010525" y="5138738"/>
            <a:ext cx="419100" cy="63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73"/>
          <p:cNvCxnSpPr/>
          <p:nvPr/>
        </p:nvCxnSpPr>
        <p:spPr>
          <a:xfrm>
            <a:off x="7786688" y="5856288"/>
            <a:ext cx="642937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74"/>
          <p:cNvCxnSpPr/>
          <p:nvPr/>
        </p:nvCxnSpPr>
        <p:spPr>
          <a:xfrm>
            <a:off x="7786688" y="6213475"/>
            <a:ext cx="642937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4" name="TextBox 75"/>
          <p:cNvSpPr txBox="1">
            <a:spLocks noChangeArrowheads="1"/>
          </p:cNvSpPr>
          <p:nvPr/>
        </p:nvSpPr>
        <p:spPr bwMode="auto">
          <a:xfrm>
            <a:off x="7643813" y="3571875"/>
            <a:ext cx="1195387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dirty="0" smtClean="0"/>
              <a:t>Stationsstraat </a:t>
            </a:r>
            <a:endParaRPr lang="nl-BE" altLang="nl-BE" sz="1200" dirty="0"/>
          </a:p>
        </p:txBody>
      </p:sp>
      <p:sp>
        <p:nvSpPr>
          <p:cNvPr id="30735" name="TextBox 76"/>
          <p:cNvSpPr txBox="1">
            <a:spLocks noChangeArrowheads="1"/>
          </p:cNvSpPr>
          <p:nvPr/>
        </p:nvSpPr>
        <p:spPr bwMode="auto">
          <a:xfrm>
            <a:off x="7643813" y="3938588"/>
            <a:ext cx="1000125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/>
              <a:t>360</a:t>
            </a:r>
          </a:p>
        </p:txBody>
      </p:sp>
      <p:sp>
        <p:nvSpPr>
          <p:cNvPr id="30736" name="TextBox 78"/>
          <p:cNvSpPr txBox="1">
            <a:spLocks noChangeArrowheads="1"/>
          </p:cNvSpPr>
          <p:nvPr/>
        </p:nvSpPr>
        <p:spPr bwMode="auto">
          <a:xfrm>
            <a:off x="7643813" y="4652963"/>
            <a:ext cx="1000125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/>
              <a:t>3</a:t>
            </a:r>
          </a:p>
        </p:txBody>
      </p:sp>
      <p:sp>
        <p:nvSpPr>
          <p:cNvPr id="30737" name="TextBox 105"/>
          <p:cNvSpPr txBox="1">
            <a:spLocks noChangeArrowheads="1"/>
          </p:cNvSpPr>
          <p:nvPr/>
        </p:nvSpPr>
        <p:spPr bwMode="auto">
          <a:xfrm>
            <a:off x="8501063" y="5010150"/>
            <a:ext cx="500062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/>
              <a:t>10</a:t>
            </a:r>
          </a:p>
        </p:txBody>
      </p:sp>
      <p:sp>
        <p:nvSpPr>
          <p:cNvPr id="30738" name="TextBox 107"/>
          <p:cNvSpPr txBox="1">
            <a:spLocks noChangeArrowheads="1"/>
          </p:cNvSpPr>
          <p:nvPr/>
        </p:nvSpPr>
        <p:spPr bwMode="auto">
          <a:xfrm>
            <a:off x="8501063" y="5724525"/>
            <a:ext cx="500062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/>
              <a:t>links</a:t>
            </a:r>
          </a:p>
        </p:txBody>
      </p:sp>
      <p:sp>
        <p:nvSpPr>
          <p:cNvPr id="30739" name="TextBox 108"/>
          <p:cNvSpPr txBox="1">
            <a:spLocks noChangeArrowheads="1"/>
          </p:cNvSpPr>
          <p:nvPr/>
        </p:nvSpPr>
        <p:spPr bwMode="auto">
          <a:xfrm>
            <a:off x="8501063" y="6081713"/>
            <a:ext cx="500062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/>
              <a:t>24</a:t>
            </a:r>
          </a:p>
        </p:txBody>
      </p:sp>
      <p:cxnSp>
        <p:nvCxnSpPr>
          <p:cNvPr id="54" name="Straight Arrow Connector 71"/>
          <p:cNvCxnSpPr/>
          <p:nvPr/>
        </p:nvCxnSpPr>
        <p:spPr>
          <a:xfrm>
            <a:off x="7797800" y="5484813"/>
            <a:ext cx="642938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1" name="TextBox 105"/>
          <p:cNvSpPr txBox="1">
            <a:spLocks noChangeArrowheads="1"/>
          </p:cNvSpPr>
          <p:nvPr/>
        </p:nvSpPr>
        <p:spPr bwMode="auto">
          <a:xfrm>
            <a:off x="8512175" y="5351463"/>
            <a:ext cx="500063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dirty="0" smtClean="0"/>
              <a:t>2</a:t>
            </a:r>
            <a:endParaRPr lang="nl-BE" altLang="nl-BE" sz="1200" dirty="0"/>
          </a:p>
        </p:txBody>
      </p:sp>
      <p:sp>
        <p:nvSpPr>
          <p:cNvPr id="56" name="Rectangle 52"/>
          <p:cNvSpPr/>
          <p:nvPr/>
        </p:nvSpPr>
        <p:spPr>
          <a:xfrm>
            <a:off x="4857750" y="3360738"/>
            <a:ext cx="4214813" cy="321468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57" name="TextBox 57"/>
          <p:cNvSpPr txBox="1"/>
          <p:nvPr/>
        </p:nvSpPr>
        <p:spPr>
          <a:xfrm>
            <a:off x="4953000" y="3571875"/>
            <a:ext cx="1833563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BE" sz="1200" dirty="0"/>
              <a:t>Straat 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4953000" y="3938588"/>
            <a:ext cx="1833563" cy="2762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BE" sz="1200"/>
              <a:t>Nummer</a:t>
            </a:r>
            <a:endParaRPr lang="nl-BE" sz="1200" dirty="0"/>
          </a:p>
        </p:txBody>
      </p:sp>
      <p:sp>
        <p:nvSpPr>
          <p:cNvPr id="60" name="TextBox 60"/>
          <p:cNvSpPr txBox="1"/>
          <p:nvPr/>
        </p:nvSpPr>
        <p:spPr>
          <a:xfrm>
            <a:off x="4953000" y="4652963"/>
            <a:ext cx="1833563" cy="2762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BE" sz="1200" dirty="0" err="1"/>
              <a:t>Busnummer</a:t>
            </a:r>
            <a:endParaRPr lang="nl-BE" sz="1200" dirty="0"/>
          </a:p>
        </p:txBody>
      </p:sp>
      <p:sp>
        <p:nvSpPr>
          <p:cNvPr id="61" name="TextBox 61"/>
          <p:cNvSpPr txBox="1"/>
          <p:nvPr/>
        </p:nvSpPr>
        <p:spPr>
          <a:xfrm>
            <a:off x="4953000" y="5334000"/>
            <a:ext cx="1833563" cy="2762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BE" sz="1200" dirty="0"/>
              <a:t>Building/Constructie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4953000" y="5681663"/>
            <a:ext cx="1833563" cy="2762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BE" sz="1200" dirty="0"/>
              <a:t>Bijkomende gegevens</a:t>
            </a:r>
          </a:p>
        </p:txBody>
      </p:sp>
      <p:sp>
        <p:nvSpPr>
          <p:cNvPr id="30748" name="TextBox 63"/>
          <p:cNvSpPr txBox="1">
            <a:spLocks noChangeArrowheads="1"/>
          </p:cNvSpPr>
          <p:nvPr/>
        </p:nvSpPr>
        <p:spPr bwMode="auto">
          <a:xfrm>
            <a:off x="7000875" y="5000625"/>
            <a:ext cx="1009650" cy="276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/>
              <a:t>ingang</a:t>
            </a:r>
          </a:p>
        </p:txBody>
      </p:sp>
      <p:sp>
        <p:nvSpPr>
          <p:cNvPr id="64" name="Rectangle 55"/>
          <p:cNvSpPr/>
          <p:nvPr/>
        </p:nvSpPr>
        <p:spPr>
          <a:xfrm>
            <a:off x="4829175" y="3071813"/>
            <a:ext cx="4243388" cy="285750"/>
          </a:xfrm>
          <a:prstGeom prst="rect">
            <a:avLst/>
          </a:prstGeom>
          <a:solidFill>
            <a:schemeClr val="tx2"/>
          </a:solidFill>
          <a:ln>
            <a:solidFill>
              <a:srgbClr val="EF26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 b="1" dirty="0"/>
              <a:t>Voldoende velden</a:t>
            </a:r>
          </a:p>
        </p:txBody>
      </p:sp>
      <p:sp>
        <p:nvSpPr>
          <p:cNvPr id="65" name="Right Brace 56"/>
          <p:cNvSpPr/>
          <p:nvPr/>
        </p:nvSpPr>
        <p:spPr>
          <a:xfrm flipH="1">
            <a:off x="6786563" y="4857750"/>
            <a:ext cx="214312" cy="1571625"/>
          </a:xfrm>
          <a:prstGeom prst="rightBrace">
            <a:avLst>
              <a:gd name="adj1" fmla="val 5142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30751" name="TextBox 64"/>
          <p:cNvSpPr txBox="1">
            <a:spLocks noChangeArrowheads="1"/>
          </p:cNvSpPr>
          <p:nvPr/>
        </p:nvSpPr>
        <p:spPr bwMode="auto">
          <a:xfrm>
            <a:off x="7000875" y="5357813"/>
            <a:ext cx="1009650" cy="276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/>
              <a:t>verdieping</a:t>
            </a:r>
          </a:p>
        </p:txBody>
      </p:sp>
      <p:sp>
        <p:nvSpPr>
          <p:cNvPr id="30752" name="TextBox 65"/>
          <p:cNvSpPr txBox="1">
            <a:spLocks noChangeArrowheads="1"/>
          </p:cNvSpPr>
          <p:nvPr/>
        </p:nvSpPr>
        <p:spPr bwMode="auto">
          <a:xfrm>
            <a:off x="7000875" y="5715000"/>
            <a:ext cx="1009650" cy="276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/>
              <a:t>kant</a:t>
            </a:r>
          </a:p>
        </p:txBody>
      </p:sp>
      <p:sp>
        <p:nvSpPr>
          <p:cNvPr id="30753" name="TextBox 66"/>
          <p:cNvSpPr txBox="1">
            <a:spLocks noChangeArrowheads="1"/>
          </p:cNvSpPr>
          <p:nvPr/>
        </p:nvSpPr>
        <p:spPr bwMode="auto">
          <a:xfrm>
            <a:off x="7000875" y="6072188"/>
            <a:ext cx="1009650" cy="261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100"/>
              <a:t>appartement</a:t>
            </a:r>
            <a:endParaRPr lang="nl-BE" altLang="nl-BE" sz="120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779480" y="1543393"/>
            <a:ext cx="4035390" cy="3661568"/>
          </a:xfrm>
        </p:spPr>
        <p:txBody>
          <a:bodyPr/>
          <a:lstStyle/>
          <a:p>
            <a:endParaRPr lang="nl-BE" dirty="0"/>
          </a:p>
        </p:txBody>
      </p:sp>
      <p:grpSp>
        <p:nvGrpSpPr>
          <p:cNvPr id="49" name="Group 7"/>
          <p:cNvGrpSpPr>
            <a:grpSpLocks/>
          </p:cNvGrpSpPr>
          <p:nvPr/>
        </p:nvGrpSpPr>
        <p:grpSpPr bwMode="auto">
          <a:xfrm>
            <a:off x="825126" y="1551782"/>
            <a:ext cx="3944097" cy="3500437"/>
            <a:chOff x="285714" y="1339111"/>
            <a:chExt cx="5000660" cy="3929090"/>
          </a:xfrm>
        </p:grpSpPr>
        <p:grpSp>
          <p:nvGrpSpPr>
            <p:cNvPr id="50" name="Group 82"/>
            <p:cNvGrpSpPr>
              <a:grpSpLocks/>
            </p:cNvGrpSpPr>
            <p:nvPr/>
          </p:nvGrpSpPr>
          <p:grpSpPr bwMode="auto">
            <a:xfrm>
              <a:off x="285714" y="1339111"/>
              <a:ext cx="5000660" cy="3929090"/>
              <a:chOff x="-32" y="1142984"/>
              <a:chExt cx="5000660" cy="3929090"/>
            </a:xfrm>
          </p:grpSpPr>
          <p:pic>
            <p:nvPicPr>
              <p:cNvPr id="52" name="Picture 1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142984"/>
                <a:ext cx="5000628" cy="39290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" name="Rectangle 11"/>
              <p:cNvSpPr/>
              <p:nvPr/>
            </p:nvSpPr>
            <p:spPr>
              <a:xfrm>
                <a:off x="-32" y="1214260"/>
                <a:ext cx="1928130" cy="64326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fr-BE" dirty="0" smtClean="0">
                    <a:solidFill>
                      <a:srgbClr val="5A5A5F"/>
                    </a:solidFill>
                  </a:rPr>
                  <a:t>Linkerkant op de 2</a:t>
                </a:r>
                <a:r>
                  <a:rPr lang="fr-BE" baseline="30000" dirty="0" smtClean="0">
                    <a:solidFill>
                      <a:srgbClr val="5A5A5F"/>
                    </a:solidFill>
                  </a:rPr>
                  <a:t>e</a:t>
                </a:r>
                <a:r>
                  <a:rPr lang="fr-BE" dirty="0" smtClean="0">
                    <a:solidFill>
                      <a:srgbClr val="5A5A5F"/>
                    </a:solidFill>
                  </a:rPr>
                  <a:t> verdieping</a:t>
                </a:r>
                <a:endParaRPr lang="fr-BE" dirty="0">
                  <a:solidFill>
                    <a:srgbClr val="5A5A5F"/>
                  </a:solidFill>
                </a:endParaRPr>
              </a:p>
            </p:txBody>
          </p:sp>
          <p:sp>
            <p:nvSpPr>
              <p:cNvPr id="55" name="Rectangle 12"/>
              <p:cNvSpPr/>
              <p:nvPr/>
            </p:nvSpPr>
            <p:spPr>
              <a:xfrm rot="3473608">
                <a:off x="554978" y="3803218"/>
                <a:ext cx="1354244" cy="54198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fr-BE" dirty="0" smtClean="0">
                    <a:solidFill>
                      <a:srgbClr val="5A5A5F"/>
                    </a:solidFill>
                  </a:rPr>
                  <a:t>Stationsstraat</a:t>
                </a:r>
                <a:endParaRPr lang="fr-BE" dirty="0">
                  <a:solidFill>
                    <a:srgbClr val="5A5A5F"/>
                  </a:solidFill>
                </a:endParaRPr>
              </a:p>
            </p:txBody>
          </p:sp>
        </p:grpSp>
        <p:sp>
          <p:nvSpPr>
            <p:cNvPr id="51" name="Rectangle 9"/>
            <p:cNvSpPr/>
            <p:nvPr/>
          </p:nvSpPr>
          <p:spPr>
            <a:xfrm>
              <a:off x="3428992" y="1714488"/>
              <a:ext cx="785818" cy="2857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nl-BE" dirty="0">
                  <a:solidFill>
                    <a:srgbClr val="002060"/>
                  </a:solidFill>
                </a:rPr>
                <a:t>360A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089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Aanpassing vertaalbestanden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9200" y="1447800"/>
            <a:ext cx="6781800" cy="4543425"/>
          </a:xfrm>
        </p:spPr>
        <p:txBody>
          <a:bodyPr/>
          <a:lstStyle/>
          <a:p>
            <a:pPr lvl="1">
              <a:defRPr/>
            </a:pPr>
            <a:r>
              <a:rPr lang="nl-BE" sz="2200" dirty="0"/>
              <a:t>I</a:t>
            </a:r>
            <a:r>
              <a:rPr lang="nl-BE" sz="2200" dirty="0" smtClean="0"/>
              <a:t>n </a:t>
            </a:r>
            <a:r>
              <a:rPr lang="nl-BE" sz="2200" dirty="0"/>
              <a:t>de vertalers een aparte vermelding die de naam van de deelgemeente bevat om te vermijden dat deze naam (al dan niet afgekort) vermeld wordt bij de straatnaam</a:t>
            </a:r>
          </a:p>
          <a:p>
            <a:pPr lvl="1">
              <a:defRPr/>
            </a:pPr>
            <a:r>
              <a:rPr lang="nl-BE" sz="2200" dirty="0"/>
              <a:t>R</a:t>
            </a:r>
            <a:r>
              <a:rPr lang="nl-BE" sz="2200" dirty="0" smtClean="0"/>
              <a:t>egistratie </a:t>
            </a:r>
            <a:r>
              <a:rPr lang="nl-BE" sz="2200" dirty="0"/>
              <a:t>van de unieke straatcode </a:t>
            </a:r>
            <a:r>
              <a:rPr lang="nl-BE" sz="2200" dirty="0" smtClean="0"/>
              <a:t>toegekend door de gewesten voor </a:t>
            </a:r>
            <a:r>
              <a:rPr lang="nl-BE" sz="2200" dirty="0"/>
              <a:t>zover er een 1 op 1 relatie is met de straatcodes van het </a:t>
            </a:r>
            <a:r>
              <a:rPr lang="nl-BE" sz="2200" dirty="0" smtClean="0"/>
              <a:t>Rijksregister</a:t>
            </a:r>
          </a:p>
          <a:p>
            <a:pPr lvl="1">
              <a:defRPr/>
            </a:pPr>
            <a:r>
              <a:rPr lang="nl-BE" sz="2200" dirty="0"/>
              <a:t>R</a:t>
            </a:r>
            <a:r>
              <a:rPr lang="nl-BE" sz="2200" dirty="0" smtClean="0"/>
              <a:t>egistratie </a:t>
            </a:r>
            <a:r>
              <a:rPr lang="nl-BE" sz="2200" dirty="0" smtClean="0"/>
              <a:t>van de NIS code van de gemeente; deze link straat – gemeente is op dit ogenblik enkel via een omweg mogelijk nl. via de postcode</a:t>
            </a:r>
          </a:p>
          <a:p>
            <a:pPr lvl="1">
              <a:defRPr/>
            </a:pPr>
            <a:r>
              <a:rPr lang="nl-BE" sz="2200" dirty="0"/>
              <a:t>R</a:t>
            </a:r>
            <a:r>
              <a:rPr lang="nl-BE" sz="2200" dirty="0" smtClean="0"/>
              <a:t>egistratie </a:t>
            </a:r>
            <a:r>
              <a:rPr lang="nl-BE" sz="2200" dirty="0" smtClean="0"/>
              <a:t>van geldigheidsdatum</a:t>
            </a:r>
          </a:p>
          <a:p>
            <a:pPr lvl="1">
              <a:defRPr/>
            </a:pPr>
            <a:r>
              <a:rPr lang="nl-BE" sz="2200" dirty="0"/>
              <a:t>C</a:t>
            </a:r>
            <a:r>
              <a:rPr lang="nl-BE" sz="2200" dirty="0" smtClean="0"/>
              <a:t>reatie </a:t>
            </a:r>
            <a:r>
              <a:rPr lang="nl-BE" sz="2200" dirty="0" smtClean="0"/>
              <a:t>van </a:t>
            </a:r>
            <a:r>
              <a:rPr lang="nl-BE" sz="2200" dirty="0" err="1" smtClean="0"/>
              <a:t>webservice</a:t>
            </a:r>
            <a:r>
              <a:rPr lang="nl-BE" sz="2200" dirty="0" smtClean="0"/>
              <a:t> zodat gemeentes zelf stratenbestand kunnen bijwerken</a:t>
            </a:r>
          </a:p>
          <a:p>
            <a:pPr marL="328613" lvl="1" indent="0">
              <a:buNone/>
              <a:defRPr/>
            </a:pPr>
            <a:endParaRPr lang="nl-BE" sz="2200" dirty="0"/>
          </a:p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BE" smtClean="0"/>
              <a:t>19 juni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3AD6A8-6AE5-4D21-81AD-0FB238D69348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388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 smtClean="0"/>
              <a:t>Timing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9200" y="1752600"/>
            <a:ext cx="6781800" cy="4238625"/>
          </a:xfrm>
        </p:spPr>
        <p:txBody>
          <a:bodyPr/>
          <a:lstStyle/>
          <a:p>
            <a:pPr>
              <a:defRPr/>
            </a:pPr>
            <a:r>
              <a:rPr lang="nl-BE" sz="2400" b="0" dirty="0" smtClean="0"/>
              <a:t>Begin 2015</a:t>
            </a:r>
          </a:p>
          <a:p>
            <a:pPr lvl="1">
              <a:defRPr/>
            </a:pPr>
            <a:r>
              <a:rPr lang="nl-BE" sz="2200" b="0" dirty="0" smtClean="0"/>
              <a:t>Gedetailleerde beschrijving van de nieuwe adresstructuur wordt ter beschikking gesteld van de gebruikers</a:t>
            </a:r>
          </a:p>
          <a:p>
            <a:pPr>
              <a:defRPr/>
            </a:pPr>
            <a:r>
              <a:rPr lang="nl-BE" sz="2400" b="0" dirty="0" smtClean="0"/>
              <a:t>Eerste semester 2015</a:t>
            </a:r>
          </a:p>
          <a:p>
            <a:pPr lvl="1">
              <a:defRPr/>
            </a:pPr>
            <a:r>
              <a:rPr lang="nl-BE" sz="2200" b="0" dirty="0" smtClean="0"/>
              <a:t>Aanpassing van programma’s voor bijwerking en consultatie</a:t>
            </a:r>
          </a:p>
          <a:p>
            <a:pPr lvl="1">
              <a:defRPr/>
            </a:pPr>
            <a:r>
              <a:rPr lang="nl-BE" sz="2200" dirty="0" smtClean="0"/>
              <a:t>Aanpassing van de batchtoepassingen (o.a. mutatiebestanden)</a:t>
            </a:r>
          </a:p>
          <a:p>
            <a:pPr>
              <a:defRPr/>
            </a:pPr>
            <a:r>
              <a:rPr lang="nl-BE" sz="2400" b="0" dirty="0" smtClean="0"/>
              <a:t>Einde eerste semester 2015</a:t>
            </a:r>
          </a:p>
          <a:p>
            <a:pPr lvl="1">
              <a:defRPr/>
            </a:pPr>
            <a:r>
              <a:rPr lang="nl-BE" sz="2200" b="0" dirty="0" smtClean="0"/>
              <a:t>Nieuwe toepassingen beschikbaar in testomgeving</a:t>
            </a:r>
          </a:p>
          <a:p>
            <a:pPr marL="0" indent="0">
              <a:buFontTx/>
              <a:buNone/>
              <a:defRPr/>
            </a:pPr>
            <a:endParaRPr lang="nl-BE" sz="2400" b="0" dirty="0" smtClean="0"/>
          </a:p>
          <a:p>
            <a:pPr>
              <a:defRPr/>
            </a:pPr>
            <a:endParaRPr lang="nl-BE" dirty="0"/>
          </a:p>
        </p:txBody>
      </p:sp>
      <p:sp>
        <p:nvSpPr>
          <p:cNvPr id="32772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19 juni 2013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  <p:sp>
        <p:nvSpPr>
          <p:cNvPr id="32773" name="Tijdelijke aanduiding voor dia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A9B6E27-68D1-4F35-8629-8A95C5C38FE4}" type="slidenum">
              <a:rPr lang="nl-NL" altLang="nl-BE" sz="1500" smtClean="0">
                <a:solidFill>
                  <a:srgbClr val="6B645E"/>
                </a:solidFill>
              </a:rPr>
              <a:pPr/>
              <a:t>17</a:t>
            </a:fld>
            <a:endParaRPr lang="nl-NL" altLang="nl-BE" sz="1500" smtClean="0">
              <a:solidFill>
                <a:srgbClr val="6B64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19 juni 2013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  <p:sp>
        <p:nvSpPr>
          <p:cNvPr id="33795" name="Tijdelijke aanduiding voor dia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044F893-7621-4B89-A6AC-B2B4B1F8C5C3}" type="slidenum">
              <a:rPr lang="nl-NL" altLang="nl-BE" sz="1500" smtClean="0">
                <a:solidFill>
                  <a:srgbClr val="6B645E"/>
                </a:solidFill>
              </a:rPr>
              <a:pPr/>
              <a:t>18</a:t>
            </a:fld>
            <a:endParaRPr lang="nl-NL" altLang="nl-BE" sz="1500" smtClean="0">
              <a:solidFill>
                <a:srgbClr val="6B645E"/>
              </a:solidFill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60400" y="2767013"/>
            <a:ext cx="7864475" cy="4090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nl-BE" altLang="nl-BE"/>
          </a:p>
        </p:txBody>
      </p:sp>
      <p:pic>
        <p:nvPicPr>
          <p:cNvPr id="33797" name="Picture 5" descr="103 ibz-url_POS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9144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Text Box 4"/>
          <p:cNvSpPr>
            <a:spLocks noGrp="1" noChangeArrowheads="1"/>
          </p:cNvSpPr>
          <p:nvPr>
            <p:ph type="title"/>
          </p:nvPr>
        </p:nvSpPr>
        <p:spPr>
          <a:xfrm>
            <a:off x="762000" y="1600200"/>
            <a:ext cx="7554913" cy="974725"/>
          </a:xfrm>
        </p:spPr>
        <p:txBody>
          <a:bodyPr/>
          <a:lstStyle/>
          <a:p>
            <a:pPr algn="ctr" eaLnBrk="1" hangingPunct="1">
              <a:buSzTx/>
              <a:buFontTx/>
              <a:buNone/>
            </a:pPr>
            <a:r>
              <a:rPr lang="fr-BE" altLang="nl-BE" sz="2400" smtClean="0">
                <a:solidFill>
                  <a:schemeClr val="tx1"/>
                </a:solidFill>
              </a:rPr>
              <a:t>BEDANKT VOOR UW AANDACHT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smtClean="0"/>
              <a:t>Adresregistratie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Context</a:t>
            </a:r>
          </a:p>
          <a:p>
            <a:pPr marL="0" indent="0">
              <a:buFontTx/>
              <a:buNone/>
              <a:defRPr/>
            </a:pPr>
            <a:endParaRPr lang="nl-BE" dirty="0" smtClean="0"/>
          </a:p>
          <a:p>
            <a:pPr>
              <a:defRPr/>
            </a:pPr>
            <a:r>
              <a:rPr lang="nl-BE" dirty="0" smtClean="0"/>
              <a:t>Problemen met huidige wijze van adresregistratie</a:t>
            </a:r>
          </a:p>
          <a:p>
            <a:pPr marL="0" indent="0">
              <a:buFontTx/>
              <a:buNone/>
              <a:defRPr/>
            </a:pPr>
            <a:endParaRPr lang="nl-BE" dirty="0" smtClean="0"/>
          </a:p>
          <a:p>
            <a:pPr>
              <a:defRPr/>
            </a:pPr>
            <a:r>
              <a:rPr lang="nl-BE" dirty="0" smtClean="0"/>
              <a:t>Nieuwe structuur informatietype 020 en aanpassing vertaalbestanden</a:t>
            </a:r>
          </a:p>
          <a:p>
            <a:pPr marL="0" indent="0">
              <a:buFontTx/>
              <a:buNone/>
              <a:defRPr/>
            </a:pPr>
            <a:endParaRPr lang="nl-BE" dirty="0" smtClean="0"/>
          </a:p>
          <a:p>
            <a:pPr>
              <a:defRPr/>
            </a:pPr>
            <a:r>
              <a:rPr lang="nl-BE" dirty="0" smtClean="0"/>
              <a:t>Timing</a:t>
            </a:r>
          </a:p>
          <a:p>
            <a:pPr>
              <a:defRPr/>
            </a:pPr>
            <a:endParaRPr lang="nl-BE" dirty="0"/>
          </a:p>
        </p:txBody>
      </p:sp>
      <p:sp>
        <p:nvSpPr>
          <p:cNvPr id="4100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19 juni 2013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  <p:sp>
        <p:nvSpPr>
          <p:cNvPr id="4101" name="Tijdelijke aanduiding voor dia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45884DE-673D-4618-8708-BE84D9317994}" type="slidenum">
              <a:rPr lang="nl-NL" altLang="nl-BE" sz="1500" smtClean="0">
                <a:solidFill>
                  <a:srgbClr val="6B645E"/>
                </a:solidFill>
              </a:rPr>
              <a:pPr/>
              <a:t>2</a:t>
            </a:fld>
            <a:endParaRPr lang="nl-NL" altLang="nl-BE" sz="1500" smtClean="0">
              <a:solidFill>
                <a:srgbClr val="6B64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smtClean="0"/>
              <a:t>Problemen met huidige wijze van adresregistratie</a:t>
            </a:r>
          </a:p>
        </p:txBody>
      </p:sp>
      <p:sp>
        <p:nvSpPr>
          <p:cNvPr id="16387" name="Tijdelijke aanduiding voor inhoud 2"/>
          <p:cNvSpPr>
            <a:spLocks noGrp="1"/>
          </p:cNvSpPr>
          <p:nvPr>
            <p:ph idx="1"/>
          </p:nvPr>
        </p:nvSpPr>
        <p:spPr>
          <a:xfrm>
            <a:off x="1066800" y="1876425"/>
            <a:ext cx="7086600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nl-BE" sz="2200" dirty="0" smtClean="0">
                <a:cs typeface="Arial" panose="020B0604020202020204" pitchFamily="34" charset="0"/>
              </a:rPr>
              <a:t>Algemeen</a:t>
            </a:r>
          </a:p>
          <a:p>
            <a:pPr>
              <a:defRPr/>
            </a:pPr>
            <a:r>
              <a:rPr lang="nl-BE" sz="2200" b="0" dirty="0" smtClean="0"/>
              <a:t>Heel wat (</a:t>
            </a:r>
            <a:r>
              <a:rPr lang="nl-BE" sz="2200" b="0" dirty="0" err="1" smtClean="0"/>
              <a:t>overheids</a:t>
            </a:r>
            <a:r>
              <a:rPr lang="nl-BE" sz="2200" b="0" dirty="0" smtClean="0"/>
              <a:t>)organisaties hanteren, elk vanuit hun specifieke taak, onderling licht afwijkende adresmodellen</a:t>
            </a:r>
            <a:r>
              <a:rPr lang="nl-BE" sz="2200" b="0" dirty="0" smtClean="0"/>
              <a:t>.</a:t>
            </a:r>
          </a:p>
          <a:p>
            <a:pPr>
              <a:defRPr/>
            </a:pPr>
            <a:endParaRPr lang="nl-BE" sz="2200" b="0" dirty="0" smtClean="0"/>
          </a:p>
          <a:p>
            <a:pPr marL="0" indent="0">
              <a:buFontTx/>
              <a:buNone/>
              <a:defRPr/>
            </a:pPr>
            <a:r>
              <a:rPr lang="nl-BE" sz="2200" b="0" dirty="0" smtClean="0"/>
              <a:t>	- Postbedeling: postadres</a:t>
            </a:r>
          </a:p>
          <a:p>
            <a:pPr marL="0" indent="0">
              <a:buFontTx/>
              <a:buNone/>
              <a:defRPr/>
            </a:pPr>
            <a:r>
              <a:rPr lang="nl-BE" sz="2200" b="0" dirty="0" smtClean="0"/>
              <a:t>	- Patrimoniumdocumentatie (Kadaster): 	liggingsadres voor de lokalisering van percelen</a:t>
            </a:r>
          </a:p>
          <a:p>
            <a:pPr marL="0" lvl="2" indent="0">
              <a:lnSpc>
                <a:spcPts val="2800"/>
              </a:lnSpc>
              <a:buClr>
                <a:schemeClr val="tx2"/>
              </a:buClr>
              <a:buSzTx/>
              <a:buNone/>
              <a:defRPr/>
            </a:pPr>
            <a:r>
              <a:rPr lang="nl-BE" altLang="nl-BE" sz="2000" dirty="0" smtClean="0"/>
              <a:t>	- </a:t>
            </a:r>
            <a:r>
              <a:rPr lang="nl-BE" altLang="nl-BE" sz="2000" dirty="0"/>
              <a:t>Rijksregister: verblijfsadres gebruikt om natuurlijke </a:t>
            </a:r>
            <a:r>
              <a:rPr lang="nl-BE" altLang="nl-BE" sz="2000" dirty="0" smtClean="0"/>
              <a:t>	personen </a:t>
            </a:r>
            <a:r>
              <a:rPr lang="nl-BE" altLang="nl-BE" sz="2000" dirty="0"/>
              <a:t>te registreren en geografisch te </a:t>
            </a:r>
            <a:r>
              <a:rPr lang="nl-BE" altLang="nl-BE" sz="2000" dirty="0" smtClean="0"/>
              <a:t>lokaliseren</a:t>
            </a:r>
            <a:endParaRPr lang="nl-BE" altLang="nl-BE" sz="2000" dirty="0"/>
          </a:p>
          <a:p>
            <a:pPr marL="0" indent="0">
              <a:buFontTx/>
              <a:buNone/>
              <a:defRPr/>
            </a:pPr>
            <a:endParaRPr lang="nl-BE" sz="2200" b="0" dirty="0" smtClean="0"/>
          </a:p>
          <a:p>
            <a:pPr marL="328613" lvl="1" indent="0">
              <a:buFontTx/>
              <a:buNone/>
              <a:defRPr/>
            </a:pPr>
            <a:endParaRPr lang="nl-BE" dirty="0" smtClean="0"/>
          </a:p>
        </p:txBody>
      </p:sp>
      <p:sp>
        <p:nvSpPr>
          <p:cNvPr id="16388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19 juni 2013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  <p:sp>
        <p:nvSpPr>
          <p:cNvPr id="16389" name="Tijdelijke aanduiding voor dia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5E7858D-9676-444D-80A6-007D3D22EF95}" type="slidenum">
              <a:rPr lang="nl-NL" altLang="nl-BE" sz="1500" smtClean="0">
                <a:solidFill>
                  <a:srgbClr val="6B645E"/>
                </a:solidFill>
              </a:rPr>
              <a:pPr/>
              <a:t>3</a:t>
            </a:fld>
            <a:endParaRPr lang="nl-NL" altLang="nl-BE" sz="1500" smtClean="0">
              <a:solidFill>
                <a:srgbClr val="6B64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smtClean="0"/>
              <a:t>Problemen met huidige wijze van adresregistratie</a:t>
            </a:r>
          </a:p>
        </p:txBody>
      </p:sp>
      <p:sp>
        <p:nvSpPr>
          <p:cNvPr id="17411" name="Tijdelijke aanduiding voor inhoud 2"/>
          <p:cNvSpPr>
            <a:spLocks noGrp="1"/>
          </p:cNvSpPr>
          <p:nvPr>
            <p:ph idx="1"/>
          </p:nvPr>
        </p:nvSpPr>
        <p:spPr>
          <a:xfrm>
            <a:off x="1219200" y="1876425"/>
            <a:ext cx="7010400" cy="4114800"/>
          </a:xfrm>
        </p:spPr>
        <p:txBody>
          <a:bodyPr/>
          <a:lstStyle/>
          <a:p>
            <a:pPr marL="892175" lvl="2" indent="0">
              <a:buFontTx/>
              <a:buNone/>
            </a:pPr>
            <a:endParaRPr lang="nl-BE" altLang="nl-BE" sz="2000" dirty="0" smtClean="0"/>
          </a:p>
          <a:p>
            <a:pPr marL="195263" indent="0">
              <a:buNone/>
            </a:pPr>
            <a:r>
              <a:rPr lang="nl-BE" altLang="nl-BE" sz="2200" b="0" dirty="0"/>
              <a:t>Er is geen enkel adressenbestand in ons land dat alle straatnamen en huisnummers bevat</a:t>
            </a:r>
            <a:r>
              <a:rPr lang="nl-BE" altLang="nl-BE" sz="2200" b="0" dirty="0" smtClean="0"/>
              <a:t>.</a:t>
            </a:r>
          </a:p>
          <a:p>
            <a:pPr marL="195263" indent="0">
              <a:buNone/>
            </a:pPr>
            <a:endParaRPr lang="nl-BE" altLang="nl-BE" sz="2200" b="0" dirty="0"/>
          </a:p>
          <a:p>
            <a:pPr marL="195263" indent="0">
              <a:buNone/>
            </a:pPr>
            <a:r>
              <a:rPr lang="nl-BE" altLang="nl-BE" sz="2200" b="0" dirty="0" smtClean="0"/>
              <a:t>Organisaties </a:t>
            </a:r>
            <a:r>
              <a:rPr lang="nl-BE" altLang="nl-BE" sz="2200" b="0" dirty="0"/>
              <a:t>met ‘</a:t>
            </a:r>
            <a:r>
              <a:rPr lang="nl-BE" altLang="nl-BE" sz="2200" b="0" dirty="0" err="1" smtClean="0"/>
              <a:t>gebiedsdekkende</a:t>
            </a:r>
            <a:r>
              <a:rPr lang="nl-BE" altLang="nl-BE" sz="2200" b="0" dirty="0" smtClean="0"/>
              <a:t>’ adresbestanden</a:t>
            </a:r>
            <a:r>
              <a:rPr lang="nl-BE" altLang="nl-BE" sz="2200" b="0" dirty="0"/>
              <a:t>, zoals Patrimoniumdocumentatie en Rijksregister, bewaren enkel die adressen die nodig zijn voor hun specifieke taak</a:t>
            </a:r>
          </a:p>
          <a:p>
            <a:pPr marL="892175" lvl="2" indent="0">
              <a:buFontTx/>
              <a:buNone/>
            </a:pPr>
            <a:endParaRPr lang="nl-BE" altLang="nl-BE" sz="2000" dirty="0" smtClean="0"/>
          </a:p>
          <a:p>
            <a:endParaRPr lang="nl-BE" altLang="nl-BE" sz="2200" b="0" dirty="0" smtClean="0"/>
          </a:p>
        </p:txBody>
      </p:sp>
      <p:sp>
        <p:nvSpPr>
          <p:cNvPr id="17412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19 juni 2013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  <p:sp>
        <p:nvSpPr>
          <p:cNvPr id="17413" name="Tijdelijke aanduiding voor dia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CABA49F-5280-4653-98A1-B1D66E07D5CE}" type="slidenum">
              <a:rPr lang="nl-NL" altLang="nl-BE" sz="1500" smtClean="0">
                <a:solidFill>
                  <a:srgbClr val="6B645E"/>
                </a:solidFill>
              </a:rPr>
              <a:pPr/>
              <a:t>4</a:t>
            </a:fld>
            <a:endParaRPr lang="nl-NL" altLang="nl-BE" sz="1500" smtClean="0">
              <a:solidFill>
                <a:srgbClr val="6B64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ADRESSTRUCTUUR RRN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Structuur 1</a:t>
            </a:r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r>
              <a:rPr lang="nl-BE" dirty="0" smtClean="0"/>
              <a:t>Structuur 2</a:t>
            </a:r>
          </a:p>
          <a:p>
            <a:pPr marL="0" indent="0">
              <a:buNone/>
            </a:pPr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BE" smtClean="0"/>
              <a:t>19 juni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3AD6A8-6AE5-4D21-81AD-0FB238D69348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  <p:graphicFrame>
        <p:nvGraphicFramePr>
          <p:cNvPr id="23" name="Tabel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399254"/>
              </p:ext>
            </p:extLst>
          </p:nvPr>
        </p:nvGraphicFramePr>
        <p:xfrm>
          <a:off x="1981201" y="2514599"/>
          <a:ext cx="4114800" cy="762002"/>
        </p:xfrm>
        <a:graphic>
          <a:graphicData uri="http://schemas.openxmlformats.org/drawingml/2006/table">
            <a:tbl>
              <a:tblPr/>
              <a:tblGrid>
                <a:gridCol w="446900"/>
                <a:gridCol w="407545"/>
                <a:gridCol w="407545"/>
                <a:gridCol w="407545"/>
                <a:gridCol w="435530"/>
                <a:gridCol w="435530"/>
                <a:gridCol w="433781"/>
                <a:gridCol w="434656"/>
                <a:gridCol w="352447"/>
                <a:gridCol w="353321"/>
              </a:tblGrid>
              <a:tr h="3810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 dirty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nl-BE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 dirty="0">
                          <a:effectLst/>
                          <a:latin typeface="Times New Roman"/>
                          <a:ea typeface="Times New Roman"/>
                        </a:rPr>
                        <a:t>09</a:t>
                      </a:r>
                      <a:endParaRPr lang="nl-BE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BE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BE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BE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BE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BE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BE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BE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B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Times New Roman"/>
                          <a:ea typeface="Times New Roman"/>
                        </a:rPr>
                        <a:t>IT</a:t>
                      </a:r>
                      <a:endParaRPr lang="nl-BE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Times New Roman"/>
                          <a:ea typeface="Times New Roman"/>
                        </a:rPr>
                        <a:t>L</a:t>
                      </a:r>
                      <a:endParaRPr lang="nl-BE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 dirty="0">
                          <a:effectLst/>
                          <a:latin typeface="Times New Roman"/>
                          <a:ea typeface="Times New Roman"/>
                        </a:rPr>
                        <a:t>Datum</a:t>
                      </a:r>
                      <a:endParaRPr lang="nl-BE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 dirty="0">
                          <a:effectLst/>
                          <a:latin typeface="Times New Roman"/>
                          <a:ea typeface="Times New Roman"/>
                        </a:rPr>
                        <a:t>Postcode</a:t>
                      </a:r>
                      <a:endParaRPr lang="nl-BE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 dirty="0">
                          <a:effectLst/>
                          <a:latin typeface="Times New Roman"/>
                          <a:ea typeface="Times New Roman"/>
                        </a:rPr>
                        <a:t>Straatcode</a:t>
                      </a:r>
                      <a:endParaRPr lang="nl-BE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 dirty="0" err="1">
                          <a:effectLst/>
                          <a:latin typeface="Times New Roman"/>
                          <a:ea typeface="Times New Roman"/>
                        </a:rPr>
                        <a:t>Huisnr</a:t>
                      </a:r>
                      <a:r>
                        <a:rPr lang="nl-NL" sz="1000" b="1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nl-BE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el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043288"/>
              </p:ext>
            </p:extLst>
          </p:nvPr>
        </p:nvGraphicFramePr>
        <p:xfrm>
          <a:off x="1981200" y="4267200"/>
          <a:ext cx="5638798" cy="685800"/>
        </p:xfrm>
        <a:graphic>
          <a:graphicData uri="http://schemas.openxmlformats.org/drawingml/2006/table">
            <a:tbl>
              <a:tblPr/>
              <a:tblGrid>
                <a:gridCol w="438640"/>
                <a:gridCol w="400012"/>
                <a:gridCol w="400012"/>
                <a:gridCol w="400012"/>
                <a:gridCol w="488427"/>
                <a:gridCol w="488427"/>
                <a:gridCol w="425764"/>
                <a:gridCol w="425764"/>
                <a:gridCol w="364818"/>
                <a:gridCol w="365676"/>
                <a:gridCol w="359668"/>
                <a:gridCol w="360526"/>
                <a:gridCol w="360526"/>
                <a:gridCol w="360526"/>
              </a:tblGrid>
              <a:tr h="342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 dirty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nl-BE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 dirty="0">
                          <a:effectLst/>
                          <a:latin typeface="Times New Roman"/>
                          <a:ea typeface="Times New Roman"/>
                        </a:rPr>
                        <a:t>0D</a:t>
                      </a:r>
                      <a:endParaRPr lang="nl-BE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BE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BE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BE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BE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BE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BE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BE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BE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BE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BE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B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B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Times New Roman"/>
                          <a:ea typeface="Times New Roman"/>
                        </a:rPr>
                        <a:t>IT</a:t>
                      </a:r>
                      <a:endParaRPr lang="nl-BE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Times New Roman"/>
                          <a:ea typeface="Times New Roman"/>
                        </a:rPr>
                        <a:t>L</a:t>
                      </a:r>
                      <a:endParaRPr lang="nl-BE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 dirty="0">
                          <a:effectLst/>
                          <a:latin typeface="Times New Roman"/>
                          <a:ea typeface="Times New Roman"/>
                        </a:rPr>
                        <a:t>Datum</a:t>
                      </a:r>
                      <a:endParaRPr lang="nl-BE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 dirty="0">
                          <a:effectLst/>
                          <a:latin typeface="Times New Roman"/>
                          <a:ea typeface="Times New Roman"/>
                        </a:rPr>
                        <a:t>Postcode</a:t>
                      </a:r>
                      <a:endParaRPr lang="nl-BE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 dirty="0">
                          <a:effectLst/>
                          <a:latin typeface="Times New Roman"/>
                          <a:ea typeface="Times New Roman"/>
                        </a:rPr>
                        <a:t>Straatcode</a:t>
                      </a:r>
                      <a:endParaRPr lang="nl-BE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 dirty="0" err="1">
                          <a:effectLst/>
                          <a:latin typeface="Times New Roman"/>
                          <a:ea typeface="Times New Roman"/>
                        </a:rPr>
                        <a:t>Huisnr</a:t>
                      </a:r>
                      <a:r>
                        <a:rPr lang="nl-NL" sz="1000" b="1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nl-BE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b="1" dirty="0">
                          <a:effectLst/>
                          <a:latin typeface="Times New Roman"/>
                          <a:ea typeface="Times New Roman"/>
                        </a:rPr>
                        <a:t>Index (4)</a:t>
                      </a:r>
                      <a:endParaRPr lang="nl-BE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4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19 juni 2013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  <p:sp>
        <p:nvSpPr>
          <p:cNvPr id="19459" name="Tijdelijke aanduiding voor dia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929A16-2FA2-4907-A19D-75CB00E00FD9}" type="slidenum">
              <a:rPr lang="nl-NL" altLang="nl-BE" sz="1500" smtClean="0">
                <a:solidFill>
                  <a:srgbClr val="6B645E"/>
                </a:solidFill>
              </a:rPr>
              <a:pPr/>
              <a:t>6</a:t>
            </a:fld>
            <a:endParaRPr lang="nl-NL" altLang="nl-BE" sz="1500" smtClean="0">
              <a:solidFill>
                <a:srgbClr val="6B645E"/>
              </a:solidFill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altLang="nl-BE" dirty="0" smtClean="0"/>
              <a:t>Problemen met huidige wijze van adresregistratie – IT020</a:t>
            </a:r>
            <a:endParaRPr lang="en-US" altLang="nl-BE" dirty="0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nl-BE" sz="2200" dirty="0" smtClean="0"/>
              <a:t>datum</a:t>
            </a:r>
          </a:p>
          <a:p>
            <a:r>
              <a:rPr lang="en-US" altLang="nl-BE" sz="2200" dirty="0" smtClean="0"/>
              <a:t>postcode: </a:t>
            </a:r>
            <a:r>
              <a:rPr lang="nl-BE" altLang="nl-BE" sz="2200" b="0" dirty="0" smtClean="0"/>
              <a:t>Een code in 4 cijfers die door de Post wordt toegekend ter identificatie van een gemeente (of een deel ervan).</a:t>
            </a:r>
            <a:endParaRPr lang="en-US" altLang="nl-BE" sz="2200" dirty="0" smtClean="0"/>
          </a:p>
          <a:p>
            <a:r>
              <a:rPr lang="en-US" altLang="nl-BE" sz="2200" dirty="0" err="1" smtClean="0"/>
              <a:t>straatcode</a:t>
            </a:r>
            <a:r>
              <a:rPr lang="en-US" altLang="nl-BE" sz="2200" dirty="0" smtClean="0"/>
              <a:t>: </a:t>
            </a:r>
            <a:r>
              <a:rPr lang="nl-BE" altLang="nl-BE" sz="2200" b="0" dirty="0" smtClean="0"/>
              <a:t>Een code in 4 cijfers, die een straat in de gemeente bepaalt. Deze code wordt toegekend door het Rijksregister, op verzoek en in overleg met de gemeente</a:t>
            </a:r>
            <a:endParaRPr lang="en-US" altLang="nl-BE" sz="2200" dirty="0" smtClean="0"/>
          </a:p>
          <a:p>
            <a:pPr eaLnBrk="1" hangingPunct="1"/>
            <a:r>
              <a:rPr lang="en-US" altLang="nl-BE" sz="2200" dirty="0" err="1" smtClean="0"/>
              <a:t>huisnummer</a:t>
            </a:r>
            <a:r>
              <a:rPr lang="en-US" altLang="nl-BE" sz="2200" dirty="0" smtClean="0"/>
              <a:t>: </a:t>
            </a:r>
            <a:r>
              <a:rPr lang="en-US" altLang="nl-BE" sz="2200" dirty="0" err="1" smtClean="0"/>
              <a:t>numeriek</a:t>
            </a:r>
            <a:r>
              <a:rPr lang="en-US" altLang="nl-BE" sz="2200" dirty="0" smtClean="0"/>
              <a:t> veld </a:t>
            </a:r>
          </a:p>
          <a:p>
            <a:pPr eaLnBrk="1" hangingPunct="1"/>
            <a:r>
              <a:rPr lang="en-US" altLang="nl-BE" sz="2200" dirty="0" smtClean="0"/>
              <a:t>index: </a:t>
            </a:r>
            <a:r>
              <a:rPr lang="en-US" altLang="nl-BE" sz="2200" dirty="0" err="1" smtClean="0"/>
              <a:t>alfanumeriek</a:t>
            </a:r>
            <a:r>
              <a:rPr lang="en-US" altLang="nl-BE" sz="2200" dirty="0" smtClean="0"/>
              <a:t> veld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 smtClean="0"/>
              <a:t>Problemen met huidige wijze van adresregistratie – IT020</a:t>
            </a:r>
          </a:p>
        </p:txBody>
      </p:sp>
      <p:sp>
        <p:nvSpPr>
          <p:cNvPr id="2048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nl-BE" altLang="nl-BE" sz="2200" smtClean="0"/>
              <a:t>Indexveld</a:t>
            </a:r>
          </a:p>
          <a:p>
            <a:r>
              <a:rPr lang="nl-BE" altLang="nl-BE" sz="2200" b="0" smtClean="0"/>
              <a:t>1ste positie : eventueel een hoofdletter (zoniet Δ) om een nummer te creëren voor een ander gebouw en alzo een hernummering van de volledige straat te vermijden;</a:t>
            </a:r>
          </a:p>
          <a:p>
            <a:endParaRPr lang="nl-BE" altLang="nl-BE" sz="2200" b="0" smtClean="0"/>
          </a:p>
          <a:p>
            <a:r>
              <a:rPr lang="nl-BE" altLang="nl-BE" sz="2200" b="0" smtClean="0"/>
              <a:t>2de en 3de positie : aanduiding van de verdieping</a:t>
            </a:r>
          </a:p>
          <a:p>
            <a:endParaRPr lang="nl-BE" altLang="nl-BE" sz="2200" b="0" smtClean="0"/>
          </a:p>
          <a:p>
            <a:r>
              <a:rPr lang="nl-BE" altLang="nl-BE" sz="2200" b="0" smtClean="0"/>
              <a:t>4de positie : nummer van de wooneenheid op die verdieping; gebruik van de cijfers 1 tot 9, en daarna de letters van het alfabet (kleine letters</a:t>
            </a:r>
            <a:r>
              <a:rPr lang="nl-BE" altLang="nl-BE" b="0" smtClean="0"/>
              <a:t>).</a:t>
            </a:r>
            <a:endParaRPr lang="nl-BE" altLang="nl-BE" smtClean="0"/>
          </a:p>
        </p:txBody>
      </p:sp>
      <p:sp>
        <p:nvSpPr>
          <p:cNvPr id="20484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BE" altLang="nl-BE" sz="1200" smtClean="0">
                <a:solidFill>
                  <a:srgbClr val="6B645E"/>
                </a:solidFill>
              </a:rPr>
              <a:t>19 juni 2013</a:t>
            </a:r>
            <a:endParaRPr lang="nl-NL" altLang="nl-BE" sz="1200" smtClean="0">
              <a:solidFill>
                <a:srgbClr val="6B645E"/>
              </a:solidFill>
            </a:endParaRPr>
          </a:p>
        </p:txBody>
      </p:sp>
      <p:sp>
        <p:nvSpPr>
          <p:cNvPr id="20485" name="Tijdelijke aanduiding voor dia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A626F70-419D-4152-A518-171CF78DD463}" type="slidenum">
              <a:rPr lang="nl-NL" altLang="nl-BE" sz="1500" smtClean="0">
                <a:solidFill>
                  <a:srgbClr val="6B645E"/>
                </a:solidFill>
              </a:rPr>
              <a:pPr/>
              <a:t>7</a:t>
            </a:fld>
            <a:endParaRPr lang="nl-NL" altLang="nl-BE" sz="1500" smtClean="0">
              <a:solidFill>
                <a:srgbClr val="6B64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/>
              <a:t>Problemen met huidige wijze van adresregistratie – IT020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9200" y="1876425"/>
            <a:ext cx="4191000" cy="3457575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BE" smtClean="0"/>
              <a:t>19 juni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3AD6A8-6AE5-4D21-81AD-0FB238D69348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219200" y="1742282"/>
            <a:ext cx="5029200" cy="3500437"/>
            <a:chOff x="285714" y="1339111"/>
            <a:chExt cx="5000660" cy="3929090"/>
          </a:xfrm>
        </p:grpSpPr>
        <p:grpSp>
          <p:nvGrpSpPr>
            <p:cNvPr id="7" name="Group 82"/>
            <p:cNvGrpSpPr>
              <a:grpSpLocks/>
            </p:cNvGrpSpPr>
            <p:nvPr/>
          </p:nvGrpSpPr>
          <p:grpSpPr bwMode="auto">
            <a:xfrm>
              <a:off x="285714" y="1339111"/>
              <a:ext cx="5000660" cy="3929090"/>
              <a:chOff x="-32" y="1142984"/>
              <a:chExt cx="5000660" cy="3929090"/>
            </a:xfrm>
          </p:grpSpPr>
          <p:pic>
            <p:nvPicPr>
              <p:cNvPr id="9" name="Picture 1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142984"/>
                <a:ext cx="5000628" cy="39290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Rectangle 11"/>
              <p:cNvSpPr/>
              <p:nvPr/>
            </p:nvSpPr>
            <p:spPr>
              <a:xfrm>
                <a:off x="-32" y="1214260"/>
                <a:ext cx="1928130" cy="64326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fr-BE" dirty="0" smtClean="0">
                    <a:solidFill>
                      <a:srgbClr val="5A5A5F"/>
                    </a:solidFill>
                  </a:rPr>
                  <a:t>Linkerkant op de 2</a:t>
                </a:r>
                <a:r>
                  <a:rPr lang="fr-BE" baseline="30000" dirty="0" smtClean="0">
                    <a:solidFill>
                      <a:srgbClr val="5A5A5F"/>
                    </a:solidFill>
                  </a:rPr>
                  <a:t>e</a:t>
                </a:r>
                <a:r>
                  <a:rPr lang="fr-BE" dirty="0" smtClean="0">
                    <a:solidFill>
                      <a:srgbClr val="5A5A5F"/>
                    </a:solidFill>
                  </a:rPr>
                  <a:t> verdieping</a:t>
                </a:r>
                <a:endParaRPr lang="fr-BE" dirty="0">
                  <a:solidFill>
                    <a:srgbClr val="5A5A5F"/>
                  </a:solidFill>
                </a:endParaRPr>
              </a:p>
            </p:txBody>
          </p:sp>
          <p:sp>
            <p:nvSpPr>
              <p:cNvPr id="11" name="Rectangle 12"/>
              <p:cNvSpPr/>
              <p:nvPr/>
            </p:nvSpPr>
            <p:spPr>
              <a:xfrm rot="3473608">
                <a:off x="554978" y="3803218"/>
                <a:ext cx="1354244" cy="54198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fr-BE" dirty="0" smtClean="0">
                    <a:solidFill>
                      <a:srgbClr val="5A5A5F"/>
                    </a:solidFill>
                  </a:rPr>
                  <a:t>Stationsstraat</a:t>
                </a:r>
                <a:endParaRPr lang="fr-BE" dirty="0">
                  <a:solidFill>
                    <a:srgbClr val="5A5A5F"/>
                  </a:solidFill>
                </a:endParaRPr>
              </a:p>
            </p:txBody>
          </p:sp>
        </p:grpSp>
        <p:sp>
          <p:nvSpPr>
            <p:cNvPr id="8" name="Rectangle 9"/>
            <p:cNvSpPr/>
            <p:nvPr/>
          </p:nvSpPr>
          <p:spPr>
            <a:xfrm>
              <a:off x="3428992" y="1714488"/>
              <a:ext cx="785818" cy="2857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nl-BE" dirty="0">
                  <a:solidFill>
                    <a:srgbClr val="002060"/>
                  </a:solidFill>
                </a:rPr>
                <a:t>360A</a:t>
              </a:r>
            </a:p>
          </p:txBody>
        </p:sp>
      </p:grpSp>
      <p:sp>
        <p:nvSpPr>
          <p:cNvPr id="12" name="Tekstvak 11"/>
          <p:cNvSpPr txBox="1"/>
          <p:nvPr/>
        </p:nvSpPr>
        <p:spPr>
          <a:xfrm>
            <a:off x="1714961" y="5791200"/>
            <a:ext cx="6286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BE" sz="1400" dirty="0" smtClean="0"/>
              <a:t>Paul woont in de Stationsstraat 360A  bus </a:t>
            </a:r>
            <a:r>
              <a:rPr lang="fr-BE" sz="1400" dirty="0"/>
              <a:t>3. </a:t>
            </a:r>
            <a:r>
              <a:rPr lang="fr-BE" sz="1400" dirty="0" smtClean="0"/>
              <a:t>Hij woont in appartement n</a:t>
            </a:r>
            <a:r>
              <a:rPr lang="fr-BE" sz="1400" dirty="0"/>
              <a:t>° 24 </a:t>
            </a:r>
            <a:r>
              <a:rPr lang="fr-BE" sz="1400" dirty="0" err="1" smtClean="0"/>
              <a:t>dat</a:t>
            </a:r>
            <a:r>
              <a:rPr lang="fr-BE" sz="1400" dirty="0" smtClean="0"/>
              <a:t> </a:t>
            </a:r>
            <a:r>
              <a:rPr lang="fr-BE" sz="1400" dirty="0" err="1" smtClean="0"/>
              <a:t>zich</a:t>
            </a:r>
            <a:r>
              <a:rPr lang="fr-BE" sz="1400" dirty="0" smtClean="0"/>
              <a:t> </a:t>
            </a:r>
            <a:r>
              <a:rPr lang="fr-BE" sz="1400" dirty="0" err="1" smtClean="0"/>
              <a:t>situeert</a:t>
            </a:r>
            <a:r>
              <a:rPr lang="fr-BE" sz="1400" dirty="0" smtClean="0"/>
              <a:t> </a:t>
            </a:r>
            <a:r>
              <a:rPr lang="fr-BE" sz="1400" dirty="0" err="1" smtClean="0"/>
              <a:t>aan</a:t>
            </a:r>
            <a:r>
              <a:rPr lang="fr-BE" sz="1400" dirty="0" smtClean="0"/>
              <a:t> de linkerzijde op de tweede verdieping van </a:t>
            </a:r>
            <a:r>
              <a:rPr lang="fr-BE" sz="1400" dirty="0" err="1" smtClean="0"/>
              <a:t>blok</a:t>
            </a:r>
            <a:r>
              <a:rPr lang="fr-BE" sz="1400" dirty="0" smtClean="0"/>
              <a:t> 10</a:t>
            </a:r>
            <a:endParaRPr lang="fr-BE" sz="1400" dirty="0"/>
          </a:p>
        </p:txBody>
      </p:sp>
    </p:spTree>
    <p:extLst>
      <p:ext uri="{BB962C8B-B14F-4D97-AF65-F5344CB8AC3E}">
        <p14:creationId xmlns:p14="http://schemas.microsoft.com/office/powerpoint/2010/main" val="266712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/>
              <a:t>Problemen met huidige wijze van adresregistratie – IT020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BE" sz="2200" dirty="0"/>
              <a:t>Huisnummering</a:t>
            </a:r>
          </a:p>
          <a:p>
            <a:pPr lvl="1">
              <a:defRPr/>
            </a:pPr>
            <a:r>
              <a:rPr lang="nl-BE" sz="2200" dirty="0" smtClean="0"/>
              <a:t>Registratie </a:t>
            </a:r>
            <a:r>
              <a:rPr lang="nl-BE" sz="2200" dirty="0"/>
              <a:t>van samengestelde </a:t>
            </a:r>
            <a:r>
              <a:rPr lang="nl-BE" sz="2200" dirty="0" smtClean="0"/>
              <a:t>nummers</a:t>
            </a:r>
          </a:p>
          <a:p>
            <a:pPr lvl="1">
              <a:defRPr/>
            </a:pPr>
            <a:r>
              <a:rPr lang="nl-BE" sz="2200" dirty="0" smtClean="0"/>
              <a:t>Registratie bisnummer (huisletter) </a:t>
            </a:r>
            <a:endParaRPr lang="nl-BE" sz="2200" dirty="0"/>
          </a:p>
          <a:p>
            <a:pPr lvl="1">
              <a:defRPr/>
            </a:pPr>
            <a:endParaRPr lang="nl-BE" sz="2200" dirty="0"/>
          </a:p>
          <a:p>
            <a:pPr>
              <a:defRPr/>
            </a:pPr>
            <a:r>
              <a:rPr lang="nl-BE" sz="2200" dirty="0"/>
              <a:t>Indexveld</a:t>
            </a:r>
          </a:p>
          <a:p>
            <a:pPr lvl="1">
              <a:defRPr/>
            </a:pPr>
            <a:r>
              <a:rPr lang="nl-BE" sz="2200" dirty="0" err="1"/>
              <a:t>Busnummer</a:t>
            </a:r>
            <a:r>
              <a:rPr lang="nl-BE" sz="2200" dirty="0"/>
              <a:t> is niet hetzelfde als  appartementsnummer</a:t>
            </a:r>
          </a:p>
          <a:p>
            <a:pPr lvl="1">
              <a:defRPr/>
            </a:pPr>
            <a:r>
              <a:rPr lang="nl-BE" sz="2200" dirty="0"/>
              <a:t>Geografische component die voor verwarring zorgt omdat de instructies van het Rijksregister enkel best </a:t>
            </a:r>
            <a:r>
              <a:rPr lang="nl-BE" sz="2200" dirty="0" err="1"/>
              <a:t>pratices</a:t>
            </a:r>
            <a:r>
              <a:rPr lang="nl-BE" sz="2200" dirty="0"/>
              <a:t> vermelden die door de gemeentes op de meest diverse wijze worden opgevolgd </a:t>
            </a:r>
          </a:p>
          <a:p>
            <a:pPr marL="328613" lvl="1" indent="0">
              <a:buFontTx/>
              <a:buNone/>
              <a:defRPr/>
            </a:pPr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BE" smtClean="0"/>
              <a:t>19 juni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3AD6A8-6AE5-4D21-81AD-0FB238D69348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803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435607"/>
      </a:dk2>
      <a:lt2>
        <a:srgbClr val="8F001C"/>
      </a:lt2>
      <a:accent1>
        <a:srgbClr val="F0AC00"/>
      </a:accent1>
      <a:accent2>
        <a:srgbClr val="063869"/>
      </a:accent2>
      <a:accent3>
        <a:srgbClr val="FFFFFF"/>
      </a:accent3>
      <a:accent4>
        <a:srgbClr val="000000"/>
      </a:accent4>
      <a:accent5>
        <a:srgbClr val="F6D2AA"/>
      </a:accent5>
      <a:accent6>
        <a:srgbClr val="05325E"/>
      </a:accent6>
      <a:hlink>
        <a:srgbClr val="D47300"/>
      </a:hlink>
      <a:folHlink>
        <a:srgbClr val="157F7D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435607"/>
        </a:dk2>
        <a:lt2>
          <a:srgbClr val="8F001C"/>
        </a:lt2>
        <a:accent1>
          <a:srgbClr val="F0AC00"/>
        </a:accent1>
        <a:accent2>
          <a:srgbClr val="063869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05325E"/>
        </a:accent6>
        <a:hlink>
          <a:srgbClr val="D47300"/>
        </a:hlink>
        <a:folHlink>
          <a:srgbClr val="157F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BZ_Document" ma:contentTypeID="0x0101004B3EE5D0A9C1CB46B5F7B658172020E7004056D99077DF9248B26AF2112750324F" ma:contentTypeVersion="79" ma:contentTypeDescription="" ma:contentTypeScope="" ma:versionID="a3696f33bb24333a389d06ca28c542eb">
  <xsd:schema xmlns:xsd="http://www.w3.org/2001/XMLSchema" xmlns:p="http://schemas.microsoft.com/office/2006/metadata/properties" xmlns:ns1="d6e05fb4-4ff7-45e7-9d0d-b9f3e278ffe2" xmlns:ns2="ff756884-51f2-4913-b8dd-ae814adc4cd8" xmlns:ns4="http://schemas.microsoft.com/sharepoint/v3/fields" targetNamespace="http://schemas.microsoft.com/office/2006/metadata/properties" ma:root="true" ma:fieldsID="70761c5bc98dde63156568c477449ce7" ns1:_="" ns2:_="" ns4:_="">
    <xsd:import namespace="d6e05fb4-4ff7-45e7-9d0d-b9f3e278ffe2"/>
    <xsd:import namespace="ff756884-51f2-4913-b8dd-ae814adc4cd8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Titre" minOccurs="0"/>
                <xsd:element ref="ns1:Titel" minOccurs="0"/>
                <xsd:element ref="ns2:Language" minOccurs="0"/>
                <xsd:element ref="ns1:DocDate" minOccurs="0"/>
                <xsd:element ref="ns1:Direction" minOccurs="0"/>
                <xsd:element ref="ns1:Theme_x0020_Niveau_x0020_1" minOccurs="0"/>
                <xsd:element ref="ns1:Theme_x0020_Niveau_x0020_2" minOccurs="0"/>
                <xsd:element ref="ns1:Directie1" minOccurs="0"/>
                <xsd:element ref="ns1:Thema_x0020_Niveau_x0020_11" minOccurs="0"/>
                <xsd:element ref="ns1:Thema_x0020_Niveau_x0020_21" minOccurs="0"/>
                <xsd:element ref="ns4:_EndDate"/>
                <xsd:element ref="ns1:Thema_x0020_Niveau_x0020_31" minOccurs="0"/>
                <xsd:element ref="ns1:Publication_x0020_News" minOccurs="0"/>
                <xsd:element ref="ns1:themes_concat" minOccurs="0"/>
                <xsd:element ref="ns1:mot-cle" minOccurs="0"/>
                <xsd:element ref="ns1:sleutelwoord" minOccurs="0"/>
                <xsd:element ref="ns2:Theme_x0020_Niveau_x0020_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6e05fb4-4ff7-45e7-9d0d-b9f3e278ffe2" elementFormDefault="qualified">
    <xsd:import namespace="http://schemas.microsoft.com/office/2006/documentManagement/types"/>
    <xsd:element name="Titre" ma:index="0" nillable="true" ma:displayName="Titre" ma:internalName="Titre" ma:readOnly="false">
      <xsd:simpleType>
        <xsd:restriction base="dms:Text">
          <xsd:maxLength value="255"/>
        </xsd:restriction>
      </xsd:simpleType>
    </xsd:element>
    <xsd:element name="Titel" ma:index="1" nillable="true" ma:displayName="Titel" ma:internalName="Titel">
      <xsd:simpleType>
        <xsd:restriction base="dms:Text">
          <xsd:maxLength value="255"/>
        </xsd:restriction>
      </xsd:simpleType>
    </xsd:element>
    <xsd:element name="DocDate" ma:index="3" nillable="true" ma:displayName="DocDate" ma:default="" ma:format="DateOnly" ma:internalName="DocDate">
      <xsd:simpleType>
        <xsd:restriction base="dms:DateTime"/>
      </xsd:simpleType>
    </xsd:element>
    <xsd:element name="Direction" ma:index="6" nillable="true" ma:displayName="Direction" ma:hidden="true" ma:internalName="Direction" ma:readOnly="false">
      <xsd:simpleType>
        <xsd:restriction base="dms:Unknown"/>
      </xsd:simpleType>
    </xsd:element>
    <xsd:element name="Theme_x0020_Niveau_x0020_1" ma:index="7" nillable="true" ma:displayName="Theme Niveau 1" ma:hidden="true" ma:internalName="Theme_x0020_Niveau_x0020_1" ma:readOnly="false">
      <xsd:simpleType>
        <xsd:restriction base="dms:Unknown"/>
      </xsd:simpleType>
    </xsd:element>
    <xsd:element name="Theme_x0020_Niveau_x0020_2" ma:index="8" nillable="true" ma:displayName="Theme Niveau 2" ma:hidden="true" ma:internalName="Theme_x0020_Niveau_x0020_2" ma:readOnly="false">
      <xsd:simpleType>
        <xsd:restriction base="dms:Unknown"/>
      </xsd:simpleType>
    </xsd:element>
    <xsd:element name="Directie1" ma:index="9" nillable="true" ma:displayName="Directie" ma:hidden="true" ma:internalName="Directie1" ma:readOnly="false">
      <xsd:simpleType>
        <xsd:restriction base="dms:Unknown"/>
      </xsd:simpleType>
    </xsd:element>
    <xsd:element name="Thema_x0020_Niveau_x0020_11" ma:index="10" nillable="true" ma:displayName="Thema Niveau 1" ma:hidden="true" ma:internalName="Thema_x0020_Niveau_x0020_11" ma:readOnly="false">
      <xsd:simpleType>
        <xsd:restriction base="dms:Unknown"/>
      </xsd:simpleType>
    </xsd:element>
    <xsd:element name="Thema_x0020_Niveau_x0020_21" ma:index="11" nillable="true" ma:displayName="Thema Niveau 2" ma:hidden="true" ma:internalName="Thema_x0020_Niveau_x0020_21" ma:readOnly="false">
      <xsd:simpleType>
        <xsd:restriction base="dms:Unknown"/>
      </xsd:simpleType>
    </xsd:element>
    <xsd:element name="Thema_x0020_Niveau_x0020_31" ma:index="13" nillable="true" ma:displayName="Thema Niveau 3" ma:hidden="true" ma:internalName="Thema_x0020_Niveau_x0020_31" ma:readOnly="false">
      <xsd:simpleType>
        <xsd:restriction base="dms:Unknown"/>
      </xsd:simpleType>
    </xsd:element>
    <xsd:element name="Publication_x0020_News" ma:index="14" nillable="true" ma:displayName="Publication News" ma:default="None" ma:format="Dropdown" ma:hidden="true" ma:internalName="Publication_x0020_News" ma:readOnly="false">
      <xsd:simpleType>
        <xsd:restriction base="dms:Choice">
          <xsd:enumeration value="None"/>
          <xsd:enumeration value="My Direction"/>
          <xsd:enumeration value="All IBZ"/>
        </xsd:restriction>
      </xsd:simpleType>
    </xsd:element>
    <xsd:element name="themes_concat" ma:index="16" nillable="true" ma:displayName="themes_concat" ma:internalName="themes_concat" ma:readOnly="false">
      <xsd:simpleType>
        <xsd:restriction base="dms:Text">
          <xsd:maxLength value="255"/>
        </xsd:restriction>
      </xsd:simpleType>
    </xsd:element>
    <xsd:element name="mot-cle" ma:index="17" nillable="true" ma:displayName="mot-cle" ma:description="introduisez ici un ou plusieurs mot-clés si nécessaire" ma:internalName="mot_x002d_cl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arrière"/>
                  </xsd:restriction>
                </xsd:simpleType>
              </xsd:element>
            </xsd:sequence>
          </xsd:extension>
        </xsd:complexContent>
      </xsd:complexType>
    </xsd:element>
    <xsd:element name="sleutelwoord" ma:index="18" nillable="true" ma:displayName="sleutelwoord" ma:description="hier een sleutelwoord invullen als de titel of de thema van het document niet voldoend duidelijk is" ma:internalName="sleutelwoord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electie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ff756884-51f2-4913-b8dd-ae814adc4cd8" elementFormDefault="qualified">
    <xsd:import namespace="http://schemas.microsoft.com/office/2006/documentManagement/types"/>
    <xsd:element name="Language" ma:index="2" nillable="true" ma:displayName="Language" ma:default="Nederlands" ma:description="Langue du document - Taal van het document" ma:internalName="Languag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ederlands"/>
                    <xsd:enumeration value="Français"/>
                    <xsd:enumeration value="English"/>
                    <xsd:enumeration value="German"/>
                  </xsd:restriction>
                </xsd:simpleType>
              </xsd:element>
            </xsd:sequence>
          </xsd:extension>
        </xsd:complexContent>
      </xsd:complexType>
    </xsd:element>
    <xsd:element name="Theme_x0020_Niveau_x0020_3" ma:index="25" nillable="true" ma:displayName="Theme Niveau 3" ma:hidden="true" ma:internalName="Theme_x0020_Niveau_x0020_30" ma:readOnly="fals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EndDate" ma:index="12" ma:displayName="End Date" ma:default="2060-01-01T00:00:00Z" ma:format="DateOnly" ma:internalName="_End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6" ma:displayName="Author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5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ie1 xmlns="d6e05fb4-4ff7-45e7-9d0d-b9f3e278ffe2">Horizontale</Directie1>
    <Language xmlns="ff756884-51f2-4913-b8dd-ae814adc4cd8">
      <Value>Nederlands</Value>
      <Value>Français</Value>
    </Language>
    <sleutelwoord xmlns="d6e05fb4-4ff7-45e7-9d0d-b9f3e278ffe2"/>
    <Direction xmlns="d6e05fb4-4ff7-45e7-9d0d-b9f3e278ffe2">Horizontaux</Direction>
    <_EndDate xmlns="http://schemas.microsoft.com/sharepoint/v3/fields">2060-01-01T00:00:00+00:00</_EndDate>
    <Titel xmlns="d6e05fb4-4ff7-45e7-9d0d-b9f3e278ffe2">PowerPoint-presentatie</Titel>
    <Theme_x0020_Niveau_x0020_1 xmlns="d6e05fb4-4ff7-45e7-9d0d-b9f3e278ffe2">Communication</Theme_x0020_Niveau_x0020_1>
    <themes_concat xmlns="d6e05fb4-4ff7-45e7-9d0d-b9f3e278ffe2">Communication / Style maison / Institutions et Population - Communicatie / Huisstijl / Instellingen en Bevolking</themes_concat>
    <Theme_x0020_Niveau_x0020_3 xmlns="ff756884-51f2-4913-b8dd-ae814adc4cd8" xsi:nil="true"/>
    <Thema_x0020_Niveau_x0020_11 xmlns="d6e05fb4-4ff7-45e7-9d0d-b9f3e278ffe2">Communicatie</Thema_x0020_Niveau_x0020_11>
    <Titre xmlns="d6e05fb4-4ff7-45e7-9d0d-b9f3e278ffe2" xsi:nil="true"/>
    <Publication_x0020_News xmlns="d6e05fb4-4ff7-45e7-9d0d-b9f3e278ffe2">None</Publication_x0020_News>
    <DocDate xmlns="d6e05fb4-4ff7-45e7-9d0d-b9f3e278ffe2" xsi:nil="true"/>
    <Theme_x0020_Niveau_x0020_2 xmlns="d6e05fb4-4ff7-45e7-9d0d-b9f3e278ffe2">Style maison</Theme_x0020_Niveau_x0020_2>
    <Thema_x0020_Niveau_x0020_21 xmlns="d6e05fb4-4ff7-45e7-9d0d-b9f3e278ffe2">Huisstijl</Thema_x0020_Niveau_x0020_21>
    <mot-cle xmlns="d6e05fb4-4ff7-45e7-9d0d-b9f3e278ffe2"/>
    <Thema_x0020_Niveau_x0020_31 xmlns="d6e05fb4-4ff7-45e7-9d0d-b9f3e278ffe2">Instellingen en Bevolking</Thema_x0020_Niveau_x0020_31>
  </documentManagement>
</p:properties>
</file>

<file path=customXml/itemProps1.xml><?xml version="1.0" encoding="utf-8"?>
<ds:datastoreItem xmlns:ds="http://schemas.openxmlformats.org/officeDocument/2006/customXml" ds:itemID="{01800FAB-5C07-4686-8FAE-45EE86312FB5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7C5B28D9-E629-4587-AE6D-2C5C937CDE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e05fb4-4ff7-45e7-9d0d-b9f3e278ffe2"/>
    <ds:schemaRef ds:uri="ff756884-51f2-4913-b8dd-ae814adc4cd8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D9BE4BB-2FE3-4D42-8E0C-9006333AEE82}">
  <ds:schemaRefs>
    <ds:schemaRef ds:uri="d6e05fb4-4ff7-45e7-9d0d-b9f3e278ffe2"/>
    <ds:schemaRef ds:uri="http://purl.org/dc/elements/1.1/"/>
    <ds:schemaRef ds:uri="http://schemas.microsoft.com/office/2006/documentManagement/types"/>
    <ds:schemaRef ds:uri="http://schemas.microsoft.com/sharepoint/v3/fields"/>
    <ds:schemaRef ds:uri="http://purl.org/dc/dcmitype/"/>
    <ds:schemaRef ds:uri="http://schemas.openxmlformats.org/package/2006/metadata/core-properties"/>
    <ds:schemaRef ds:uri="http://purl.org/dc/terms/"/>
    <ds:schemaRef ds:uri="http://www.w3.org/XML/1998/namespace"/>
    <ds:schemaRef ds:uri="ff756884-51f2-4913-b8dd-ae814adc4cd8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</TotalTime>
  <Words>751</Words>
  <Application>Microsoft Office PowerPoint</Application>
  <PresentationFormat>Diavoorstelling (4:3)</PresentationFormat>
  <Paragraphs>202</Paragraphs>
  <Slides>18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Standaardontwerp</vt:lpstr>
      <vt:lpstr>NIEUWE STRUCTUUR VOOR REGISTRATIE ADRES</vt:lpstr>
      <vt:lpstr>Adresregistratie</vt:lpstr>
      <vt:lpstr>Problemen met huidige wijze van adresregistratie</vt:lpstr>
      <vt:lpstr>Problemen met huidige wijze van adresregistratie</vt:lpstr>
      <vt:lpstr>ADRESSTRUCTUUR RRN</vt:lpstr>
      <vt:lpstr>Problemen met huidige wijze van adresregistratie – IT020</vt:lpstr>
      <vt:lpstr>Problemen met huidige wijze van adresregistratie – IT020</vt:lpstr>
      <vt:lpstr>Problemen met huidige wijze van adresregistratie – IT020</vt:lpstr>
      <vt:lpstr>Problemen met huidige wijze van adresregistratie – IT020</vt:lpstr>
      <vt:lpstr>Problemen met huidige wijze van adresregistratie – IT020</vt:lpstr>
      <vt:lpstr>Nieuwe structuur IT020 en aanpassing vertaalbestanden</vt:lpstr>
      <vt:lpstr>Nieuwe structuur IT020</vt:lpstr>
      <vt:lpstr>Nieuwe structuur IT020</vt:lpstr>
      <vt:lpstr>Nieuwe structuur IT020</vt:lpstr>
      <vt:lpstr>Nieuwe structuur IT020</vt:lpstr>
      <vt:lpstr>Aanpassing vertaalbestanden</vt:lpstr>
      <vt:lpstr>Timing</vt:lpstr>
      <vt:lpstr>BEDANKT VOOR UW AANDACHT</vt:lpstr>
    </vt:vector>
  </TitlesOfParts>
  <Company>FOD Binnenlandse Zaken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Marc Ruymen</dc:creator>
  <cp:lastModifiedBy>Stefan Van de Venster</cp:lastModifiedBy>
  <cp:revision>125</cp:revision>
  <dcterms:created xsi:type="dcterms:W3CDTF">2007-07-02T10:03:53Z</dcterms:created>
  <dcterms:modified xsi:type="dcterms:W3CDTF">2014-10-20T13:22:25Z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heme Niveau 3">
    <vt:lpwstr>Institutions et Population</vt:lpwstr>
  </property>
  <property fmtid="{D5CDD505-2E9C-101B-9397-08002B2CF9AE}" pid="3" name="ContentType">
    <vt:lpwstr>IBZ_Document</vt:lpwstr>
  </property>
  <property fmtid="{D5CDD505-2E9C-101B-9397-08002B2CF9AE}" pid="4" name="Order">
    <vt:lpwstr>49800.0000000000</vt:lpwstr>
  </property>
  <property fmtid="{D5CDD505-2E9C-101B-9397-08002B2CF9AE}" pid="5" name="WorkflowCreationPath">
    <vt:lpwstr>f7e1b858-fb73-4ae2-b540-e2b7e8052cbe,3;89948025-4081-4f5e-a424-2864ba34d0a4,3;</vt:lpwstr>
  </property>
</Properties>
</file>