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9" r:id="rId3"/>
    <p:sldId id="295" r:id="rId4"/>
    <p:sldId id="300" r:id="rId5"/>
    <p:sldId id="296" r:id="rId6"/>
    <p:sldId id="303" r:id="rId7"/>
    <p:sldId id="293" r:id="rId8"/>
  </p:sldIdLst>
  <p:sldSz cx="9144000" cy="6858000" type="screen4x3"/>
  <p:notesSz cx="6718300" cy="9867900"/>
  <p:defaultTextStyle>
    <a:defPPr>
      <a:defRPr lang="nl-NL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80" d="100"/>
          <a:sy n="80" d="100"/>
        </p:scale>
        <p:origin x="-1301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926" y="-84"/>
      </p:cViewPr>
      <p:guideLst>
        <p:guide orient="horz" pos="3108"/>
        <p:guide pos="21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ChangeArrowheads="1"/>
          </p:cNvSpPr>
          <p:nvPr/>
        </p:nvSpPr>
        <p:spPr bwMode="auto">
          <a:xfrm>
            <a:off x="527050" y="9310688"/>
            <a:ext cx="1130300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nl-NL" altLang="fr-FR" sz="1000" smtClean="0"/>
              <a:t>25 september 2005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662113" y="9310688"/>
            <a:ext cx="3433762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nl-NL" altLang="fr-FR"/>
              <a:t>Via Beeld &gt; Koptekst en voettekst kan je de voettekst ingeven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00638" y="9310688"/>
            <a:ext cx="1131887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8EC32F3C-771C-4458-9711-107B890EFEC0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  <p:sp>
        <p:nvSpPr>
          <p:cNvPr id="18437" name="Line 9"/>
          <p:cNvSpPr>
            <a:spLocks noChangeShapeType="1"/>
          </p:cNvSpPr>
          <p:nvPr/>
        </p:nvSpPr>
        <p:spPr bwMode="auto">
          <a:xfrm>
            <a:off x="534988" y="9256713"/>
            <a:ext cx="5703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25438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620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4876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fr-FR" noProof="0" smtClean="0"/>
              <a:t>Klik om de opmaakprofielen van de modeltekst te bewerken</a:t>
            </a:r>
          </a:p>
          <a:p>
            <a:pPr lvl="1"/>
            <a:r>
              <a:rPr lang="nl-NL" altLang="fr-FR" noProof="0" smtClean="0"/>
              <a:t>Tweede niveau</a:t>
            </a:r>
          </a:p>
          <a:p>
            <a:pPr lvl="2"/>
            <a:r>
              <a:rPr lang="nl-NL" altLang="fr-FR" noProof="0" smtClean="0"/>
              <a:t>Derde niveau</a:t>
            </a:r>
          </a:p>
          <a:p>
            <a:pPr lvl="3"/>
            <a:r>
              <a:rPr lang="nl-NL" altLang="fr-FR" noProof="0" smtClean="0"/>
              <a:t>Vierde niveau</a:t>
            </a:r>
          </a:p>
          <a:p>
            <a:pPr lvl="4"/>
            <a:r>
              <a:rPr lang="nl-NL" altLang="fr-FR" noProof="0" smtClean="0"/>
              <a:t>Vijfde niveau</a:t>
            </a:r>
          </a:p>
        </p:txBody>
      </p:sp>
      <p:sp>
        <p:nvSpPr>
          <p:cNvPr id="20484" name="Rectangle 1032"/>
          <p:cNvSpPr>
            <a:spLocks noChangeArrowheads="1"/>
          </p:cNvSpPr>
          <p:nvPr/>
        </p:nvSpPr>
        <p:spPr bwMode="auto">
          <a:xfrm>
            <a:off x="904875" y="9432925"/>
            <a:ext cx="11303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nl-NL" altLang="fr-FR" sz="1000" smtClean="0"/>
              <a:t>25 september 2005</a:t>
            </a:r>
          </a:p>
        </p:txBody>
      </p:sp>
      <p:sp>
        <p:nvSpPr>
          <p:cNvPr id="20485" name="Rectangle 1033"/>
          <p:cNvSpPr>
            <a:spLocks noChangeArrowheads="1"/>
          </p:cNvSpPr>
          <p:nvPr/>
        </p:nvSpPr>
        <p:spPr bwMode="auto">
          <a:xfrm>
            <a:off x="1662113" y="9432925"/>
            <a:ext cx="343376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altLang="fr-FR" sz="1000" smtClean="0"/>
              <a:t>Via Beeld &gt; Koptekst en voettekst kan je de voettekst ingeven</a:t>
            </a:r>
          </a:p>
        </p:txBody>
      </p:sp>
      <p:sp>
        <p:nvSpPr>
          <p:cNvPr id="20486" name="Rectangle 1034"/>
          <p:cNvSpPr>
            <a:spLocks noChangeArrowheads="1"/>
          </p:cNvSpPr>
          <p:nvPr/>
        </p:nvSpPr>
        <p:spPr bwMode="auto">
          <a:xfrm>
            <a:off x="4733925" y="9432925"/>
            <a:ext cx="11318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50BF9D16-3D29-431B-A54E-2F2D33FBD8AA}" type="slidenum">
              <a:rPr lang="nl-NL" altLang="fr-FR" sz="1000" smtClean="0"/>
              <a:pPr algn="r" eaLnBrk="1" hangingPunct="1">
                <a:defRPr/>
              </a:pPr>
              <a:t>‹N°›</a:t>
            </a:fld>
            <a:endParaRPr lang="nl-NL" altLang="fr-FR" sz="1000" smtClean="0"/>
          </a:p>
        </p:txBody>
      </p:sp>
      <p:sp>
        <p:nvSpPr>
          <p:cNvPr id="17415" name="Line 1035"/>
          <p:cNvSpPr>
            <a:spLocks noChangeShapeType="1"/>
          </p:cNvSpPr>
          <p:nvPr/>
        </p:nvSpPr>
        <p:spPr bwMode="auto">
          <a:xfrm>
            <a:off x="901700" y="9377363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233369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793750" y="2260600"/>
            <a:ext cx="1800225" cy="4318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BE" altLang="fr-FR" smtClean="0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0"/>
            <a:ext cx="9140825" cy="14620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BE" altLang="fr-FR" smtClean="0"/>
          </a:p>
        </p:txBody>
      </p:sp>
      <p:pic>
        <p:nvPicPr>
          <p:cNvPr id="6" name="Picture 12" descr="logo-b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6725" y="6299200"/>
            <a:ext cx="2921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103 ibz-FRNL_POS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2188" y="420688"/>
            <a:ext cx="23780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20"/>
          <p:cNvGrpSpPr>
            <a:grpSpLocks/>
          </p:cNvGrpSpPr>
          <p:nvPr userDrawn="1"/>
        </p:nvGrpSpPr>
        <p:grpSpPr bwMode="auto">
          <a:xfrm>
            <a:off x="793750" y="2692400"/>
            <a:ext cx="7626350" cy="3171825"/>
            <a:chOff x="500" y="1696"/>
            <a:chExt cx="4804" cy="1998"/>
          </a:xfrm>
        </p:grpSpPr>
        <p:sp>
          <p:nvSpPr>
            <p:cNvPr id="9" name="Rectangle 14"/>
            <p:cNvSpPr>
              <a:spLocks noChangeArrowheads="1"/>
            </p:cNvSpPr>
            <p:nvPr userDrawn="1"/>
          </p:nvSpPr>
          <p:spPr bwMode="auto">
            <a:xfrm>
              <a:off x="500" y="1696"/>
              <a:ext cx="4588" cy="216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fr-BE" altLang="fr-FR" smtClean="0"/>
            </a:p>
          </p:txBody>
        </p:sp>
        <p:sp>
          <p:nvSpPr>
            <p:cNvPr id="10" name="Rectangle 15"/>
            <p:cNvSpPr>
              <a:spLocks noChangeArrowheads="1"/>
            </p:cNvSpPr>
            <p:nvPr userDrawn="1"/>
          </p:nvSpPr>
          <p:spPr bwMode="auto">
            <a:xfrm>
              <a:off x="5088" y="1696"/>
              <a:ext cx="216" cy="1782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fr-BE" altLang="fr-FR" smtClean="0"/>
            </a:p>
          </p:txBody>
        </p:sp>
        <p:sp>
          <p:nvSpPr>
            <p:cNvPr id="11" name="Rectangle 18"/>
            <p:cNvSpPr>
              <a:spLocks noChangeArrowheads="1"/>
            </p:cNvSpPr>
            <p:nvPr userDrawn="1"/>
          </p:nvSpPr>
          <p:spPr bwMode="auto">
            <a:xfrm>
              <a:off x="716" y="3478"/>
              <a:ext cx="4588" cy="216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fr-BE" altLang="fr-FR" smtClean="0"/>
            </a:p>
          </p:txBody>
        </p:sp>
        <p:sp>
          <p:nvSpPr>
            <p:cNvPr id="12" name="Rectangle 19"/>
            <p:cNvSpPr>
              <a:spLocks noChangeArrowheads="1"/>
            </p:cNvSpPr>
            <p:nvPr userDrawn="1"/>
          </p:nvSpPr>
          <p:spPr bwMode="auto">
            <a:xfrm>
              <a:off x="500" y="1912"/>
              <a:ext cx="216" cy="1782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fr-BE" altLang="fr-FR" smtClean="0"/>
            </a:p>
          </p:txBody>
        </p:sp>
      </p:grp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38313" y="3702050"/>
            <a:ext cx="5727700" cy="990600"/>
          </a:xfrm>
        </p:spPr>
        <p:txBody>
          <a:bodyPr anchor="b"/>
          <a:lstStyle>
            <a:lvl1pPr marL="0" indent="0" algn="r">
              <a:lnSpc>
                <a:spcPts val="3500"/>
              </a:lnSpc>
              <a:buFontTx/>
              <a:buNone/>
              <a:defRPr sz="3100"/>
            </a:lvl1pPr>
          </a:lstStyle>
          <a:p>
            <a:pPr lvl="0"/>
            <a:r>
              <a:rPr lang="nl-NL" altLang="fr-FR" noProof="0" smtClean="0"/>
              <a:t>Klik om het opmaakprofiel van de modeltitel te bewerken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36725" y="4718050"/>
            <a:ext cx="5729288" cy="7286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marL="0" indent="0" algn="r">
              <a:lnSpc>
                <a:spcPts val="2600"/>
              </a:lnSpc>
              <a:spcBef>
                <a:spcPct val="0"/>
              </a:spcBef>
              <a:buFontTx/>
              <a:buNone/>
              <a:defRPr sz="2200" b="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nl-NL" altLang="fr-FR" noProof="0" smtClean="0"/>
              <a:t>Klik om het opmaakprofiel van de modelondertitel te bewerken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790575" y="2371725"/>
            <a:ext cx="1800225" cy="2762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 altLang="fr-FR"/>
              <a:t>10/07/2014</a:t>
            </a:r>
            <a:endParaRPr lang="nl-NL" alt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10/07/2014</a:t>
            </a:r>
            <a:endParaRPr lang="nl-NL" alt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59477-BEE5-480B-B09B-C05CF07850E4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35738" y="241300"/>
            <a:ext cx="1887537" cy="57499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68363" y="241300"/>
            <a:ext cx="5514975" cy="57499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10/07/2014</a:t>
            </a:r>
            <a:endParaRPr lang="nl-NL" alt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FCB91-7B08-483F-99F1-947CDE050772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10/07/2014</a:t>
            </a:r>
            <a:endParaRPr lang="nl-NL" alt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A3E7D-FE01-4A84-A392-EBFBD23D8F7E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10/07/2014</a:t>
            </a:r>
            <a:endParaRPr lang="nl-NL" alt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8BD10-9EFE-4E3E-8278-425D4DB8AF3C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192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863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10/07/2014</a:t>
            </a:r>
            <a:endParaRPr lang="nl-NL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C869E-C408-47B3-8BD0-B446ED631B34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10/07/2014</a:t>
            </a:r>
            <a:endParaRPr lang="nl-NL" alt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52260-5B2A-48FB-931F-463E687EB784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10/07/2014</a:t>
            </a:r>
            <a:endParaRPr lang="nl-NL" alt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34F7A-BE9F-4C64-B1A5-B6E03C6F8603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10/07/2014</a:t>
            </a:r>
            <a:endParaRPr lang="nl-NL" alt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D389E-40DB-42D1-911C-211BBD4434B4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10/07/2014</a:t>
            </a:r>
            <a:endParaRPr lang="nl-NL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89E77-62C2-48E7-86D8-3A8EE505074E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10/07/2014</a:t>
            </a:r>
            <a:endParaRPr lang="nl-NL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B4AC7-2A9F-4199-A29B-9D5A01954464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762000" y="1463675"/>
            <a:ext cx="7664450" cy="5394325"/>
          </a:xfrm>
          <a:prstGeom prst="rect">
            <a:avLst/>
          </a:prstGeom>
          <a:solidFill>
            <a:srgbClr val="D2D2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BE" altLang="fr-FR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8363" y="241300"/>
            <a:ext cx="7554912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fr-FR" smtClean="0"/>
              <a:t>Klik om het opmaakprofiel van de modeltitel te bewerken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876425"/>
            <a:ext cx="6781800" cy="4114800"/>
          </a:xfrm>
          <a:prstGeom prst="rect">
            <a:avLst/>
          </a:prstGeom>
          <a:solidFill>
            <a:srgbClr val="D2D2C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fr-FR" smtClean="0"/>
              <a:t>Klik om de opmaakprofielen van de modeltekst te bewerken</a:t>
            </a:r>
          </a:p>
          <a:p>
            <a:pPr lvl="1"/>
            <a:r>
              <a:rPr lang="nl-NL" altLang="fr-FR" smtClean="0"/>
              <a:t>Tweede niveau</a:t>
            </a:r>
          </a:p>
          <a:p>
            <a:pPr lvl="2"/>
            <a:r>
              <a:rPr lang="nl-NL" altLang="fr-FR" smtClean="0"/>
              <a:t>Derde niveau</a:t>
            </a:r>
          </a:p>
          <a:p>
            <a:pPr lvl="3"/>
            <a:r>
              <a:rPr lang="nl-NL" altLang="fr-FR" smtClean="0"/>
              <a:t>Vierde niveau</a:t>
            </a:r>
          </a:p>
          <a:p>
            <a:pPr lvl="4"/>
            <a:r>
              <a:rPr lang="nl-NL" altLang="fr-FR" smtClean="0"/>
              <a:t>Vijfde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4750" y="6567488"/>
            <a:ext cx="1905000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6B645E"/>
                </a:solidFill>
              </a:defRPr>
            </a:lvl1pPr>
          </a:lstStyle>
          <a:p>
            <a:pPr>
              <a:defRPr/>
            </a:pPr>
            <a:r>
              <a:rPr lang="fr-FR" altLang="fr-FR"/>
              <a:t>10/07/2014</a:t>
            </a:r>
            <a:endParaRPr lang="nl-NL" alt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0925" y="6530975"/>
            <a:ext cx="76200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500" b="1">
                <a:solidFill>
                  <a:srgbClr val="6B645E"/>
                </a:solidFill>
              </a:defRPr>
            </a:lvl1pPr>
          </a:lstStyle>
          <a:p>
            <a:pPr>
              <a:defRPr/>
            </a:pPr>
            <a:fld id="{97519573-3015-4135-96E5-9CB39C0B56D5}" type="slidenum">
              <a:rPr lang="nl-NL" altLang="fr-FR"/>
              <a:pPr>
                <a:defRPr/>
              </a:pPr>
              <a:t>‹N°›</a:t>
            </a:fld>
            <a:endParaRPr lang="nl-NL" alt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463675"/>
            <a:ext cx="317500" cy="13033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BE" altLang="fr-FR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69" r:id="rId2"/>
    <p:sldLayoutId id="2147484070" r:id="rId3"/>
    <p:sldLayoutId id="2147484071" r:id="rId4"/>
    <p:sldLayoutId id="2147484072" r:id="rId5"/>
    <p:sldLayoutId id="2147484073" r:id="rId6"/>
    <p:sldLayoutId id="2147484074" r:id="rId7"/>
    <p:sldLayoutId id="2147484075" r:id="rId8"/>
    <p:sldLayoutId id="2147484076" r:id="rId9"/>
    <p:sldLayoutId id="2147484077" r:id="rId10"/>
    <p:sldLayoutId id="2147484078" r:id="rId11"/>
  </p:sldLayoutIdLst>
  <p:hf sldNum="0" hdr="0" ftr="0"/>
  <p:txStyles>
    <p:titleStyle>
      <a:lvl1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+mj-lt"/>
          <a:ea typeface="+mj-ea"/>
          <a:cs typeface="+mj-cs"/>
        </a:defRPr>
      </a:lvl1pPr>
      <a:lvl2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2pPr>
      <a:lvl3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3pPr>
      <a:lvl4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4pPr>
      <a:lvl5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5pPr>
      <a:lvl6pPr marL="8556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6pPr>
      <a:lvl7pPr marL="13128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7pPr>
      <a:lvl8pPr marL="17700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8pPr>
      <a:lvl9pPr marL="22272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9pPr>
    </p:titleStyle>
    <p:bodyStyle>
      <a:lvl1pPr marL="319088" indent="-319088" algn="l" rtl="0" eaLnBrk="0" fontAlgn="base" hangingPunct="0">
        <a:lnSpc>
          <a:spcPts val="28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300" b="1">
          <a:solidFill>
            <a:schemeClr val="tx1"/>
          </a:solidFill>
          <a:latin typeface="+mn-lt"/>
          <a:ea typeface="+mn-ea"/>
          <a:cs typeface="+mn-cs"/>
        </a:defRPr>
      </a:lvl1pPr>
      <a:lvl2pPr marL="474663" indent="-146050" algn="l" rtl="0" eaLnBrk="0" fontAlgn="base" hangingPunct="0">
        <a:lnSpc>
          <a:spcPts val="2500"/>
        </a:lnSpc>
        <a:spcBef>
          <a:spcPct val="2000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2pPr>
      <a:lvl3pPr marL="638175" indent="-147638" algn="l" rtl="0" eaLnBrk="0" fontAlgn="base" hangingPunct="0">
        <a:spcBef>
          <a:spcPct val="20000"/>
        </a:spcBef>
        <a:spcAft>
          <a:spcPct val="0"/>
        </a:spcAft>
        <a:buSzPct val="70000"/>
        <a:buChar char="•"/>
        <a:defRPr sz="2100">
          <a:solidFill>
            <a:schemeClr val="tx1"/>
          </a:solidFill>
          <a:latin typeface="+mn-lt"/>
        </a:defRPr>
      </a:lvl3pPr>
      <a:lvl4pPr marL="16954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14550" indent="-228600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5717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289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4861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433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dirty="0" smtClean="0"/>
              <a:t>26/10/2016</a:t>
            </a:r>
            <a:endParaRPr lang="nl-NL" altLang="fr-FR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895600"/>
            <a:ext cx="6094413" cy="2438400"/>
          </a:xfrm>
        </p:spPr>
        <p:txBody>
          <a:bodyPr/>
          <a:lstStyle/>
          <a:p>
            <a:pPr algn="ctr" eaLnBrk="1" hangingPunct="1"/>
            <a:r>
              <a:rPr lang="nl-NL" altLang="fr-FR" u="sng" dirty="0" smtClean="0"/>
              <a:t/>
            </a:r>
            <a:br>
              <a:rPr lang="nl-NL" altLang="fr-FR" u="sng" dirty="0" smtClean="0"/>
            </a:br>
            <a:r>
              <a:rPr lang="nl-NL" altLang="fr-FR" u="sng" dirty="0" smtClean="0"/>
              <a:t/>
            </a:r>
            <a:br>
              <a:rPr lang="nl-NL" altLang="fr-FR" u="sng" dirty="0" smtClean="0"/>
            </a:br>
            <a:r>
              <a:rPr lang="nl-NL" altLang="fr-FR" u="sng" dirty="0" smtClean="0"/>
              <a:t/>
            </a:r>
            <a:br>
              <a:rPr lang="nl-NL" altLang="fr-FR" u="sng" dirty="0" smtClean="0"/>
            </a:br>
            <a:r>
              <a:rPr lang="nl-NL" altLang="fr-FR" u="sng" dirty="0" smtClean="0"/>
              <a:t/>
            </a:r>
            <a:br>
              <a:rPr lang="nl-NL" altLang="fr-FR" u="sng" dirty="0" smtClean="0"/>
            </a:br>
            <a:r>
              <a:rPr lang="nl-NL" altLang="fr-FR" u="sng" dirty="0" smtClean="0"/>
              <a:t/>
            </a:r>
            <a:br>
              <a:rPr lang="nl-NL" altLang="fr-FR" u="sng" dirty="0" smtClean="0"/>
            </a:br>
            <a:r>
              <a:rPr lang="fr-BE" altLang="fr-FR" b="0" dirty="0" smtClean="0"/>
              <a:t/>
            </a:r>
            <a:br>
              <a:rPr lang="fr-BE" altLang="fr-FR" b="0" dirty="0" smtClean="0"/>
            </a:br>
            <a:r>
              <a:rPr lang="nl-NL" altLang="fr-FR" u="sng" dirty="0" smtClean="0"/>
              <a:t/>
            </a:r>
            <a:br>
              <a:rPr lang="nl-NL" altLang="fr-FR" u="sng" dirty="0" smtClean="0"/>
            </a:br>
            <a:r>
              <a:rPr lang="nl-NL" altLang="fr-FR" u="sng" dirty="0" smtClean="0"/>
              <a:t/>
            </a:r>
            <a:br>
              <a:rPr lang="nl-NL" altLang="fr-FR" u="sng" dirty="0" smtClean="0"/>
            </a:br>
            <a:r>
              <a:rPr lang="nl-NL" altLang="fr-FR" u="sng" dirty="0"/>
              <a:t/>
            </a:r>
            <a:br>
              <a:rPr lang="nl-NL" altLang="fr-FR" u="sng" dirty="0"/>
            </a:br>
            <a:r>
              <a:rPr lang="nl-NL" altLang="fr-FR" u="sng" dirty="0" smtClean="0"/>
              <a:t>Afschaffing voorlopige identiteitsdocumenten</a:t>
            </a:r>
            <a:br>
              <a:rPr lang="nl-NL" altLang="fr-FR" u="sng" dirty="0" smtClean="0"/>
            </a:br>
            <a:r>
              <a:rPr lang="nl-NL" altLang="fr-FR" u="sng" dirty="0" smtClean="0">
                <a:latin typeface="Cambria" pitchFamily="18" charset="0"/>
              </a:rPr>
              <a:t/>
            </a:r>
            <a:br>
              <a:rPr lang="nl-NL" altLang="fr-FR" u="sng" dirty="0" smtClean="0">
                <a:latin typeface="Cambria" pitchFamily="18" charset="0"/>
              </a:rPr>
            </a:br>
            <a:endParaRPr lang="en-US" altLang="fr-FR" dirty="0" smtClean="0">
              <a:latin typeface="Cambria" pitchFamily="18" charset="0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r-FR" dirty="0" smtClean="0"/>
          </a:p>
          <a:p>
            <a:pPr eaLnBrk="1" hangingPunct="1"/>
            <a:r>
              <a:rPr lang="en-US" altLang="fr-FR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u contenu 2"/>
          <p:cNvSpPr>
            <a:spLocks noGrp="1"/>
          </p:cNvSpPr>
          <p:nvPr>
            <p:ph idx="1"/>
          </p:nvPr>
        </p:nvSpPr>
        <p:spPr>
          <a:xfrm>
            <a:off x="1219200" y="1876425"/>
            <a:ext cx="6781800" cy="104775"/>
          </a:xfrm>
        </p:spPr>
        <p:txBody>
          <a:bodyPr/>
          <a:lstStyle/>
          <a:p>
            <a:endParaRPr lang="fr-BE" altLang="fr-FR" smtClean="0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7696200" cy="5103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2D2C6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2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4100" name="Titre 1"/>
          <p:cNvSpPr>
            <a:spLocks noGrp="1"/>
          </p:cNvSpPr>
          <p:nvPr>
            <p:ph type="title"/>
          </p:nvPr>
        </p:nvSpPr>
        <p:spPr>
          <a:xfrm>
            <a:off x="868363" y="241301"/>
            <a:ext cx="7554912" cy="825500"/>
          </a:xfrm>
        </p:spPr>
        <p:txBody>
          <a:bodyPr/>
          <a:lstStyle/>
          <a:p>
            <a:r>
              <a:rPr lang="nl-BE" altLang="fr-FR" dirty="0" smtClean="0">
                <a:latin typeface="Cambria" pitchFamily="18" charset="0"/>
              </a:rPr>
              <a:t>Overzicht</a:t>
            </a:r>
          </a:p>
        </p:txBody>
      </p:sp>
      <p:sp>
        <p:nvSpPr>
          <p:cNvPr id="4101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dirty="0" smtClean="0"/>
              <a:t>26/10/2016</a:t>
            </a:r>
            <a:endParaRPr lang="nl-NL" altLang="fr-FR" dirty="0" smtClean="0"/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762000" y="1524000"/>
            <a:ext cx="7543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altLang="fr-FR"/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9600" y="1905000"/>
            <a:ext cx="78486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>
              <a:buFont typeface="+mj-lt"/>
              <a:buAutoNum type="arabicPeriod"/>
              <a:defRPr/>
            </a:pPr>
            <a:r>
              <a:rPr lang="nl-BE" b="1" dirty="0" smtClean="0">
                <a:latin typeface="Cambria" panose="02040503050406030204" pitchFamily="18" charset="0"/>
              </a:rPr>
              <a:t>Analyse </a:t>
            </a:r>
          </a:p>
          <a:p>
            <a:pPr marL="457200" indent="-457200" algn="l">
              <a:buFont typeface="+mj-lt"/>
              <a:buAutoNum type="arabicPeriod"/>
              <a:defRPr/>
            </a:pPr>
            <a:endParaRPr lang="nl-BE" sz="2000" b="1" dirty="0" smtClean="0">
              <a:latin typeface="Cambria" panose="02040503050406030204" pitchFamily="18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nl-BE" sz="2000" dirty="0" smtClean="0">
                <a:latin typeface="Cambria" panose="02040503050406030204" pitchFamily="18" charset="0"/>
              </a:rPr>
              <a:t>Beschrijving van de huidige situatie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nl-BE" sz="2000" dirty="0" smtClean="0">
                <a:latin typeface="Cambria" panose="02040503050406030204" pitchFamily="18" charset="0"/>
              </a:rPr>
              <a:t>Gevolgen</a:t>
            </a:r>
            <a:r>
              <a:rPr lang="nl-BE" sz="2000" u="sng" dirty="0" smtClean="0">
                <a:latin typeface="Cambria" panose="02040503050406030204" pitchFamily="18" charset="0"/>
              </a:rPr>
              <a:t> </a:t>
            </a:r>
          </a:p>
          <a:p>
            <a:pPr algn="l">
              <a:defRPr/>
            </a:pPr>
            <a:endParaRPr lang="nl-BE" sz="1200" dirty="0" smtClean="0">
              <a:latin typeface="Cambria" panose="02040503050406030204" pitchFamily="18" charset="0"/>
            </a:endParaRPr>
          </a:p>
          <a:p>
            <a:pPr marL="457200" indent="-457200" algn="l">
              <a:buFont typeface="+mj-lt"/>
              <a:buAutoNum type="arabicPeriod" startAt="2"/>
              <a:defRPr/>
            </a:pPr>
            <a:r>
              <a:rPr lang="nl-BE" altLang="fr-FR" b="1" dirty="0" smtClean="0">
                <a:latin typeface="Cambria" panose="02040503050406030204" pitchFamily="18" charset="0"/>
              </a:rPr>
              <a:t>Nieuwe spoedprocedures identiteitsdocumenten</a:t>
            </a:r>
          </a:p>
          <a:p>
            <a:pPr algn="l">
              <a:defRPr/>
            </a:pPr>
            <a:endParaRPr lang="nl-BE" altLang="fr-FR" sz="800" b="1" dirty="0" smtClean="0">
              <a:latin typeface="Cambria" panose="02040503050406030204" pitchFamily="18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  <a:defRPr/>
            </a:pPr>
            <a:r>
              <a:rPr lang="nl-BE" altLang="fr-FR" sz="2000" dirty="0" smtClean="0">
                <a:latin typeface="Cambria" panose="02040503050406030204" pitchFamily="18" charset="0"/>
              </a:rPr>
              <a:t>Veranderingen en nieuwe gecentraliseerde </a:t>
            </a:r>
            <a:r>
              <a:rPr lang="fr-BE" altLang="fr-FR" sz="2000" dirty="0" err="1" smtClean="0">
                <a:latin typeface="Cambria" panose="02040503050406030204" pitchFamily="18" charset="0"/>
              </a:rPr>
              <a:t>procedure</a:t>
            </a:r>
            <a:endParaRPr lang="fr-BE" altLang="fr-FR" b="1" dirty="0" smtClean="0">
              <a:latin typeface="Cambria" panose="02040503050406030204" pitchFamily="18" charset="0"/>
            </a:endParaRPr>
          </a:p>
          <a:p>
            <a:pPr marL="457200" indent="-457200" algn="l">
              <a:buFont typeface="+mj-lt"/>
              <a:buAutoNum type="arabicPeriod" startAt="2"/>
              <a:defRPr/>
            </a:pPr>
            <a:endParaRPr lang="fr-BE" altLang="fr-FR" sz="800" b="1" dirty="0" smtClean="0">
              <a:latin typeface="Cambria" panose="02040503050406030204" pitchFamily="18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endParaRPr lang="fr-BE" altLang="fr-FR" sz="2000" dirty="0" smtClean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>
          <a:xfrm>
            <a:off x="1981200" y="1676400"/>
            <a:ext cx="4876800" cy="46038"/>
          </a:xfrm>
        </p:spPr>
        <p:txBody>
          <a:bodyPr/>
          <a:lstStyle/>
          <a:p>
            <a:pPr marL="0" indent="0">
              <a:buFontTx/>
              <a:buNone/>
            </a:pPr>
            <a:endParaRPr lang="fr-BE" altLang="fr-FR" sz="2000" smtClean="0">
              <a:latin typeface="Cambria" pitchFamily="18" charset="0"/>
            </a:endParaRPr>
          </a:p>
          <a:p>
            <a:pPr marL="0" indent="0">
              <a:buFontTx/>
              <a:buNone/>
            </a:pPr>
            <a:r>
              <a:rPr lang="fr-BE" altLang="fr-FR" sz="2000" smtClean="0"/>
              <a:t> </a:t>
            </a:r>
            <a:endParaRPr lang="fr-BE" altLang="fr-FR" sz="2000" smtClean="0">
              <a:latin typeface="Cambria" pitchFamily="18" charset="0"/>
            </a:endParaRPr>
          </a:p>
        </p:txBody>
      </p:sp>
      <p:sp>
        <p:nvSpPr>
          <p:cNvPr id="5125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dirty="0" smtClean="0"/>
              <a:t>26/10/2016</a:t>
            </a:r>
            <a:endParaRPr lang="nl-NL" altLang="fr-FR" dirty="0" smtClean="0"/>
          </a:p>
        </p:txBody>
      </p:sp>
      <p:sp>
        <p:nvSpPr>
          <p:cNvPr id="5124" name="Titre 1"/>
          <p:cNvSpPr>
            <a:spLocks noGrp="1"/>
          </p:cNvSpPr>
          <p:nvPr>
            <p:ph type="title"/>
          </p:nvPr>
        </p:nvSpPr>
        <p:spPr>
          <a:xfrm>
            <a:off x="567047" y="262288"/>
            <a:ext cx="8455231" cy="931182"/>
          </a:xfrm>
        </p:spPr>
        <p:txBody>
          <a:bodyPr/>
          <a:lstStyle/>
          <a:p>
            <a:pPr marL="514350" indent="-514350">
              <a:buFont typeface="Arial Narrow" pitchFamily="34" charset="0"/>
              <a:buAutoNum type="arabicPeriod"/>
            </a:pPr>
            <a:r>
              <a:rPr lang="fr-BE" altLang="fr-FR" dirty="0" smtClean="0">
                <a:latin typeface="Cambria" panose="02040503050406030204" pitchFamily="18" charset="0"/>
              </a:rPr>
              <a:t>Analyse: </a:t>
            </a:r>
            <a:r>
              <a:rPr lang="nl-BE" altLang="fr-FR" sz="2400" dirty="0" smtClean="0">
                <a:latin typeface="Cambria" panose="02040503050406030204" pitchFamily="18" charset="0"/>
              </a:rPr>
              <a:t>beschrijving van de situatie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6800"/>
            <a:ext cx="8229600" cy="546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762000" y="1219200"/>
            <a:ext cx="7315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fr-BE" dirty="0" smtClean="0"/>
          </a:p>
          <a:p>
            <a:pPr algn="l"/>
            <a:r>
              <a:rPr lang="nl-BE" dirty="0" smtClean="0"/>
              <a:t>Eigenlijke document:</a:t>
            </a:r>
          </a:p>
          <a:p>
            <a:pPr algn="l"/>
            <a:endParaRPr lang="nl-BE" sz="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BE" sz="2000" dirty="0" smtClean="0"/>
              <a:t>Geen wettelijke basis &gt;</a:t>
            </a:r>
            <a:r>
              <a:rPr lang="nl-BE" sz="2000" u="sng" dirty="0" smtClean="0"/>
              <a:t>slechts een nooddocument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BE" sz="2000" dirty="0" smtClean="0"/>
              <a:t>Onvoldoende veiligheidselementen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BE" sz="2000" dirty="0" smtClean="0"/>
              <a:t>Geen geïnformatiseerde databank</a:t>
            </a:r>
          </a:p>
          <a:p>
            <a:pPr algn="l"/>
            <a:endParaRPr lang="nl-BE" sz="800" dirty="0" smtClean="0"/>
          </a:p>
          <a:p>
            <a:pPr algn="l"/>
            <a:endParaRPr lang="nl-BE" dirty="0" smtClean="0"/>
          </a:p>
          <a:p>
            <a:pPr algn="l"/>
            <a:r>
              <a:rPr lang="nl-BE" dirty="0" smtClean="0"/>
              <a:t>Uitreikings- en gebruiksvoorwaarden:</a:t>
            </a:r>
          </a:p>
          <a:p>
            <a:pPr algn="l"/>
            <a:endParaRPr lang="nl-BE" sz="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BE" sz="2000" dirty="0" smtClean="0"/>
              <a:t>Beperkende uitreikingsvoorwaarden om de burgers te </a:t>
            </a:r>
            <a:r>
              <a:rPr lang="nl-BE" sz="2000" dirty="0" err="1" smtClean="0"/>
              <a:t>responsabiliseren</a:t>
            </a:r>
            <a:r>
              <a:rPr lang="nl-BE" sz="2000" dirty="0" smtClean="0"/>
              <a:t> in het kader van hun administratieve situatie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BE" sz="2000" dirty="0" smtClean="0"/>
              <a:t>Weigering van document door luchtvaartmaatschappijen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BE" sz="2000" dirty="0" smtClean="0"/>
              <a:t>Stilzwijgende en éénzijdige aanvaarding in sommige Europese landen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nl-BE" sz="1800" dirty="0" smtClean="0"/>
              <a:t>Niet algemeen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nl-BE" sz="1800" dirty="0" smtClean="0"/>
              <a:t>Kan van vandaag op morgen ingetrokken worden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7299535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>
          <a:xfrm>
            <a:off x="1981200" y="1676400"/>
            <a:ext cx="4876800" cy="46038"/>
          </a:xfrm>
        </p:spPr>
        <p:txBody>
          <a:bodyPr/>
          <a:lstStyle/>
          <a:p>
            <a:pPr marL="0" indent="0">
              <a:buFontTx/>
              <a:buNone/>
            </a:pPr>
            <a:endParaRPr lang="fr-BE" altLang="fr-FR" sz="2000" smtClean="0">
              <a:latin typeface="Cambria" pitchFamily="18" charset="0"/>
            </a:endParaRPr>
          </a:p>
          <a:p>
            <a:pPr marL="0" indent="0">
              <a:buFontTx/>
              <a:buNone/>
            </a:pPr>
            <a:r>
              <a:rPr lang="fr-BE" altLang="fr-FR" sz="2000" smtClean="0"/>
              <a:t> </a:t>
            </a:r>
            <a:endParaRPr lang="fr-BE" altLang="fr-FR" sz="2000" smtClean="0">
              <a:latin typeface="Cambria" pitchFamily="18" charset="0"/>
            </a:endParaRPr>
          </a:p>
        </p:txBody>
      </p:sp>
      <p:sp>
        <p:nvSpPr>
          <p:cNvPr id="5125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dirty="0" smtClean="0"/>
              <a:t>26/10/2016</a:t>
            </a:r>
            <a:endParaRPr lang="nl-NL" altLang="fr-FR" dirty="0" smtClean="0"/>
          </a:p>
        </p:txBody>
      </p:sp>
      <p:sp>
        <p:nvSpPr>
          <p:cNvPr id="5124" name="Titre 1"/>
          <p:cNvSpPr>
            <a:spLocks noGrp="1"/>
          </p:cNvSpPr>
          <p:nvPr>
            <p:ph type="title"/>
          </p:nvPr>
        </p:nvSpPr>
        <p:spPr>
          <a:xfrm>
            <a:off x="567047" y="262288"/>
            <a:ext cx="8455231" cy="931182"/>
          </a:xfrm>
        </p:spPr>
        <p:txBody>
          <a:bodyPr/>
          <a:lstStyle/>
          <a:p>
            <a:pPr marL="514350" indent="-514350">
              <a:buFont typeface="Arial Narrow" pitchFamily="34" charset="0"/>
              <a:buAutoNum type="arabicPeriod"/>
            </a:pPr>
            <a:r>
              <a:rPr lang="fr-BE" altLang="fr-FR" dirty="0">
                <a:latin typeface="Cambria" panose="02040503050406030204" pitchFamily="18" charset="0"/>
              </a:rPr>
              <a:t>G</a:t>
            </a:r>
            <a:r>
              <a:rPr lang="nl-BE" altLang="fr-FR" sz="2400" dirty="0" err="1" smtClean="0">
                <a:latin typeface="Cambria" panose="02040503050406030204" pitchFamily="18" charset="0"/>
              </a:rPr>
              <a:t>evolgen</a:t>
            </a:r>
            <a:r>
              <a:rPr lang="fr-BE" altLang="fr-FR" sz="2400" dirty="0" smtClean="0">
                <a:latin typeface="Cambria" panose="02040503050406030204" pitchFamily="18" charset="0"/>
              </a:rPr>
              <a:t>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6800"/>
            <a:ext cx="8229600" cy="546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762000" y="1219200"/>
            <a:ext cx="73152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fr-BE" dirty="0" smtClean="0"/>
          </a:p>
          <a:p>
            <a:pPr algn="l"/>
            <a:endParaRPr lang="fr-BE" dirty="0" smtClean="0"/>
          </a:p>
          <a:p>
            <a:pPr algn="l"/>
            <a:r>
              <a:rPr lang="nl-BE" dirty="0" smtClean="0"/>
              <a:t>Deze documenten kunnen gemakkelijk vervalst worden en kunnen niet gesignaleerd worden.</a:t>
            </a:r>
          </a:p>
          <a:p>
            <a:pPr algn="l"/>
            <a:endParaRPr lang="nl-BE" sz="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BE" sz="2000" dirty="0" smtClean="0"/>
              <a:t>Grensovergang </a:t>
            </a:r>
          </a:p>
          <a:p>
            <a:pPr algn="l"/>
            <a:endParaRPr lang="nl-BE" sz="2000" dirty="0" smtClean="0"/>
          </a:p>
          <a:p>
            <a:pPr algn="l"/>
            <a:endParaRPr lang="nl-BE" sz="2000" dirty="0" smtClean="0"/>
          </a:p>
          <a:p>
            <a:pPr algn="l"/>
            <a:r>
              <a:rPr lang="nl-BE" dirty="0" smtClean="0"/>
              <a:t>Deze documenten kunnen slechts in beperkte gevallen gebruikt worden.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BE" sz="2000" dirty="0" smtClean="0"/>
              <a:t>Momenteel wordt 60% van de aanvragen van burgers doorgestuurd naar de identiteitsdocumenten met spoedprocedure. </a:t>
            </a:r>
          </a:p>
          <a:p>
            <a:pPr algn="l"/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16243358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>
          <a:xfrm>
            <a:off x="1981200" y="1676400"/>
            <a:ext cx="4876800" cy="46038"/>
          </a:xfrm>
        </p:spPr>
        <p:txBody>
          <a:bodyPr/>
          <a:lstStyle/>
          <a:p>
            <a:pPr marL="0" indent="0">
              <a:buFontTx/>
              <a:buNone/>
            </a:pPr>
            <a:endParaRPr lang="fr-BE" altLang="fr-FR" sz="2000" smtClean="0">
              <a:latin typeface="Cambria" pitchFamily="18" charset="0"/>
            </a:endParaRPr>
          </a:p>
          <a:p>
            <a:pPr marL="0" indent="0">
              <a:buFontTx/>
              <a:buNone/>
            </a:pPr>
            <a:r>
              <a:rPr lang="fr-BE" altLang="fr-FR" sz="2000" smtClean="0"/>
              <a:t> </a:t>
            </a:r>
            <a:endParaRPr lang="fr-BE" altLang="fr-FR" sz="2000" smtClean="0">
              <a:latin typeface="Cambria" pitchFamily="18" charset="0"/>
            </a:endParaRPr>
          </a:p>
        </p:txBody>
      </p:sp>
      <p:sp>
        <p:nvSpPr>
          <p:cNvPr id="5124" name="Titre 1"/>
          <p:cNvSpPr>
            <a:spLocks noGrp="1"/>
          </p:cNvSpPr>
          <p:nvPr>
            <p:ph type="title"/>
          </p:nvPr>
        </p:nvSpPr>
        <p:spPr>
          <a:xfrm>
            <a:off x="437655" y="294945"/>
            <a:ext cx="8610600" cy="1050925"/>
          </a:xfrm>
        </p:spPr>
        <p:txBody>
          <a:bodyPr/>
          <a:lstStyle/>
          <a:p>
            <a:pPr marL="0" indent="0">
              <a:buNone/>
            </a:pPr>
            <a:r>
              <a:rPr lang="fr-BE" altLang="fr-FR" sz="3200" dirty="0" smtClean="0">
                <a:latin typeface="Cambria" panose="02040503050406030204" pitchFamily="18" charset="0"/>
              </a:rPr>
              <a:t>2. </a:t>
            </a:r>
            <a:r>
              <a:rPr lang="nl-BE" altLang="fr-FR" sz="3200" dirty="0" smtClean="0">
                <a:latin typeface="Cambria" panose="02040503050406030204" pitchFamily="18" charset="0"/>
              </a:rPr>
              <a:t>Nieuwe spoedprocedures identiteitsdocumenten </a:t>
            </a:r>
            <a:r>
              <a:rPr lang="fr-BE" altLang="fr-FR" sz="3200" dirty="0" smtClean="0">
                <a:latin typeface="Cambria" panose="02040503050406030204" pitchFamily="18" charset="0"/>
              </a:rPr>
              <a:t>(1)</a:t>
            </a:r>
            <a:r>
              <a:rPr lang="fr-BE" altLang="fr-FR" sz="2000" dirty="0">
                <a:latin typeface="Cambria" panose="02040503050406030204" pitchFamily="18" charset="0"/>
              </a:rPr>
              <a:t/>
            </a:r>
            <a:br>
              <a:rPr lang="fr-BE" altLang="fr-FR" sz="2000" dirty="0">
                <a:latin typeface="Cambria" panose="02040503050406030204" pitchFamily="18" charset="0"/>
              </a:rPr>
            </a:br>
            <a:endParaRPr lang="fr-BE" altLang="fr-FR" sz="2000" dirty="0" smtClean="0">
              <a:latin typeface="Cambria" panose="02040503050406030204" pitchFamily="18" charset="0"/>
            </a:endParaRPr>
          </a:p>
        </p:txBody>
      </p:sp>
      <p:sp>
        <p:nvSpPr>
          <p:cNvPr id="5125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dirty="0" smtClean="0"/>
              <a:t>26/10/2016</a:t>
            </a:r>
            <a:endParaRPr lang="nl-NL" altLang="fr-FR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634" y="1371600"/>
            <a:ext cx="8094766" cy="517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685800" y="16764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BE" dirty="0" smtClean="0"/>
              <a:t>Drie grote veranderingen betreffende de huidige spoedprocedures voor uitreiking van identiteitsdocumenten</a:t>
            </a:r>
            <a:endParaRPr lang="nl-BE" dirty="0"/>
          </a:p>
        </p:txBody>
      </p:sp>
      <p:sp>
        <p:nvSpPr>
          <p:cNvPr id="4" name="ZoneTexte 3"/>
          <p:cNvSpPr txBox="1"/>
          <p:nvPr/>
        </p:nvSpPr>
        <p:spPr>
          <a:xfrm>
            <a:off x="3657600" y="3200400"/>
            <a:ext cx="449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BE" sz="2000" dirty="0" smtClean="0"/>
              <a:t>De documenten zullen sneller beschikbaar zijn.</a:t>
            </a:r>
          </a:p>
          <a:p>
            <a:pPr algn="l"/>
            <a:endParaRPr lang="nl-BE" sz="2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BE" sz="2000" dirty="0" smtClean="0"/>
              <a:t>De tarieven zullen veel lager liggen.</a:t>
            </a:r>
          </a:p>
          <a:p>
            <a:pPr algn="l"/>
            <a:endParaRPr lang="nl-BE" sz="2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BE" sz="2000" dirty="0" smtClean="0"/>
              <a:t>De procedures die weinig of niet gebruikt worden, worden afgeschaft. </a:t>
            </a:r>
            <a:endParaRPr lang="nl-BE" sz="2000" dirty="0"/>
          </a:p>
        </p:txBody>
      </p:sp>
    </p:spTree>
    <p:extLst>
      <p:ext uri="{BB962C8B-B14F-4D97-AF65-F5344CB8AC3E}">
        <p14:creationId xmlns:p14="http://schemas.microsoft.com/office/powerpoint/2010/main" val="118087588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>
          <a:xfrm>
            <a:off x="1981200" y="1676400"/>
            <a:ext cx="4876800" cy="46038"/>
          </a:xfrm>
        </p:spPr>
        <p:txBody>
          <a:bodyPr/>
          <a:lstStyle/>
          <a:p>
            <a:pPr marL="0" indent="0">
              <a:buFontTx/>
              <a:buNone/>
            </a:pPr>
            <a:endParaRPr lang="fr-BE" altLang="fr-FR" sz="2000" smtClean="0">
              <a:latin typeface="Cambria" pitchFamily="18" charset="0"/>
            </a:endParaRPr>
          </a:p>
          <a:p>
            <a:pPr marL="0" indent="0">
              <a:buFontTx/>
              <a:buNone/>
            </a:pPr>
            <a:r>
              <a:rPr lang="fr-BE" altLang="fr-FR" sz="2000" smtClean="0"/>
              <a:t> </a:t>
            </a:r>
            <a:endParaRPr lang="fr-BE" altLang="fr-FR" sz="2000" smtClean="0">
              <a:latin typeface="Cambria" pitchFamily="18" charset="0"/>
            </a:endParaRPr>
          </a:p>
        </p:txBody>
      </p:sp>
      <p:sp>
        <p:nvSpPr>
          <p:cNvPr id="5124" name="Titre 1"/>
          <p:cNvSpPr>
            <a:spLocks noGrp="1"/>
          </p:cNvSpPr>
          <p:nvPr>
            <p:ph type="title"/>
          </p:nvPr>
        </p:nvSpPr>
        <p:spPr>
          <a:xfrm>
            <a:off x="437655" y="294945"/>
            <a:ext cx="8610600" cy="1050925"/>
          </a:xfrm>
        </p:spPr>
        <p:txBody>
          <a:bodyPr/>
          <a:lstStyle/>
          <a:p>
            <a:pPr marL="0" indent="0">
              <a:buNone/>
            </a:pPr>
            <a:r>
              <a:rPr lang="fr-BE" altLang="fr-FR" sz="3200" dirty="0" smtClean="0">
                <a:latin typeface="Cambria" panose="02040503050406030204" pitchFamily="18" charset="0"/>
              </a:rPr>
              <a:t>2. </a:t>
            </a:r>
            <a:r>
              <a:rPr lang="nl-BE" altLang="fr-FR" sz="3200" dirty="0" smtClean="0">
                <a:latin typeface="Cambria" panose="02040503050406030204" pitchFamily="18" charset="0"/>
              </a:rPr>
              <a:t>Nieuwe spoedprocedures identiteitsdocumenten </a:t>
            </a:r>
            <a:r>
              <a:rPr lang="fr-BE" altLang="fr-FR" sz="3200" dirty="0" smtClean="0">
                <a:latin typeface="Cambria" panose="02040503050406030204" pitchFamily="18" charset="0"/>
              </a:rPr>
              <a:t>(2)</a:t>
            </a:r>
            <a:r>
              <a:rPr lang="fr-BE" altLang="fr-FR" sz="2000" dirty="0">
                <a:latin typeface="Cambria" panose="02040503050406030204" pitchFamily="18" charset="0"/>
              </a:rPr>
              <a:t/>
            </a:r>
            <a:br>
              <a:rPr lang="fr-BE" altLang="fr-FR" sz="2000" dirty="0">
                <a:latin typeface="Cambria" panose="02040503050406030204" pitchFamily="18" charset="0"/>
              </a:rPr>
            </a:br>
            <a:endParaRPr lang="fr-BE" altLang="fr-FR" sz="2000" dirty="0" smtClean="0">
              <a:latin typeface="Cambria" panose="02040503050406030204" pitchFamily="18" charset="0"/>
            </a:endParaRPr>
          </a:p>
        </p:txBody>
      </p:sp>
      <p:sp>
        <p:nvSpPr>
          <p:cNvPr id="5125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dirty="0" smtClean="0"/>
              <a:t>26/10/2016</a:t>
            </a:r>
            <a:endParaRPr lang="nl-NL" altLang="fr-FR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634" y="1371600"/>
            <a:ext cx="8094766" cy="517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685800" y="16764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BE" dirty="0" smtClean="0"/>
              <a:t>Nieuwe spoedprocedure voor de uitreiking van identiteitsdocumenten: gecentraliseerde levering</a:t>
            </a:r>
            <a:endParaRPr lang="nl-BE" dirty="0"/>
          </a:p>
        </p:txBody>
      </p:sp>
      <p:sp>
        <p:nvSpPr>
          <p:cNvPr id="4" name="ZoneTexte 3"/>
          <p:cNvSpPr txBox="1"/>
          <p:nvPr/>
        </p:nvSpPr>
        <p:spPr>
          <a:xfrm>
            <a:off x="3657600" y="2895600"/>
            <a:ext cx="4495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fr-BE" sz="2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BE" sz="2000" dirty="0" smtClean="0"/>
              <a:t>Het document zal in minder dan 24u beschikbaar zijn. </a:t>
            </a:r>
          </a:p>
          <a:p>
            <a:pPr algn="l"/>
            <a:endParaRPr lang="nl-BE" sz="2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BE" sz="2000" dirty="0" smtClean="0"/>
              <a:t>Het document kan afgehaald worden buiten de kantooruren tot  21u30.</a:t>
            </a:r>
          </a:p>
          <a:p>
            <a:pPr algn="l"/>
            <a:endParaRPr lang="nl-BE" sz="2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BE" sz="2000" dirty="0" smtClean="0"/>
              <a:t>Het document kan afgehaald worden op zaterdagvoormiddag. </a:t>
            </a:r>
            <a:endParaRPr lang="nl-BE" sz="2000" dirty="0"/>
          </a:p>
        </p:txBody>
      </p:sp>
    </p:spTree>
    <p:extLst>
      <p:ext uri="{BB962C8B-B14F-4D97-AF65-F5344CB8AC3E}">
        <p14:creationId xmlns:p14="http://schemas.microsoft.com/office/powerpoint/2010/main" val="388805542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dirty="0" err="1" smtClean="0"/>
              <a:t>Vragen</a:t>
            </a:r>
            <a:endParaRPr lang="fr-BE" altLang="fr-FR" dirty="0" smtClean="0"/>
          </a:p>
        </p:txBody>
      </p:sp>
      <p:sp>
        <p:nvSpPr>
          <p:cNvPr id="16387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dirty="0" smtClean="0"/>
              <a:t>26/10/2016</a:t>
            </a:r>
            <a:endParaRPr lang="nl-NL" altLang="fr-FR" dirty="0" smtClean="0"/>
          </a:p>
        </p:txBody>
      </p:sp>
      <p:pic>
        <p:nvPicPr>
          <p:cNvPr id="16388" name="Espace réservé du contenu 4" descr="http://www.siriuslogiciels.com/imports/medias/image/abak/bonhomme-question.pn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62000" y="1447800"/>
            <a:ext cx="7696200" cy="5105400"/>
          </a:xfr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435607"/>
      </a:dk2>
      <a:lt2>
        <a:srgbClr val="8F001C"/>
      </a:lt2>
      <a:accent1>
        <a:srgbClr val="F0AC00"/>
      </a:accent1>
      <a:accent2>
        <a:srgbClr val="063869"/>
      </a:accent2>
      <a:accent3>
        <a:srgbClr val="FFFFFF"/>
      </a:accent3>
      <a:accent4>
        <a:srgbClr val="000000"/>
      </a:accent4>
      <a:accent5>
        <a:srgbClr val="F6D2AA"/>
      </a:accent5>
      <a:accent6>
        <a:srgbClr val="05325E"/>
      </a:accent6>
      <a:hlink>
        <a:srgbClr val="D47300"/>
      </a:hlink>
      <a:folHlink>
        <a:srgbClr val="157F7D"/>
      </a:folHlink>
    </a:clrScheme>
    <a:fontScheme name="Standaardontwerp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435607"/>
        </a:dk2>
        <a:lt2>
          <a:srgbClr val="8F001C"/>
        </a:lt2>
        <a:accent1>
          <a:srgbClr val="F0AC00"/>
        </a:accent1>
        <a:accent2>
          <a:srgbClr val="063869"/>
        </a:accent2>
        <a:accent3>
          <a:srgbClr val="FFFFFF"/>
        </a:accent3>
        <a:accent4>
          <a:srgbClr val="000000"/>
        </a:accent4>
        <a:accent5>
          <a:srgbClr val="F6D2AA"/>
        </a:accent5>
        <a:accent6>
          <a:srgbClr val="05325E"/>
        </a:accent6>
        <a:hlink>
          <a:srgbClr val="D47300"/>
        </a:hlink>
        <a:folHlink>
          <a:srgbClr val="157F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11335</TotalTime>
  <Words>224</Words>
  <Application>Microsoft Office PowerPoint</Application>
  <PresentationFormat>Affichage à l'écran (4:3)</PresentationFormat>
  <Paragraphs>70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Standaardontwerp</vt:lpstr>
      <vt:lpstr>         Afschaffing voorlopige identiteitsdocumenten  </vt:lpstr>
      <vt:lpstr>Overzicht</vt:lpstr>
      <vt:lpstr>Analyse: beschrijving van de situatie</vt:lpstr>
      <vt:lpstr>Gevolgen </vt:lpstr>
      <vt:lpstr>2. Nieuwe spoedprocedures identiteitsdocumenten (1) </vt:lpstr>
      <vt:lpstr>2. Nieuwe spoedprocedures identiteitsdocumenten (2) </vt:lpstr>
      <vt:lpstr>Vragen</vt:lpstr>
    </vt:vector>
  </TitlesOfParts>
  <Company>FOD Binnenlandse Zaken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Régis Trannoy</dc:creator>
  <cp:lastModifiedBy>Vincent Vandenkerckhoven</cp:lastModifiedBy>
  <cp:revision>294</cp:revision>
  <dcterms:created xsi:type="dcterms:W3CDTF">2007-07-02T10:03:53Z</dcterms:created>
  <dcterms:modified xsi:type="dcterms:W3CDTF">2016-10-25T11:34:38Z</dcterms:modified>
</cp:coreProperties>
</file>